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75" r:id="rId5"/>
    <p:sldId id="259" r:id="rId6"/>
    <p:sldId id="276" r:id="rId7"/>
    <p:sldId id="260" r:id="rId8"/>
    <p:sldId id="261" r:id="rId9"/>
    <p:sldId id="277" r:id="rId10"/>
    <p:sldId id="262" r:id="rId11"/>
    <p:sldId id="278" r:id="rId12"/>
    <p:sldId id="263" r:id="rId13"/>
    <p:sldId id="264" r:id="rId14"/>
    <p:sldId id="279" r:id="rId15"/>
    <p:sldId id="265" r:id="rId16"/>
    <p:sldId id="280" r:id="rId17"/>
    <p:sldId id="266" r:id="rId18"/>
    <p:sldId id="267" r:id="rId19"/>
    <p:sldId id="281" r:id="rId20"/>
    <p:sldId id="268" r:id="rId21"/>
    <p:sldId id="269" r:id="rId22"/>
    <p:sldId id="282" r:id="rId23"/>
    <p:sldId id="270" r:id="rId24"/>
    <p:sldId id="283" r:id="rId25"/>
    <p:sldId id="271" r:id="rId26"/>
    <p:sldId id="272" r:id="rId27"/>
    <p:sldId id="284" r:id="rId28"/>
    <p:sldId id="273" r:id="rId29"/>
    <p:sldId id="274" r:id="rId30"/>
    <p:sldId id="286" r:id="rId31"/>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10E90-5573-4825-A950-FA4D5F73791E}" type="datetimeFigureOut">
              <a:rPr lang="pl-PL" smtClean="0"/>
              <a:pPr/>
              <a:t>2019-03-25</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13EE21-B9BA-45B3-B76E-934809196185}"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2019-03-25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2019-03-25</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absta.pl/onierzy-rezerwy-armii-pastw-nato.html"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absta.pl/zygmunt-bauman.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absta.pl/akcja-zaczyna-si-wieczorem-jakie-arabskie-miasto--bed-i-kalaan.html"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absta.pl/dr-in-zbigniew-bbenek.html"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absta.pl/z-czym-wie-si-podlego-pod-wzgldem-osobowym.html"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absta.pl/jednostki-pokojowe.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hyperlink" Target="http://absta.pl/powiatowy-urzd-pracy-w-grjcu-wniosek-w-sprawie-gotowoci-utworz.html"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absta.pl/akces-do-pfcc.html"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absta.pl/rozporzdzenie-komisji-ue-nr.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absta.pl/konkurs-historyczny-dla-uczniw-szk-podstawowych-etap-wojewdzki.html"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hyperlink" Target="http://absta.pl/konkurs-historyczny-dla-uczniw-szk-podstawowych-etap-wojewdzki.html"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absta.pl/hol-po-lewej-stronie-krtka-notatka-o-pimie-sztuka-i-nard.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absta.pl/zacznik-do-rozporzdzenia-ministra-zdrowia-z-dnia-10-stycznia-2.html"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hyperlink" Target="http://absta.pl/ziemia-czycka-onierzom-niepodlf-goci-ziemia-czycka-onierzom-ni.html"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hyperlink" Target="http://absta.pl/grzegorz-tomczak-idc-zawsze-id.html"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hyperlink" Target="http://absta.pl/zacznik-nr-1-nazwa-i-adres-wykonawcy-dowdca-jednostki-wojskowe.html"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hyperlink" Target="http://absta.pl/przygotowano-dla.html"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hyperlink" Target="http://absta.pl/komunikat-prasowy-v2.html"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hyperlink" Target="http://absta.pl/lata-wadowickie.html"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hyperlink" Target="http://absta.pl/zaimki-osobowe-personal-pronouns.html"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hyperlink" Target="http://absta.pl/program-iv-konferencji-naukowej-midzynarodowego-prawa-humanita.html"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lstStyle/>
          <a:p>
            <a:pPr eaLnBrk="1" fontAlgn="auto" hangingPunct="1">
              <a:spcAft>
                <a:spcPct val="5000"/>
              </a:spcAft>
              <a:defRPr/>
            </a:pPr>
            <a:r>
              <a:rPr lang="pl-PL" altLang="pl-PL" sz="5400" b="1" dirty="0" smtClean="0">
                <a:latin typeface="Arial" pitchFamily="34" charset="0"/>
                <a:cs typeface="Arial" pitchFamily="34" charset="0"/>
              </a:rPr>
              <a:t>LEGIA AKADEMICKA</a:t>
            </a:r>
            <a:endParaRPr lang="pl-PL" altLang="pl-PL" sz="54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eaLnBrk="1" fontAlgn="auto" hangingPunct="1">
              <a:spcAft>
                <a:spcPct val="5000"/>
              </a:spcAft>
              <a:defRPr/>
            </a:pPr>
            <a:r>
              <a:rPr lang="pl-PL" altLang="pl-PL" sz="3200" b="1" dirty="0" smtClean="0">
                <a:latin typeface="Arial" pitchFamily="34" charset="0"/>
                <a:cs typeface="Arial" pitchFamily="34" charset="0"/>
              </a:rPr>
              <a:t>T1. Zapoznanie z podstawowymi zasadami żołnierskiego zachowania się. Zasady zależności żołnierzy. Zachowanie się żołnierzy w różnych sytuacjach.</a:t>
            </a:r>
            <a:endParaRPr lang="pl-PL" altLang="pl-PL" sz="32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ZAGADNIENIA:</a:t>
            </a:r>
            <a:br>
              <a:rPr lang="pl-PL" sz="2000" b="1" dirty="0" smtClean="0">
                <a:latin typeface="Arial" pitchFamily="34" charset="0"/>
                <a:cs typeface="Arial" pitchFamily="34" charset="0"/>
              </a:rPr>
            </a:br>
            <a:r>
              <a:rPr lang="pl-PL" sz="2000" b="1" dirty="0" smtClean="0">
                <a:latin typeface="Arial" pitchFamily="34" charset="0"/>
                <a:cs typeface="Arial" pitchFamily="34" charset="0"/>
              </a:rPr>
              <a:t>1. Zasady zależności żołnierzy </a:t>
            </a:r>
            <a:br>
              <a:rPr lang="pl-PL" sz="2000" b="1" dirty="0" smtClean="0">
                <a:latin typeface="Arial" pitchFamily="34" charset="0"/>
                <a:cs typeface="Arial" pitchFamily="34" charset="0"/>
              </a:rPr>
            </a:br>
            <a:r>
              <a:rPr lang="pl-PL" sz="2000" b="1" dirty="0" smtClean="0">
                <a:latin typeface="Arial" pitchFamily="34" charset="0"/>
                <a:cs typeface="Arial" pitchFamily="34" charset="0"/>
              </a:rPr>
              <a:t>2. Wydawanie i wykonywanie rozkazów </a:t>
            </a:r>
            <a:br>
              <a:rPr lang="pl-PL" sz="2000" b="1" dirty="0" smtClean="0">
                <a:latin typeface="Arial" pitchFamily="34" charset="0"/>
                <a:cs typeface="Arial" pitchFamily="34" charset="0"/>
              </a:rPr>
            </a:br>
            <a:r>
              <a:rPr lang="pl-PL" sz="2000" b="1" dirty="0" smtClean="0">
                <a:latin typeface="Arial" pitchFamily="34" charset="0"/>
                <a:cs typeface="Arial" pitchFamily="34" charset="0"/>
              </a:rPr>
              <a:t>3. Zasady żołnierskiego zachowania się </a:t>
            </a:r>
            <a:br>
              <a:rPr lang="pl-PL" sz="2000" b="1" dirty="0" smtClean="0">
                <a:latin typeface="Arial" pitchFamily="34" charset="0"/>
                <a:cs typeface="Arial" pitchFamily="34" charset="0"/>
              </a:rPr>
            </a:br>
            <a:r>
              <a:rPr lang="pl-PL" sz="2000" b="1" dirty="0" smtClean="0">
                <a:latin typeface="Arial" pitchFamily="34" charset="0"/>
                <a:cs typeface="Arial" pitchFamily="34" charset="0"/>
              </a:rPr>
              <a:t>4. Wzajemne zwracanie się żołnierzy</a:t>
            </a:r>
            <a:br>
              <a:rPr lang="pl-PL" sz="2000" b="1" dirty="0" smtClean="0">
                <a:latin typeface="Arial" pitchFamily="34" charset="0"/>
                <a:cs typeface="Arial" pitchFamily="34" charset="0"/>
              </a:rPr>
            </a:br>
            <a:r>
              <a:rPr lang="pl-PL" sz="2000" b="1" dirty="0" smtClean="0">
                <a:latin typeface="Arial" pitchFamily="34" charset="0"/>
                <a:cs typeface="Arial" pitchFamily="34" charset="0"/>
              </a:rPr>
              <a:t>5. </a:t>
            </a:r>
            <a:r>
              <a:rPr lang="pl-PL" sz="2000" b="1" smtClean="0">
                <a:latin typeface="Arial" pitchFamily="34" charset="0"/>
                <a:cs typeface="Arial" pitchFamily="34" charset="0"/>
              </a:rPr>
              <a:t>Stopnie wojskowe</a:t>
            </a:r>
            <a:r>
              <a:rPr lang="pl-PL" sz="2000" b="1" dirty="0" smtClean="0">
                <a:latin typeface="Arial" pitchFamily="34" charset="0"/>
                <a:cs typeface="Arial" pitchFamily="34" charset="0"/>
              </a:rPr>
              <a:t/>
            </a:r>
            <a:br>
              <a:rPr lang="pl-PL" sz="2000" b="1" dirty="0" smtClean="0">
                <a:latin typeface="Arial" pitchFamily="34" charset="0"/>
                <a:cs typeface="Arial" pitchFamily="34" charset="0"/>
              </a:rPr>
            </a:br>
            <a:r>
              <a:rPr lang="pl-PL" sz="2000" b="1" dirty="0" smtClean="0">
                <a:latin typeface="Arial" pitchFamily="34" charset="0"/>
                <a:cs typeface="Arial" pitchFamily="34" charset="0"/>
              </a:rPr>
              <a:t> </a:t>
            </a: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ZAGADNIENIE1. Zasady zależności żołnierzy </a:t>
            </a:r>
            <a:br>
              <a:rPr lang="pl-PL" sz="2000" b="1" dirty="0" smtClean="0">
                <a:latin typeface="Arial" pitchFamily="34" charset="0"/>
                <a:cs typeface="Arial" pitchFamily="34" charset="0"/>
              </a:rPr>
            </a:b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Autofit/>
          </a:bodyPr>
          <a:lstStyle/>
          <a:p>
            <a:pPr lvl="0" algn="l"/>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1. Organizacja wojska opiera się na hierarchicznym podporządkowaniu żołnierzy.</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2. Żołnierz w stosunku do innych </a:t>
            </a:r>
            <a:r>
              <a:rPr lang="pl-PL" sz="2000" b="1" dirty="0" smtClean="0">
                <a:latin typeface="Arial" pitchFamily="34" charset="0"/>
                <a:cs typeface="Arial" pitchFamily="34" charset="0"/>
                <a:hlinkClick r:id="rId3"/>
              </a:rPr>
              <a:t>żołnierzy może być przełożonym</a:t>
            </a:r>
            <a:r>
              <a:rPr lang="pl-PL" sz="2000" b="1" dirty="0" smtClean="0">
                <a:latin typeface="Arial" pitchFamily="34" charset="0"/>
                <a:cs typeface="Arial" pitchFamily="34" charset="0"/>
              </a:rPr>
              <a:t>, </a:t>
            </a:r>
            <a:r>
              <a:rPr lang="pl-PL" sz="2000" dirty="0" smtClean="0">
                <a:latin typeface="Arial" pitchFamily="34" charset="0"/>
                <a:cs typeface="Arial" pitchFamily="34" charset="0"/>
              </a:rPr>
              <a:t>podwładnym, starszym lub młodszym, jak również równym stopniem.</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3. W wystąpieniach służbowych nawet dwóch żołnierzy, </a:t>
            </a:r>
            <a:r>
              <a:rPr lang="pl-PL" sz="2000" b="1" dirty="0" smtClean="0">
                <a:latin typeface="Arial" pitchFamily="34" charset="0"/>
                <a:cs typeface="Arial" pitchFamily="34" charset="0"/>
                <a:hlinkClick r:id="rId4"/>
              </a:rPr>
              <a:t>zawsze jeden </a:t>
            </a:r>
            <a:r>
              <a:rPr lang="pl-PL" sz="2000" b="1" dirty="0" smtClean="0">
                <a:latin typeface="Arial" pitchFamily="34" charset="0"/>
                <a:cs typeface="Arial" pitchFamily="34" charset="0"/>
              </a:rPr>
              <a:t/>
            </a:r>
            <a:br>
              <a:rPr lang="pl-PL" sz="2000" b="1" dirty="0" smtClean="0">
                <a:latin typeface="Arial" pitchFamily="34" charset="0"/>
                <a:cs typeface="Arial" pitchFamily="34" charset="0"/>
              </a:rPr>
            </a:br>
            <a:r>
              <a:rPr lang="pl-PL" sz="2000" dirty="0" smtClean="0">
                <a:latin typeface="Arial" pitchFamily="34" charset="0"/>
                <a:cs typeface="Arial" pitchFamily="34" charset="0"/>
              </a:rPr>
              <a:t>z nich jest przełożonym lub starszym.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5"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5</a:t>
            </a:fld>
            <a:endParaRPr lang="pl-PL" altLang="pl-PL"/>
          </a:p>
        </p:txBody>
      </p:sp>
      <p:pic>
        <p:nvPicPr>
          <p:cNvPr id="36870" name="Obraz 2"/>
          <p:cNvPicPr>
            <a:picLocks noChangeAspect="1"/>
          </p:cNvPicPr>
          <p:nvPr/>
        </p:nvPicPr>
        <p:blipFill>
          <a:blip r:embed="rId6"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00213"/>
            <a:ext cx="9144000" cy="5157787"/>
          </a:xfrm>
        </p:spPr>
        <p:txBody>
          <a:bodyPr rtlCol="0">
            <a:normAutofit/>
          </a:bodyPr>
          <a:lstStyle/>
          <a:p>
            <a:pPr algn="l"/>
            <a:r>
              <a:rPr lang="pl-PL" sz="2000" dirty="0" smtClean="0">
                <a:latin typeface="Arial" pitchFamily="34" charset="0"/>
                <a:cs typeface="Arial" pitchFamily="34" charset="0"/>
              </a:rPr>
              <a:t>4. Przełożonym jest żołnierz lub osoba nie będąca żołnierzem, któremu na mocy przepisów prawa, rozkazu, polecenia lub decyzji podporządkowano żołnierza (podwładnego), uprawniona do wydawania rozkazów, poleceń służbowych podwładnym żołnierzom lub osobom nie będącym żołnierzami </a:t>
            </a:r>
            <a:br>
              <a:rPr lang="pl-PL" sz="2000" dirty="0" smtClean="0">
                <a:latin typeface="Arial" pitchFamily="34" charset="0"/>
                <a:cs typeface="Arial" pitchFamily="34" charset="0"/>
              </a:rPr>
            </a:br>
            <a:r>
              <a:rPr lang="pl-PL" sz="2000" dirty="0" smtClean="0">
                <a:latin typeface="Arial" pitchFamily="34" charset="0"/>
                <a:cs typeface="Arial" pitchFamily="34" charset="0"/>
              </a:rPr>
              <a:t>i kierowania ich czynnościami służbowymi</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5. Starszym </a:t>
            </a:r>
            <a:r>
              <a:rPr lang="pl-PL" sz="2000" dirty="0" smtClean="0">
                <a:latin typeface="Arial" pitchFamily="34" charset="0"/>
                <a:cs typeface="Arial" pitchFamily="34" charset="0"/>
                <a:hlinkClick r:id="rId3"/>
              </a:rPr>
              <a:t>jest żołnierz</a:t>
            </a:r>
            <a:r>
              <a:rPr lang="pl-PL" sz="2000" dirty="0" smtClean="0">
                <a:latin typeface="Arial" pitchFamily="34" charset="0"/>
                <a:cs typeface="Arial" pitchFamily="34" charset="0"/>
              </a:rPr>
              <a:t>, który ma wyższy, a młodszym – niższy stopień wojskowy.</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6</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6. </a:t>
            </a:r>
            <a:r>
              <a:rPr lang="pl-PL" sz="2200" b="1" u="sng" dirty="0" smtClean="0">
                <a:solidFill>
                  <a:srgbClr val="002060"/>
                </a:solidFill>
                <a:latin typeface="Arial" pitchFamily="34" charset="0"/>
                <a:cs typeface="Arial" pitchFamily="34" charset="0"/>
              </a:rPr>
              <a:t>Żołnierz może być również przełożonym w stosunku </a:t>
            </a:r>
            <a:r>
              <a:rPr lang="pl-PL" sz="2200" dirty="0" smtClean="0">
                <a:latin typeface="Arial" pitchFamily="34" charset="0"/>
                <a:cs typeface="Arial" pitchFamily="34" charset="0"/>
              </a:rPr>
              <a:t>do żołnierzy nie podporządkowanych mu pod względem organizacyjnym, w zakresie spraw specjalistycznych wynikających z dokumentów kompetencyjnych. Z tego tytułu jest on uprawniony do wydawania wiążących wytycznych i poleceń dotyczących zadań objętych jego zakresem działania oraz ponosi odpowiedzialność za możliwe do przewidzenia skutki ich realizacji.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7. </a:t>
            </a:r>
            <a:r>
              <a:rPr lang="pl-PL" sz="2200" b="1" dirty="0" smtClean="0">
                <a:solidFill>
                  <a:srgbClr val="002060"/>
                </a:solidFill>
                <a:latin typeface="Arial" pitchFamily="34" charset="0"/>
                <a:cs typeface="Arial" pitchFamily="34" charset="0"/>
              </a:rPr>
              <a:t>Prezydent Rzeczypospolitej Polskiej, Prezes Rady Ministrów </a:t>
            </a:r>
            <a:br>
              <a:rPr lang="pl-PL" sz="2200" b="1" dirty="0" smtClean="0">
                <a:solidFill>
                  <a:srgbClr val="002060"/>
                </a:solidFill>
                <a:latin typeface="Arial" pitchFamily="34" charset="0"/>
                <a:cs typeface="Arial" pitchFamily="34" charset="0"/>
              </a:rPr>
            </a:br>
            <a:r>
              <a:rPr lang="pl-PL" sz="2200" b="1" dirty="0" smtClean="0">
                <a:solidFill>
                  <a:srgbClr val="002060"/>
                </a:solidFill>
                <a:latin typeface="Arial" pitchFamily="34" charset="0"/>
                <a:cs typeface="Arial" pitchFamily="34" charset="0"/>
              </a:rPr>
              <a:t>i Minister Obrony Narodowej</a:t>
            </a:r>
            <a:r>
              <a:rPr lang="pl-PL" sz="2200" dirty="0" smtClean="0">
                <a:latin typeface="Arial" pitchFamily="34" charset="0"/>
                <a:cs typeface="Arial" pitchFamily="34" charset="0"/>
              </a:rPr>
              <a:t> są przełożonymi wszystkich żołnierzy.</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lvl="0" algn="l"/>
            <a:r>
              <a:rPr lang="pl-PL" sz="2000" dirty="0" smtClean="0">
                <a:latin typeface="Arial" pitchFamily="34" charset="0"/>
                <a:cs typeface="Arial" pitchFamily="34" charset="0"/>
              </a:rPr>
              <a:t>8. Przełożony wobec podległych żołnierzy sprawuje funkcje dowódcze (kierownicze), </a:t>
            </a:r>
            <a:r>
              <a:rPr lang="pl-PL" sz="2000" dirty="0" smtClean="0">
                <a:latin typeface="Arial" pitchFamily="34" charset="0"/>
                <a:cs typeface="Arial" pitchFamily="34" charset="0"/>
                <a:hlinkClick r:id="rId3"/>
              </a:rPr>
              <a:t>zarządzające</a:t>
            </a:r>
            <a:r>
              <a:rPr lang="pl-PL" sz="2000" dirty="0" smtClean="0">
                <a:latin typeface="Arial" pitchFamily="34" charset="0"/>
                <a:cs typeface="Arial" pitchFamily="34" charset="0"/>
              </a:rPr>
              <a:t>, szkoleniowe i wychowawcze. Jest odpowiedzialny za sprawność organizacyjną oraz służbę (pracę) podwładnych, a także zobowiązany jest tworzyć warunki zapewniające przestrzeganie dyscypliny przez podporządkowanych żołnierzy.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9. Przełożony, jeżeli jest żołnierzem, powinien posiadać stopień wyższy lub równy swoim podwładnym.</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8</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00213"/>
            <a:ext cx="9144000" cy="5157787"/>
          </a:xfrm>
        </p:spPr>
        <p:txBody>
          <a:bodyPr rtlCol="0">
            <a:normAutofit/>
          </a:bodyPr>
          <a:lstStyle/>
          <a:p>
            <a:pPr algn="l"/>
            <a:r>
              <a:rPr lang="pl-PL" sz="2000" dirty="0" smtClean="0">
                <a:latin typeface="Arial" pitchFamily="34" charset="0"/>
                <a:cs typeface="Arial" pitchFamily="34" charset="0"/>
              </a:rPr>
              <a:t>10. Podczas wspólnego działania żołnierzy, których </a:t>
            </a:r>
            <a:r>
              <a:rPr lang="pl-PL" sz="2000" dirty="0" smtClean="0">
                <a:latin typeface="Arial" pitchFamily="34" charset="0"/>
                <a:cs typeface="Arial" pitchFamily="34" charset="0"/>
                <a:hlinkClick r:id="rId3"/>
              </a:rPr>
              <a:t>nie łączy podległość służbowa</a:t>
            </a:r>
            <a:r>
              <a:rPr lang="pl-PL" sz="2000" dirty="0" smtClean="0">
                <a:latin typeface="Arial" pitchFamily="34" charset="0"/>
                <a:cs typeface="Arial" pitchFamily="34" charset="0"/>
              </a:rPr>
              <a:t>, przełożonym zostaje posiadający wyższy stopień wojskowy, </a:t>
            </a:r>
            <a:br>
              <a:rPr lang="pl-PL" sz="2000" dirty="0" smtClean="0">
                <a:latin typeface="Arial" pitchFamily="34" charset="0"/>
                <a:cs typeface="Arial" pitchFamily="34" charset="0"/>
              </a:rPr>
            </a:br>
            <a:r>
              <a:rPr lang="pl-PL" sz="2000" dirty="0" smtClean="0">
                <a:latin typeface="Arial" pitchFamily="34" charset="0"/>
                <a:cs typeface="Arial" pitchFamily="34" charset="0"/>
              </a:rPr>
              <a:t>a przy równych stopniach o starszeństwie decyduje kolejno: aktualnie zajmowane stanowisko, wysługa lat w danym stopniu i staż służby wojskowej.</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11. Zwracając się do podwładnych (młodszych) przełożony (starszy) czyni to stanowczo, lecz taktownie z poszanowaniem ich godności. Nie wyraża również krytycznych uwag (opinii) w obecności niższych od nich stanowiskiem (stopniem) oraz osób postronnych.</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12. Żołnierze podporządkowani przełożonemu są jego podwładnymi. </a:t>
            </a: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9</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13. W sprawach służbowych podwładny ma tylko jednego bezpośredniego przełożonego. Przełożeni wyższego szczebla sprawują </a:t>
            </a:r>
            <a:r>
              <a:rPr lang="pl-PL" sz="2000" dirty="0" err="1" smtClean="0">
                <a:latin typeface="Arial" pitchFamily="34" charset="0"/>
                <a:cs typeface="Arial" pitchFamily="34" charset="0"/>
              </a:rPr>
              <a:t>przełożeństwo</a:t>
            </a:r>
            <a:r>
              <a:rPr lang="pl-PL" sz="2000" dirty="0" smtClean="0">
                <a:latin typeface="Arial" pitchFamily="34" charset="0"/>
                <a:cs typeface="Arial" pitchFamily="34" charset="0"/>
              </a:rPr>
              <a:t> za jego pośrednictwem.</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14. Między żołnierzami Wojska Polskiego a żołnierzami innych armii nie występują stosunki </a:t>
            </a:r>
            <a:r>
              <a:rPr lang="pl-PL" sz="2000" dirty="0" err="1" smtClean="0">
                <a:latin typeface="Arial" pitchFamily="34" charset="0"/>
                <a:cs typeface="Arial" pitchFamily="34" charset="0"/>
              </a:rPr>
              <a:t>przełożeństwa</a:t>
            </a:r>
            <a:r>
              <a:rPr lang="pl-PL" sz="2000" dirty="0" smtClean="0">
                <a:latin typeface="Arial" pitchFamily="34" charset="0"/>
                <a:cs typeface="Arial" pitchFamily="34" charset="0"/>
              </a:rPr>
              <a:t> i podległości. Takie zależności mogą być uzgodnione tylko na okres wspólnych przedsięwzięć (misje </a:t>
            </a:r>
            <a:r>
              <a:rPr lang="pl-PL" sz="2000" dirty="0" smtClean="0">
                <a:latin typeface="Arial" pitchFamily="34" charset="0"/>
                <a:cs typeface="Arial" pitchFamily="34" charset="0"/>
                <a:hlinkClick r:id="rId3"/>
              </a:rPr>
              <a:t>pokojowe</a:t>
            </a:r>
            <a:r>
              <a:rPr lang="pl-PL" sz="2000" dirty="0" smtClean="0">
                <a:latin typeface="Arial" pitchFamily="34" charset="0"/>
                <a:cs typeface="Arial" pitchFamily="34" charset="0"/>
              </a:rPr>
              <a:t>, działania w ramach operacji sojuszniczych, służba w międzynarodowych strukturach wojskowych) oraz wykonywania innych zadań określonych rozkazem przełożonego narodowego.</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10</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u="sng" dirty="0" smtClean="0">
                <a:latin typeface="Arial" pitchFamily="34" charset="0"/>
                <a:cs typeface="Arial" pitchFamily="34" charset="0"/>
              </a:rPr>
              <a:t>ZAGADNIENIE 2 </a:t>
            </a:r>
            <a:r>
              <a:rPr lang="pl-PL" sz="2000" dirty="0" smtClean="0">
                <a:latin typeface="Arial" pitchFamily="34" charset="0"/>
                <a:cs typeface="Arial" pitchFamily="34" charset="0"/>
              </a:rPr>
              <a:t>Wydawanie i wykonywanie rozkazów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00213"/>
            <a:ext cx="8999538" cy="5157787"/>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a:t>
            </a:r>
            <a:r>
              <a:rPr lang="pl-PL" sz="2200" b="1" dirty="0" smtClean="0">
                <a:solidFill>
                  <a:srgbClr val="002060"/>
                </a:solidFill>
                <a:latin typeface="Arial" pitchFamily="34" charset="0"/>
                <a:cs typeface="Arial" pitchFamily="34" charset="0"/>
              </a:rPr>
              <a:t>Rozkaz </a:t>
            </a:r>
            <a:r>
              <a:rPr lang="pl-PL" sz="2200" dirty="0" smtClean="0">
                <a:latin typeface="Arial" pitchFamily="34" charset="0"/>
                <a:cs typeface="Arial" pitchFamily="34" charset="0"/>
              </a:rPr>
              <a:t>jest poleceniem podjęcia określonego działania lub jego zaniechania wydanym służbowo żołnierzowi przez przełożonego (uprawnionego starszego).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2. Ilekroć mowa w regulaminie o rozkazie, należy przez to rozumieć również </a:t>
            </a:r>
            <a:r>
              <a:rPr lang="pl-PL" sz="2200" b="1" dirty="0" smtClean="0">
                <a:solidFill>
                  <a:srgbClr val="C00000"/>
                </a:solidFill>
                <a:latin typeface="Arial" pitchFamily="34" charset="0"/>
                <a:cs typeface="Arial" pitchFamily="34" charset="0"/>
              </a:rPr>
              <a:t>decyzje wydawane przez przełożonego</a:t>
            </a: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Wydający rozkaz jest zobowiązany uwzględnić stopień </a:t>
            </a:r>
            <a:r>
              <a:rPr lang="pl-PL" sz="2200" dirty="0" smtClean="0">
                <a:latin typeface="Arial" pitchFamily="34" charset="0"/>
                <a:cs typeface="Arial" pitchFamily="34" charset="0"/>
                <a:hlinkClick r:id="rId3"/>
              </a:rPr>
              <a:t>przygotowania podwładnego</a:t>
            </a:r>
            <a:r>
              <a:rPr lang="pl-PL" sz="2200" dirty="0" smtClean="0">
                <a:latin typeface="Arial" pitchFamily="34" charset="0"/>
                <a:cs typeface="Arial" pitchFamily="34" charset="0"/>
              </a:rPr>
              <a:t>, warunki i okoliczności wykonania rozkazu oraz zapewnić niezbędne do tego siły i środki.</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12</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4. W wypadku utraty łączności z przełożonym, żołnierz działa samodzielnie, </a:t>
            </a:r>
            <a:br>
              <a:rPr lang="pl-PL" sz="2200" dirty="0" smtClean="0">
                <a:latin typeface="Arial" pitchFamily="34" charset="0"/>
                <a:cs typeface="Arial" pitchFamily="34" charset="0"/>
              </a:rPr>
            </a:br>
            <a:r>
              <a:rPr lang="pl-PL" sz="2200" dirty="0" smtClean="0">
                <a:latin typeface="Arial" pitchFamily="34" charset="0"/>
                <a:cs typeface="Arial" pitchFamily="34" charset="0"/>
              </a:rPr>
              <a:t>kierując się otrzymanym rozkazem (zadaniem), obowiązującymi przepisami prawa, </a:t>
            </a:r>
            <a:r>
              <a:rPr lang="pl-PL" sz="2200" dirty="0" smtClean="0">
                <a:latin typeface="Arial" pitchFamily="34" charset="0"/>
                <a:cs typeface="Arial" pitchFamily="34" charset="0"/>
                <a:hlinkClick r:id="rId3"/>
              </a:rPr>
              <a:t>regulaminów</a:t>
            </a:r>
            <a:r>
              <a:rPr lang="pl-PL" sz="2200" dirty="0" smtClean="0">
                <a:latin typeface="Arial" pitchFamily="34" charset="0"/>
                <a:cs typeface="Arial" pitchFamily="34" charset="0"/>
              </a:rPr>
              <a:t>, instrukcji, jak również treścią roty przysięgi wojskowej.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Rozkaz wydaje się ustnie, na piśmie lub za pomocą sygnałów.</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6. Rozkaz może uchylić lub zmienić ten, kto go wydał lub – jeżeli dobro służby tego wymaga – </a:t>
            </a:r>
            <a:r>
              <a:rPr lang="pl-PL" sz="2200" dirty="0" smtClean="0">
                <a:latin typeface="Arial" pitchFamily="34" charset="0"/>
                <a:cs typeface="Arial" pitchFamily="34" charset="0"/>
                <a:hlinkClick r:id="rId4"/>
              </a:rPr>
              <a:t>jego przełożony</a:t>
            </a:r>
            <a:r>
              <a:rPr lang="pl-PL" sz="2200" dirty="0" smtClean="0">
                <a:latin typeface="Arial" pitchFamily="34" charset="0"/>
                <a:cs typeface="Arial" pitchFamily="34" charset="0"/>
              </a:rPr>
              <a:t>, informując o tym poprzedniego rozkazodawcę.</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5"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13</a:t>
            </a:fld>
            <a:endParaRPr lang="pl-PL" altLang="pl-PL"/>
          </a:p>
        </p:txBody>
      </p:sp>
      <p:pic>
        <p:nvPicPr>
          <p:cNvPr id="36870" name="Obraz 2"/>
          <p:cNvPicPr>
            <a:picLocks noChangeAspect="1"/>
          </p:cNvPicPr>
          <p:nvPr/>
        </p:nvPicPr>
        <p:blipFill>
          <a:blip r:embed="rId6"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00213"/>
            <a:ext cx="9144000" cy="5157787"/>
          </a:xfrm>
        </p:spPr>
        <p:txBody>
          <a:bodyPr rtlCol="0">
            <a:normAutofit/>
          </a:bodyPr>
          <a:lstStyle/>
          <a:p>
            <a:pPr algn="l"/>
            <a:r>
              <a:rPr lang="pl-PL" sz="2000" dirty="0" smtClean="0">
                <a:latin typeface="Arial" pitchFamily="34" charset="0"/>
                <a:cs typeface="Arial" pitchFamily="34" charset="0"/>
              </a:rPr>
              <a:t>7. </a:t>
            </a:r>
            <a:r>
              <a:rPr lang="pl-PL" sz="2000" b="1" dirty="0" smtClean="0">
                <a:solidFill>
                  <a:srgbClr val="C00000"/>
                </a:solidFill>
                <a:latin typeface="Arial" pitchFamily="34" charset="0"/>
                <a:cs typeface="Arial" pitchFamily="34" charset="0"/>
              </a:rPr>
              <a:t>Rozkaz musi być zwięzły</a:t>
            </a:r>
            <a:r>
              <a:rPr lang="pl-PL" sz="2000" dirty="0" smtClean="0">
                <a:latin typeface="Arial" pitchFamily="34" charset="0"/>
                <a:cs typeface="Arial" pitchFamily="34" charset="0"/>
              </a:rPr>
              <a:t>, zrozumiały i wydany stanowczo.</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8. Żołnierz po otrzymaniu rozkazu potwierdza to słowem</a:t>
            </a:r>
            <a:r>
              <a:rPr lang="pl-PL" sz="2000" b="1" dirty="0" smtClean="0">
                <a:solidFill>
                  <a:srgbClr val="C00000"/>
                </a:solidFill>
                <a:latin typeface="Arial" pitchFamily="34" charset="0"/>
                <a:cs typeface="Arial" pitchFamily="34" charset="0"/>
              </a:rPr>
              <a:t> „ROZKAZ”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i wykonuje go. Przełożony może sprawdzić zrozumienie rozkazu.</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9. O wykonaniu rozkazu żołnierz melduje przełożonemu,</a:t>
            </a:r>
            <a:r>
              <a:rPr lang="pl-PL" sz="2000" b="1" dirty="0" smtClean="0">
                <a:latin typeface="Arial" pitchFamily="34" charset="0"/>
                <a:cs typeface="Arial" pitchFamily="34" charset="0"/>
              </a:rPr>
              <a:t> </a:t>
            </a:r>
            <a:r>
              <a:rPr lang="pl-PL" sz="2000" b="1" dirty="0" smtClean="0">
                <a:latin typeface="Arial" pitchFamily="34" charset="0"/>
                <a:cs typeface="Arial" pitchFamily="34" charset="0"/>
                <a:hlinkClick r:id="rId3"/>
              </a:rPr>
              <a:t>który go wydał</a:t>
            </a:r>
            <a:r>
              <a:rPr lang="pl-PL" sz="2000" b="1" dirty="0" smtClean="0">
                <a:latin typeface="Arial" pitchFamily="34" charset="0"/>
                <a:cs typeface="Arial" pitchFamily="34" charset="0"/>
              </a:rPr>
              <a:t>, </a:t>
            </a:r>
            <a:r>
              <a:rPr lang="pl-PL" sz="2000" dirty="0" smtClean="0">
                <a:latin typeface="Arial" pitchFamily="34" charset="0"/>
                <a:cs typeface="Arial" pitchFamily="34" charset="0"/>
              </a:rPr>
              <a:t>jeśli </a:t>
            </a:r>
            <a:br>
              <a:rPr lang="pl-PL" sz="2000" dirty="0" smtClean="0">
                <a:latin typeface="Arial" pitchFamily="34" charset="0"/>
                <a:cs typeface="Arial" pitchFamily="34" charset="0"/>
              </a:rPr>
            </a:br>
            <a:r>
              <a:rPr lang="pl-PL" sz="2000" dirty="0" smtClean="0">
                <a:latin typeface="Arial" pitchFamily="34" charset="0"/>
                <a:cs typeface="Arial" pitchFamily="34" charset="0"/>
              </a:rPr>
              <a:t>    przełożony nie zarządzi inaczej.</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10. Jeżeli przełożony stwierdził, że rozkaz nie został należycie wykonany, może  </a:t>
            </a:r>
            <a:br>
              <a:rPr lang="pl-PL" sz="2000" dirty="0" smtClean="0">
                <a:latin typeface="Arial" pitchFamily="34" charset="0"/>
                <a:cs typeface="Arial" pitchFamily="34" charset="0"/>
              </a:rPr>
            </a:br>
            <a:r>
              <a:rPr lang="pl-PL" sz="2000" dirty="0" smtClean="0">
                <a:latin typeface="Arial" pitchFamily="34" charset="0"/>
                <a:cs typeface="Arial" pitchFamily="34" charset="0"/>
              </a:rPr>
              <a:t>       nakazać powtórne jego wykonanie. </a:t>
            </a:r>
            <a:br>
              <a:rPr lang="pl-PL" sz="2000" dirty="0" smtClean="0">
                <a:latin typeface="Arial" pitchFamily="34" charset="0"/>
                <a:cs typeface="Arial" pitchFamily="34" charset="0"/>
              </a:rPr>
            </a:b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14</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11. </a:t>
            </a:r>
            <a:r>
              <a:rPr lang="pl-PL" sz="2200" b="1" dirty="0" smtClean="0">
                <a:solidFill>
                  <a:srgbClr val="002060"/>
                </a:solidFill>
                <a:latin typeface="Arial" pitchFamily="34" charset="0"/>
                <a:cs typeface="Arial" pitchFamily="34" charset="0"/>
              </a:rPr>
              <a:t>Jeżeli podwładny otrzymał rozkaz bezpośrednio od przełożonego wyższego szczebla </a:t>
            </a:r>
            <a:r>
              <a:rPr lang="pl-PL" sz="2200" dirty="0" smtClean="0">
                <a:latin typeface="Arial" pitchFamily="34" charset="0"/>
                <a:cs typeface="Arial" pitchFamily="34" charset="0"/>
              </a:rPr>
              <a:t>– wykonuje go i melduje o tym rozkazodawcy oraz swemu bezpośredniemu przełożonemu. Przełożony wyższego szczebla, </a:t>
            </a:r>
            <a:r>
              <a:rPr lang="pl-PL" sz="2200" dirty="0" smtClean="0">
                <a:latin typeface="Arial" pitchFamily="34" charset="0"/>
                <a:cs typeface="Arial" pitchFamily="34" charset="0"/>
                <a:hlinkClick r:id="rId3"/>
              </a:rPr>
              <a:t>który wydał rozkaz podwładnemu</a:t>
            </a:r>
            <a:r>
              <a:rPr lang="pl-PL" sz="2200" dirty="0" smtClean="0">
                <a:latin typeface="Arial" pitchFamily="34" charset="0"/>
                <a:cs typeface="Arial" pitchFamily="34" charset="0"/>
              </a:rPr>
              <a:t>, jest zobowiązany zawiadomić </a:t>
            </a:r>
            <a:br>
              <a:rPr lang="pl-PL" sz="2200" dirty="0" smtClean="0">
                <a:latin typeface="Arial" pitchFamily="34" charset="0"/>
                <a:cs typeface="Arial" pitchFamily="34" charset="0"/>
              </a:rPr>
            </a:br>
            <a:r>
              <a:rPr lang="pl-PL" sz="2200" dirty="0" smtClean="0">
                <a:latin typeface="Arial" pitchFamily="34" charset="0"/>
                <a:cs typeface="Arial" pitchFamily="34" charset="0"/>
              </a:rPr>
              <a:t>o tym jego bezpośredniego przełożonego.</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12. W szczególnie uzasadnionych wypadkach, podwładny może wystąpić </a:t>
            </a:r>
            <a:br>
              <a:rPr lang="pl-PL" sz="2200" dirty="0" smtClean="0">
                <a:latin typeface="Arial" pitchFamily="34" charset="0"/>
                <a:cs typeface="Arial" pitchFamily="34" charset="0"/>
              </a:rPr>
            </a:br>
            <a:r>
              <a:rPr lang="pl-PL" sz="2200" dirty="0" smtClean="0">
                <a:latin typeface="Arial" pitchFamily="34" charset="0"/>
                <a:cs typeface="Arial" pitchFamily="34" charset="0"/>
              </a:rPr>
              <a:t>o wydanie rozkazu na piśmie, zwłaszcza gdy dotyczy on zadania do wykonania w specyficznych warunkach lub w sposób odmienny od ogólnie przyjętych. Rozkazodawca ma obowiązek </a:t>
            </a:r>
            <a:r>
              <a:rPr lang="pl-PL" sz="2200" b="1" dirty="0" smtClean="0">
                <a:latin typeface="Arial" pitchFamily="34" charset="0"/>
                <a:cs typeface="Arial" pitchFamily="34" charset="0"/>
                <a:hlinkClick r:id="rId4"/>
              </a:rPr>
              <a:t>sporządzić rozkaz na piśmie</a:t>
            </a:r>
            <a:r>
              <a:rPr lang="pl-PL" sz="2200" b="1" dirty="0" smtClean="0">
                <a:latin typeface="Arial" pitchFamily="34" charset="0"/>
                <a:cs typeface="Arial" pitchFamily="34" charset="0"/>
              </a:rPr>
              <a:t>,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a podwładny rozkaz wykonać. W sytuacji, gdy skutkiem rozkazu będzie popełnienie przestępstwa, podwładny ma prawo odmówić wykonania rozkazu. </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5"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15</a:t>
            </a:fld>
            <a:endParaRPr lang="pl-PL" altLang="pl-PL"/>
          </a:p>
        </p:txBody>
      </p:sp>
      <p:pic>
        <p:nvPicPr>
          <p:cNvPr id="36870" name="Obraz 2"/>
          <p:cNvPicPr>
            <a:picLocks noChangeAspect="1"/>
          </p:cNvPicPr>
          <p:nvPr/>
        </p:nvPicPr>
        <p:blipFill>
          <a:blip r:embed="rId6" cstate="print"/>
          <a:srcRect/>
          <a:stretch>
            <a:fillRect/>
          </a:stretch>
        </p:blipFill>
        <p:spPr bwMode="auto">
          <a:xfrm>
            <a:off x="323850" y="109538"/>
            <a:ext cx="2924175" cy="101520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13. O odmowie wykonania rozkazu podwładny </a:t>
            </a:r>
            <a:r>
              <a:rPr lang="pl-PL" sz="2000" b="1" dirty="0" smtClean="0">
                <a:solidFill>
                  <a:srgbClr val="002060"/>
                </a:solidFill>
                <a:latin typeface="Arial" pitchFamily="34" charset="0"/>
                <a:cs typeface="Arial" pitchFamily="34" charset="0"/>
              </a:rPr>
              <a:t>jest zobowiązany niezwłocznie powiadomić przełożonego wyższego szczebla od przełożonego wydającego rozkaz,</a:t>
            </a:r>
            <a:r>
              <a:rPr lang="pl-PL" sz="2000" dirty="0" smtClean="0">
                <a:latin typeface="Arial" pitchFamily="34" charset="0"/>
                <a:cs typeface="Arial" pitchFamily="34" charset="0"/>
              </a:rPr>
              <a:t> dokładnie opisując zaistniałą sytuację </a:t>
            </a:r>
            <a:br>
              <a:rPr lang="pl-PL" sz="2000" dirty="0" smtClean="0">
                <a:latin typeface="Arial" pitchFamily="34" charset="0"/>
                <a:cs typeface="Arial" pitchFamily="34" charset="0"/>
              </a:rPr>
            </a:br>
            <a:r>
              <a:rPr lang="pl-PL" sz="2000" dirty="0" smtClean="0">
                <a:latin typeface="Arial" pitchFamily="34" charset="0"/>
                <a:cs typeface="Arial" pitchFamily="34" charset="0"/>
              </a:rPr>
              <a:t>w formie ustnej lub pisemnej.</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14. Jeśli żołnierz otrzyma nowy rozkaz w trakcie </a:t>
            </a:r>
            <a:r>
              <a:rPr lang="pl-PL" sz="2000" b="1" dirty="0" smtClean="0">
                <a:latin typeface="Arial" pitchFamily="34" charset="0"/>
                <a:cs typeface="Arial" pitchFamily="34" charset="0"/>
                <a:hlinkClick r:id="rId3"/>
              </a:rPr>
              <a:t>wykonywania innego rozkazu</a:t>
            </a:r>
            <a:r>
              <a:rPr lang="pl-PL" sz="2000" b="1" dirty="0" smtClean="0">
                <a:latin typeface="Arial" pitchFamily="34" charset="0"/>
                <a:cs typeface="Arial" pitchFamily="34" charset="0"/>
              </a:rPr>
              <a:t>, </a:t>
            </a:r>
            <a:r>
              <a:rPr lang="pl-PL" sz="2000" dirty="0" smtClean="0">
                <a:latin typeface="Arial" pitchFamily="34" charset="0"/>
                <a:cs typeface="Arial" pitchFamily="34" charset="0"/>
              </a:rPr>
              <a:t>melduje o tym wydającemu rozkaz. W razie potwierdzenia nowego rozkazu, wykonuje go, a wydający taki rozkaz informuje pierwszego rozkazodawcę i odpowiada za wynikające z tego następstwa.</a:t>
            </a:r>
            <a:endParaRPr lang="pl-PL" sz="20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16</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latin typeface="Arial" pitchFamily="34" charset="0"/>
                <a:cs typeface="Arial" pitchFamily="34" charset="0"/>
              </a:rPr>
              <a:t>15. Starszy nie wydaje rozkazów młodszym – z wyjątkiem następujących sytuacji: </a:t>
            </a:r>
            <a:br>
              <a:rPr lang="pl-PL" sz="2000" dirty="0" smtClean="0">
                <a:latin typeface="Arial" pitchFamily="34" charset="0"/>
                <a:cs typeface="Arial" pitchFamily="34" charset="0"/>
              </a:rPr>
            </a:br>
            <a:r>
              <a:rPr lang="pl-PL" sz="2000" dirty="0" smtClean="0">
                <a:latin typeface="Arial" pitchFamily="34" charset="0"/>
                <a:cs typeface="Arial" pitchFamily="34" charset="0"/>
              </a:rPr>
              <a:t>- kiedy niebezpieczeństwo zagraża jednostce (instytucji) </a:t>
            </a:r>
            <a:r>
              <a:rPr lang="pl-PL" sz="2000" dirty="0" smtClean="0">
                <a:latin typeface="Arial" pitchFamily="34" charset="0"/>
                <a:cs typeface="Arial" pitchFamily="34" charset="0"/>
                <a:hlinkClick r:id="rId3"/>
              </a:rPr>
              <a:t>wojskowej lub żołnierzom</a:t>
            </a:r>
            <a:r>
              <a:rPr lang="pl-PL" sz="2000" dirty="0" smtClean="0">
                <a:latin typeface="Arial" pitchFamily="34" charset="0"/>
                <a:cs typeface="Arial" pitchFamily="34" charset="0"/>
              </a:rPr>
              <a:t>, jeśli nie ma ich przełożonego;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u="sng" dirty="0" smtClean="0">
                <a:solidFill>
                  <a:srgbClr val="002060"/>
                </a:solidFill>
                <a:latin typeface="Arial" pitchFamily="34" charset="0"/>
                <a:cs typeface="Arial" pitchFamily="34" charset="0"/>
              </a:rPr>
              <a:t>gdy zachodzi konieczność jednego kierownictwa podczas wspólnego </a:t>
            </a:r>
            <a:r>
              <a:rPr lang="pl-PL" sz="2000" dirty="0" smtClean="0">
                <a:latin typeface="Arial" pitchFamily="34" charset="0"/>
                <a:cs typeface="Arial" pitchFamily="34" charset="0"/>
              </a:rPr>
              <a:t>działania różnych jednostek (oddziałów, pododdziałów) wojskowych – jeśli między ich dowódcami nie ma zależności służbowej;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17</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16. </a:t>
            </a:r>
            <a:r>
              <a:rPr lang="pl-PL" sz="2000" b="1" dirty="0" smtClean="0">
                <a:solidFill>
                  <a:srgbClr val="C00000"/>
                </a:solidFill>
                <a:latin typeface="Arial" pitchFamily="34" charset="0"/>
                <a:cs typeface="Arial" pitchFamily="34" charset="0"/>
              </a:rPr>
              <a:t>Rozkazodawca odpowiada za treść rozkazu</a:t>
            </a:r>
            <a:r>
              <a:rPr lang="pl-PL" sz="2000" dirty="0" smtClean="0">
                <a:latin typeface="Arial" pitchFamily="34" charset="0"/>
                <a:cs typeface="Arial" pitchFamily="34" charset="0"/>
              </a:rPr>
              <a:t> oraz dające się przewidzieć skutki jego wykonania, </a:t>
            </a:r>
            <a:r>
              <a:rPr lang="pl-PL" sz="2000" b="1" dirty="0" smtClean="0">
                <a:solidFill>
                  <a:srgbClr val="002060"/>
                </a:solidFill>
                <a:latin typeface="Arial" pitchFamily="34" charset="0"/>
                <a:cs typeface="Arial" pitchFamily="34" charset="0"/>
              </a:rPr>
              <a:t>a wykonawca rozkazu – za sposób realizacji.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17. Żołnierz, który wykonując rozkaz </a:t>
            </a:r>
            <a:r>
              <a:rPr lang="pl-PL" sz="2000" b="1" dirty="0" smtClean="0">
                <a:latin typeface="Arial" pitchFamily="34" charset="0"/>
                <a:cs typeface="Arial" pitchFamily="34" charset="0"/>
                <a:hlinkClick r:id="rId3"/>
              </a:rPr>
              <a:t>wiedział lub godził się na to</a:t>
            </a:r>
            <a:r>
              <a:rPr lang="pl-PL" sz="2000" b="1" dirty="0" smtClean="0">
                <a:latin typeface="Arial" pitchFamily="34" charset="0"/>
                <a:cs typeface="Arial" pitchFamily="34" charset="0"/>
              </a:rPr>
              <a:t>, </a:t>
            </a:r>
            <a:r>
              <a:rPr lang="pl-PL" sz="2000" dirty="0" smtClean="0">
                <a:latin typeface="Arial" pitchFamily="34" charset="0"/>
                <a:cs typeface="Arial" pitchFamily="34" charset="0"/>
              </a:rPr>
              <a:t>że popełnia przestępstwo, ponosi odpowiedzialność karną. Odpowiedzialność karną ponosi również ten, kto taki rozkaz wydał. </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18</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200" b="1" u="sng" dirty="0" smtClean="0">
                <a:latin typeface="Arial" pitchFamily="34" charset="0"/>
                <a:cs typeface="Arial" pitchFamily="34" charset="0"/>
              </a:rPr>
              <a:t>ZAGADNIENIE 3 </a:t>
            </a:r>
            <a:r>
              <a:rPr lang="pl-PL" sz="2200" dirty="0" smtClean="0">
                <a:latin typeface="Arial" pitchFamily="34" charset="0"/>
                <a:cs typeface="Arial" pitchFamily="34" charset="0"/>
              </a:rPr>
              <a:t>Zasady żołnierskiego zachowania się</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Żołnierze w stosunku do innych żołnierzy i do osób cywilnych są zobowiązani przestrzegać </a:t>
            </a:r>
            <a:r>
              <a:rPr lang="pl-PL" sz="2200" b="1" dirty="0" smtClean="0">
                <a:solidFill>
                  <a:srgbClr val="002060"/>
                </a:solidFill>
                <a:latin typeface="Arial" pitchFamily="34" charset="0"/>
                <a:cs typeface="Arial" pitchFamily="34" charset="0"/>
              </a:rPr>
              <a:t>zasad etycznych, norm współżycia społecznego oraz zachowywać się z godnością, uprzejmie i taktownie.</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2. Żołnierza obowiązuje zdyscyplinowanie i lojalność </a:t>
            </a:r>
            <a:r>
              <a:rPr lang="pl-PL" sz="2200" b="1" dirty="0" smtClean="0">
                <a:solidFill>
                  <a:srgbClr val="002060"/>
                </a:solidFill>
                <a:latin typeface="Arial" pitchFamily="34" charset="0"/>
                <a:cs typeface="Arial" pitchFamily="34" charset="0"/>
              </a:rPr>
              <a:t>wobec przełożonych </a:t>
            </a:r>
            <a:br>
              <a:rPr lang="pl-PL" sz="2200" b="1" dirty="0" smtClean="0">
                <a:solidFill>
                  <a:srgbClr val="002060"/>
                </a:solidFill>
                <a:latin typeface="Arial" pitchFamily="34" charset="0"/>
                <a:cs typeface="Arial" pitchFamily="34" charset="0"/>
              </a:rPr>
            </a:br>
            <a:r>
              <a:rPr lang="pl-PL" sz="2200" b="1" dirty="0" smtClean="0">
                <a:solidFill>
                  <a:srgbClr val="002060"/>
                </a:solidFill>
                <a:latin typeface="Arial" pitchFamily="34" charset="0"/>
                <a:cs typeface="Arial" pitchFamily="34" charset="0"/>
              </a:rPr>
              <a:t>oraz starszych.</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Żołnierza obowiązuje </a:t>
            </a:r>
            <a:r>
              <a:rPr lang="pl-PL" sz="2200" b="1" dirty="0" smtClean="0">
                <a:solidFill>
                  <a:srgbClr val="002060"/>
                </a:solidFill>
                <a:latin typeface="Arial" pitchFamily="34" charset="0"/>
                <a:cs typeface="Arial" pitchFamily="34" charset="0"/>
              </a:rPr>
              <a:t>poszanowanie języka ojczystego, kultura słowa, powstrzymanie się od używania słów oraz gestów wulgarnych </a:t>
            </a:r>
            <a:br>
              <a:rPr lang="pl-PL" sz="2200" b="1" dirty="0" smtClean="0">
                <a:solidFill>
                  <a:srgbClr val="002060"/>
                </a:solidFill>
                <a:latin typeface="Arial" pitchFamily="34" charset="0"/>
                <a:cs typeface="Arial" pitchFamily="34" charset="0"/>
              </a:rPr>
            </a:br>
            <a:r>
              <a:rPr lang="pl-PL" sz="2200" b="1" dirty="0" smtClean="0">
                <a:solidFill>
                  <a:srgbClr val="002060"/>
                </a:solidFill>
                <a:latin typeface="Arial" pitchFamily="34" charset="0"/>
                <a:cs typeface="Arial" pitchFamily="34" charset="0"/>
              </a:rPr>
              <a:t>i nieprzyzwoitych.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4. </a:t>
            </a:r>
            <a:r>
              <a:rPr lang="pl-PL" sz="2200" dirty="0" smtClean="0">
                <a:latin typeface="Arial" pitchFamily="34" charset="0"/>
                <a:cs typeface="Arial" pitchFamily="34" charset="0"/>
              </a:rPr>
              <a:t>Żołnierz przebywający na terenie obiektów zajmowanych przez organy wojskowe, jak również obiektów koszarowych i zakwaterowania przejściowego</a:t>
            </a:r>
            <a:r>
              <a:rPr lang="pl-PL" sz="2200" b="1" dirty="0" smtClean="0">
                <a:latin typeface="Arial" pitchFamily="34" charset="0"/>
                <a:cs typeface="Arial" pitchFamily="34" charset="0"/>
              </a:rPr>
              <a:t> </a:t>
            </a:r>
            <a:r>
              <a:rPr lang="pl-PL" sz="2200" b="1" dirty="0" smtClean="0">
                <a:latin typeface="Arial" pitchFamily="34" charset="0"/>
                <a:cs typeface="Arial" pitchFamily="34" charset="0"/>
                <a:hlinkClick r:id="rId3"/>
              </a:rPr>
              <a:t>jednostki wojskowej</a:t>
            </a:r>
            <a:r>
              <a:rPr lang="pl-PL" sz="2200" b="1" dirty="0" smtClean="0">
                <a:latin typeface="Arial" pitchFamily="34" charset="0"/>
                <a:cs typeface="Arial" pitchFamily="34" charset="0"/>
              </a:rPr>
              <a:t>, </a:t>
            </a:r>
            <a:r>
              <a:rPr lang="pl-PL" sz="2200" dirty="0" smtClean="0">
                <a:latin typeface="Arial" pitchFamily="34" charset="0"/>
                <a:cs typeface="Arial" pitchFamily="34" charset="0"/>
              </a:rPr>
              <a:t>nie może:</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a). </a:t>
            </a:r>
            <a:r>
              <a:rPr lang="pl-PL" sz="2200" b="1" dirty="0" smtClean="0">
                <a:solidFill>
                  <a:srgbClr val="C00000"/>
                </a:solidFill>
                <a:latin typeface="Arial" pitchFamily="34" charset="0"/>
                <a:cs typeface="Arial" pitchFamily="34" charset="0"/>
              </a:rPr>
              <a:t>posiadać alkoholu lub środków odurzających, substancji psychotropowych i środków zastępczych</a:t>
            </a:r>
            <a:r>
              <a:rPr lang="pl-PL" sz="2200" dirty="0" smtClean="0">
                <a:latin typeface="Arial" pitchFamily="34" charset="0"/>
                <a:cs typeface="Arial" pitchFamily="34" charset="0"/>
              </a:rPr>
              <a:t> lub innych podobnie działających środków i substancji, o których mowa w odrębnych przepisach;</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b).</a:t>
            </a:r>
            <a:r>
              <a:rPr lang="pl-PL" sz="2200" b="1" dirty="0" smtClean="0">
                <a:solidFill>
                  <a:srgbClr val="C00000"/>
                </a:solidFill>
                <a:latin typeface="Arial" pitchFamily="34" charset="0"/>
                <a:cs typeface="Arial" pitchFamily="34" charset="0"/>
              </a:rPr>
              <a:t> używać alkoholu, środków odurzających, substancji psychotropowych i środków zastępczych lub innych podobnie działających środków </a:t>
            </a:r>
            <a:r>
              <a:rPr lang="pl-PL" sz="2200" dirty="0" smtClean="0">
                <a:latin typeface="Arial" pitchFamily="34" charset="0"/>
                <a:cs typeface="Arial" pitchFamily="34" charset="0"/>
              </a:rPr>
              <a:t>i substancji, o których mowa w odrębnych przepisach;</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21</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c). </a:t>
            </a:r>
            <a:r>
              <a:rPr lang="pl-PL" sz="2000" b="1" dirty="0" smtClean="0">
                <a:solidFill>
                  <a:srgbClr val="C00000"/>
                </a:solidFill>
                <a:latin typeface="Arial" pitchFamily="34" charset="0"/>
                <a:cs typeface="Arial" pitchFamily="34" charset="0"/>
              </a:rPr>
              <a:t>pozostawać w stanie po użyciu alkoholu albo nietrzeźwości lub odurzenia;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d). dotyczy to również żołnierza przybywającego do miejsca pełnienia służby lub zakwaterowania </a:t>
            </a:r>
            <a:r>
              <a:rPr lang="pl-PL" sz="2000" b="1" dirty="0" smtClean="0">
                <a:solidFill>
                  <a:srgbClr val="002060"/>
                </a:solidFill>
                <a:latin typeface="Arial" pitchFamily="34" charset="0"/>
                <a:cs typeface="Arial" pitchFamily="34" charset="0"/>
                <a:hlinkClick r:id="rId3"/>
              </a:rPr>
              <a:t>po powrocie z urlopu</a:t>
            </a:r>
            <a:r>
              <a:rPr lang="pl-PL" sz="2000" b="1" dirty="0" smtClean="0">
                <a:solidFill>
                  <a:srgbClr val="002060"/>
                </a:solidFill>
                <a:latin typeface="Arial" pitchFamily="34" charset="0"/>
                <a:cs typeface="Arial" pitchFamily="34" charset="0"/>
              </a:rPr>
              <a:t>, przepustki, podróży służbowej, leczenia, itp. </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22</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5. Wobec żołnierza będącego w stanie nietrzeźwości lub odurzenia stosuje się dyscyplinarne środki zapobiegawcze zgodnie z przepisami dyscyplinarnymi.</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6. Żołnierz przebywający na terenie obiektów zajmowanych przez organy wojskowe, jak również obiektów koszarowych i zakwaterowania przejściowego jednostki wojskowej, nie może przejawiać zachowań, które mają podtekst lub zamiar seksualny tj. dotykania, </a:t>
            </a:r>
            <a:r>
              <a:rPr lang="pl-PL" sz="2200" b="1" dirty="0" smtClean="0">
                <a:solidFill>
                  <a:srgbClr val="C00000"/>
                </a:solidFill>
                <a:latin typeface="Arial" pitchFamily="34" charset="0"/>
                <a:cs typeface="Arial" pitchFamily="34" charset="0"/>
              </a:rPr>
              <a:t>komentarzy o podtekście erotycznym, </a:t>
            </a:r>
            <a:r>
              <a:rPr lang="pl-PL" sz="2200" b="1" dirty="0" smtClean="0">
                <a:solidFill>
                  <a:srgbClr val="C00000"/>
                </a:solidFill>
                <a:latin typeface="Arial" pitchFamily="34" charset="0"/>
                <a:cs typeface="Arial" pitchFamily="34" charset="0"/>
                <a:hlinkClick r:id="rId3"/>
              </a:rPr>
              <a:t>stosunków seksualnych</a:t>
            </a:r>
            <a:r>
              <a:rPr lang="pl-PL" sz="2200" b="1" dirty="0" smtClean="0">
                <a:solidFill>
                  <a:srgbClr val="C00000"/>
                </a:solidFill>
                <a:latin typeface="Arial" pitchFamily="34" charset="0"/>
                <a:cs typeface="Arial" pitchFamily="34" charset="0"/>
              </a:rPr>
              <a:t>, prowokowania sposobem bycia lub strojem do zainteresowania swoją seksualnością, </a:t>
            </a:r>
            <a:r>
              <a:rPr lang="pl-PL" sz="2200" dirty="0" smtClean="0">
                <a:latin typeface="Arial" pitchFamily="34" charset="0"/>
                <a:cs typeface="Arial" pitchFamily="34" charset="0"/>
              </a:rPr>
              <a:t>eksponowania faktu pozostawania w zażyłych stosunkach z inną osobą (np. publiczne trzymanie się za ręce, całowanie, przytulanie).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23</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b="1" u="sng" dirty="0" smtClean="0">
                <a:latin typeface="Arial" pitchFamily="34" charset="0"/>
                <a:cs typeface="Arial" pitchFamily="34" charset="0"/>
              </a:rPr>
              <a:t> </a:t>
            </a:r>
            <a:r>
              <a:rPr lang="pl-PL" sz="2000" b="1" u="sng" dirty="0" smtClean="0">
                <a:latin typeface="Arial" pitchFamily="34" charset="0"/>
                <a:cs typeface="Arial" pitchFamily="34" charset="0"/>
              </a:rPr>
              <a:t>ZAGADNIENIE 4 </a:t>
            </a:r>
            <a:r>
              <a:rPr lang="pl-PL" sz="2000" dirty="0" smtClean="0">
                <a:latin typeface="Arial" pitchFamily="34" charset="0"/>
                <a:cs typeface="Arial" pitchFamily="34" charset="0"/>
              </a:rPr>
              <a:t>Wzajemne zwracanie się żołnierzy</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1. W czasie służby żołnierze zwracają się do siebie używając przed stopniem wojskowym formy</a:t>
            </a:r>
            <a:r>
              <a:rPr lang="pl-PL" sz="2200" b="1" dirty="0" smtClean="0">
                <a:latin typeface="Arial" pitchFamily="34" charset="0"/>
                <a:cs typeface="Arial" pitchFamily="34" charset="0"/>
              </a:rPr>
              <a:t> „PAN” </a:t>
            </a:r>
            <a:r>
              <a:rPr lang="pl-PL" sz="2200" dirty="0" smtClean="0">
                <a:latin typeface="Arial" pitchFamily="34" charset="0"/>
                <a:cs typeface="Arial" pitchFamily="34" charset="0"/>
              </a:rPr>
              <a:t>lub </a:t>
            </a:r>
            <a:r>
              <a:rPr lang="pl-PL" sz="2200" b="1" dirty="0" smtClean="0">
                <a:latin typeface="Arial" pitchFamily="34" charset="0"/>
                <a:cs typeface="Arial" pitchFamily="34" charset="0"/>
              </a:rPr>
              <a:t>„PANI”</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2. Żołnierz zwracający się do innego żołnierza wymienia jego stopień </a:t>
            </a:r>
            <a:br>
              <a:rPr lang="pl-PL" sz="2200" dirty="0" smtClean="0">
                <a:latin typeface="Arial" pitchFamily="34" charset="0"/>
                <a:cs typeface="Arial" pitchFamily="34" charset="0"/>
              </a:rPr>
            </a:br>
            <a:r>
              <a:rPr lang="pl-PL" sz="2200" dirty="0" smtClean="0">
                <a:latin typeface="Arial" pitchFamily="34" charset="0"/>
                <a:cs typeface="Arial" pitchFamily="34" charset="0"/>
              </a:rPr>
              <a:t>w formie skróconej np. zwracając się do starszego szeregowego (marynarza)</a:t>
            </a:r>
            <a:r>
              <a:rPr lang="pl-PL" sz="2200" b="1" dirty="0" smtClean="0">
                <a:latin typeface="Arial" pitchFamily="34" charset="0"/>
                <a:cs typeface="Arial" pitchFamily="34" charset="0"/>
              </a:rPr>
              <a:t> „PANIE/PANI SZEREGOWY”</a:t>
            </a:r>
            <a:r>
              <a:rPr lang="pl-PL" sz="2200" dirty="0" smtClean="0">
                <a:latin typeface="Arial" pitchFamily="34" charset="0"/>
                <a:cs typeface="Arial" pitchFamily="34" charset="0"/>
              </a:rPr>
              <a:t>, starszego kaprala mówi </a:t>
            </a:r>
            <a:r>
              <a:rPr lang="pl-PL" sz="2200" b="1" dirty="0" smtClean="0">
                <a:latin typeface="Arial" pitchFamily="34" charset="0"/>
                <a:cs typeface="Arial" pitchFamily="34" charset="0"/>
              </a:rPr>
              <a:t>– „PANIE KAPRALU” </a:t>
            </a:r>
            <a:r>
              <a:rPr lang="pl-PL" sz="2200" dirty="0" smtClean="0">
                <a:latin typeface="Arial" pitchFamily="34" charset="0"/>
                <a:cs typeface="Arial" pitchFamily="34" charset="0"/>
              </a:rPr>
              <a:t>lub </a:t>
            </a:r>
            <a:r>
              <a:rPr lang="pl-PL" sz="2200" b="1" dirty="0" smtClean="0">
                <a:latin typeface="Arial" pitchFamily="34" charset="0"/>
                <a:cs typeface="Arial" pitchFamily="34" charset="0"/>
              </a:rPr>
              <a:t>„PANI KAPRAL”</a:t>
            </a:r>
            <a:r>
              <a:rPr lang="pl-PL" sz="2200" dirty="0" smtClean="0">
                <a:latin typeface="Arial" pitchFamily="34" charset="0"/>
                <a:cs typeface="Arial" pitchFamily="34" charset="0"/>
              </a:rPr>
              <a:t>. Podobnie postępuje zwracając się do: starszego sierżanta, podporucznika, podpułkownika, komandora podporucznika, </a:t>
            </a:r>
            <a:r>
              <a:rPr lang="pl-PL" sz="2200" b="1" dirty="0" smtClean="0">
                <a:latin typeface="Arial" pitchFamily="34" charset="0"/>
                <a:cs typeface="Arial" pitchFamily="34" charset="0"/>
                <a:hlinkClick r:id="rId3"/>
              </a:rPr>
              <a:t>komandora porucznika</a:t>
            </a:r>
            <a:r>
              <a:rPr lang="pl-PL" sz="2200" b="1" dirty="0" smtClean="0">
                <a:latin typeface="Arial" pitchFamily="34" charset="0"/>
                <a:cs typeface="Arial" pitchFamily="34" charset="0"/>
              </a:rPr>
              <a:t>, </a:t>
            </a:r>
            <a:r>
              <a:rPr lang="pl-PL" sz="2200" dirty="0" smtClean="0">
                <a:latin typeface="Arial" pitchFamily="34" charset="0"/>
                <a:cs typeface="Arial" pitchFamily="34" charset="0"/>
              </a:rPr>
              <a:t>generała (brygady, dywizji, broni), admirała (kontradmirała, wiceadmirała, admirała floty).</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Meldując się lub przedstawiając, żołnierz wymienia swój stopień w pełnym brzmieniu. </a:t>
            </a:r>
            <a:br>
              <a:rPr lang="pl-PL" sz="2200" dirty="0" smtClean="0">
                <a:latin typeface="Arial" pitchFamily="34" charset="0"/>
                <a:cs typeface="Arial" pitchFamily="34" charset="0"/>
              </a:rPr>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25</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4. Żołnierz zwracający się do kapelanów wojskowych używa form tytulatury religijno-kościelnej z dodaniem nazwy stopnia wojskowego, np.: „</a:t>
            </a:r>
            <a:r>
              <a:rPr lang="pl-PL" sz="2200" b="1" dirty="0" smtClean="0">
                <a:latin typeface="Arial" pitchFamily="34" charset="0"/>
                <a:cs typeface="Arial" pitchFamily="34" charset="0"/>
              </a:rPr>
              <a:t>KSIĘŻE KAPELANIE”,</a:t>
            </a:r>
            <a:r>
              <a:rPr lang="pl-PL" sz="2200" dirty="0" smtClean="0">
                <a:latin typeface="Arial" pitchFamily="34" charset="0"/>
                <a:cs typeface="Arial" pitchFamily="34" charset="0"/>
              </a:rPr>
              <a:t> </a:t>
            </a:r>
            <a:r>
              <a:rPr lang="pl-PL" sz="2200" b="1" dirty="0" smtClean="0">
                <a:latin typeface="Arial" pitchFamily="34" charset="0"/>
                <a:cs typeface="Arial" pitchFamily="34" charset="0"/>
              </a:rPr>
              <a:t>„KSIĘŻE KAPITANIE”,</a:t>
            </a:r>
            <a:r>
              <a:rPr lang="pl-PL" sz="2200" dirty="0" smtClean="0">
                <a:latin typeface="Arial" pitchFamily="34" charset="0"/>
                <a:cs typeface="Arial" pitchFamily="34" charset="0"/>
              </a:rPr>
              <a:t> </a:t>
            </a:r>
            <a:r>
              <a:rPr lang="pl-PL" sz="2200" b="1" dirty="0" smtClean="0">
                <a:latin typeface="Arial" pitchFamily="34" charset="0"/>
                <a:cs typeface="Arial" pitchFamily="34" charset="0"/>
              </a:rPr>
              <a:t>„KSIĘŻE BISKUPIE”, „KSIĘŻE BISKUPIE GENERALE”</a:t>
            </a:r>
            <a:r>
              <a:rPr lang="pl-PL" sz="2200" dirty="0" smtClean="0">
                <a:latin typeface="Arial" pitchFamily="34" charset="0"/>
                <a:cs typeface="Arial" pitchFamily="34" charset="0"/>
              </a:rPr>
              <a:t>, itp.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Żołnierz – zwracając się do przełożonego lub starszego – przyjmuje postawę zasadniczą i oddaje honory. Przełożony (starszy) zezwala na przyjęcie postawy swobodnej.</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6. Podczas witania się lub żegnania przełożony (starszy) </a:t>
            </a:r>
            <a:r>
              <a:rPr lang="pl-PL" sz="2200" dirty="0" smtClean="0">
                <a:latin typeface="Arial" pitchFamily="34" charset="0"/>
                <a:cs typeface="Arial" pitchFamily="34" charset="0"/>
                <a:hlinkClick r:id="rId3"/>
              </a:rPr>
              <a:t>stosuje zwrot </a:t>
            </a:r>
            <a:r>
              <a:rPr lang="pl-PL" sz="2200" b="1" dirty="0" smtClean="0">
                <a:latin typeface="Arial" pitchFamily="34" charset="0"/>
                <a:cs typeface="Arial" pitchFamily="34" charset="0"/>
              </a:rPr>
              <a:t>„CZOŁEM PANIE PORUCZNIKU (PANI PORUCZNIK)”</a:t>
            </a:r>
            <a:r>
              <a:rPr lang="pl-PL" sz="2200" dirty="0" smtClean="0">
                <a:latin typeface="Arial" pitchFamily="34" charset="0"/>
                <a:cs typeface="Arial" pitchFamily="34" charset="0"/>
              </a:rPr>
              <a:t>, a podwładny (młodszy) odpowiada</a:t>
            </a:r>
            <a:r>
              <a:rPr lang="pl-PL" sz="2200" b="1" dirty="0" smtClean="0">
                <a:latin typeface="Arial" pitchFamily="34" charset="0"/>
                <a:cs typeface="Arial" pitchFamily="34" charset="0"/>
              </a:rPr>
              <a:t> „CZOŁEM” lub „CZOŁEM PANIE PREZYDENCIE (PANI PREZYDENT)”</a:t>
            </a:r>
            <a:r>
              <a:rPr lang="pl-PL" sz="2200" dirty="0" smtClean="0">
                <a:latin typeface="Arial" pitchFamily="34" charset="0"/>
                <a:cs typeface="Arial" pitchFamily="34" charset="0"/>
              </a:rPr>
              <a:t>, (ministrze /-er/, generale /-</a:t>
            </a:r>
            <a:r>
              <a:rPr lang="pl-PL" sz="2200" dirty="0" err="1" smtClean="0">
                <a:latin typeface="Arial" pitchFamily="34" charset="0"/>
                <a:cs typeface="Arial" pitchFamily="34" charset="0"/>
              </a:rPr>
              <a:t>ał</a:t>
            </a:r>
            <a:r>
              <a:rPr lang="pl-PL" sz="2200" dirty="0" smtClean="0">
                <a:latin typeface="Arial" pitchFamily="34" charset="0"/>
                <a:cs typeface="Arial" pitchFamily="34" charset="0"/>
              </a:rPr>
              <a:t>/, pułkowniku </a:t>
            </a:r>
            <a:r>
              <a:rPr lang="pl-PL" sz="2200" dirty="0" err="1" smtClean="0">
                <a:latin typeface="Arial" pitchFamily="34" charset="0"/>
                <a:cs typeface="Arial" pitchFamily="34" charset="0"/>
              </a:rPr>
              <a:t>/-nik</a:t>
            </a:r>
            <a:r>
              <a:rPr lang="pl-PL" sz="2200" dirty="0" smtClean="0">
                <a:latin typeface="Arial" pitchFamily="34" charset="0"/>
                <a:cs typeface="Arial" pitchFamily="34" charset="0"/>
              </a:rPr>
              <a:t>/, itp. – stosownie do stanowiska lub stopnia). Zwrot ten stosuje się tylko w odpowiedzi na powitanie lub pożegnanie użyte w tej formie przez przełożonego (starszego) – podwładny nie używa tego zwrotu z własnej inicjatywy.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27</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u="sng" dirty="0" smtClean="0"/>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7. Chcąc zwrócić się do żołnierza przebywającego w obecności przełożonego (starszego), należy prosić o pozwolenie zwrócenia się, np. </a:t>
            </a:r>
            <a:r>
              <a:rPr lang="pl-PL" sz="2200" b="1" dirty="0" smtClean="0">
                <a:latin typeface="Arial" pitchFamily="34" charset="0"/>
                <a:cs typeface="Arial" pitchFamily="34" charset="0"/>
              </a:rPr>
              <a:t>„PANIE PUŁKOWNIKU (PANI PUŁKOWNIK) proszę o pozwolenie zwrócenia się do Pana majora Kowalskiego (Pani major Kowalskiej)”</a:t>
            </a: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200" dirty="0" smtClean="0">
                <a:latin typeface="Arial" pitchFamily="34" charset="0"/>
                <a:cs typeface="Arial" pitchFamily="34" charset="0"/>
              </a:rPr>
              <a:t>8. Zasada określona powyżej nie obowiązuje w miejscach, okolicznościach </a:t>
            </a:r>
            <a:br>
              <a:rPr lang="pl-PL" sz="2200" dirty="0" smtClean="0">
                <a:latin typeface="Arial" pitchFamily="34" charset="0"/>
                <a:cs typeface="Arial" pitchFamily="34" charset="0"/>
              </a:rPr>
            </a:br>
            <a:r>
              <a:rPr lang="pl-PL" sz="2200" dirty="0" smtClean="0">
                <a:latin typeface="Arial" pitchFamily="34" charset="0"/>
                <a:cs typeface="Arial" pitchFamily="34" charset="0"/>
              </a:rPr>
              <a:t>i wypadkach uzasadnionych specyfiką wykonywania czynności wymagających koncentracji uwagi lub natychmiastowego działania (np.: </a:t>
            </a:r>
            <a:r>
              <a:rPr lang="pl-PL" sz="2200" dirty="0" smtClean="0">
                <a:latin typeface="Arial" pitchFamily="34" charset="0"/>
                <a:cs typeface="Arial" pitchFamily="34" charset="0"/>
                <a:hlinkClick r:id="rId3"/>
              </a:rPr>
              <a:t>na stanowiskach dowodzenia</a:t>
            </a:r>
            <a:r>
              <a:rPr lang="pl-PL" sz="2200" dirty="0" smtClean="0">
                <a:latin typeface="Arial" pitchFamily="34" charset="0"/>
                <a:cs typeface="Arial" pitchFamily="34" charset="0"/>
              </a:rPr>
              <a:t>, stacjach radiolokacyjnych, okrętach, itp.).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9. Jeżeli na pytanie przełożonego lub starszego należy odpowiedzieć twierdząco, żołnierz odpowiada: </a:t>
            </a:r>
            <a:r>
              <a:rPr lang="pl-PL" sz="2200" b="1" dirty="0" smtClean="0">
                <a:latin typeface="Arial" pitchFamily="34" charset="0"/>
                <a:cs typeface="Arial" pitchFamily="34" charset="0"/>
              </a:rPr>
              <a:t>„Tak”</a:t>
            </a:r>
            <a:r>
              <a:rPr lang="pl-PL" sz="2200" dirty="0" smtClean="0">
                <a:latin typeface="Arial" pitchFamily="34" charset="0"/>
                <a:cs typeface="Arial" pitchFamily="34" charset="0"/>
              </a:rPr>
              <a:t>,</a:t>
            </a:r>
            <a:r>
              <a:rPr lang="pl-PL" sz="2200" b="1" dirty="0" smtClean="0">
                <a:latin typeface="Arial" pitchFamily="34" charset="0"/>
                <a:cs typeface="Arial" pitchFamily="34" charset="0"/>
              </a:rPr>
              <a:t> „</a:t>
            </a:r>
            <a:r>
              <a:rPr lang="pl-PL" sz="2200" b="1" dirty="0" err="1" smtClean="0">
                <a:latin typeface="Arial" pitchFamily="34" charset="0"/>
                <a:cs typeface="Arial" pitchFamily="34" charset="0"/>
              </a:rPr>
              <a:t>Tak</a:t>
            </a:r>
            <a:r>
              <a:rPr lang="pl-PL" sz="2200" b="1" dirty="0" smtClean="0">
                <a:latin typeface="Arial" pitchFamily="34" charset="0"/>
                <a:cs typeface="Arial" pitchFamily="34" charset="0"/>
              </a:rPr>
              <a:t> jest”</a:t>
            </a:r>
            <a:r>
              <a:rPr lang="pl-PL" sz="2200" dirty="0" smtClean="0">
                <a:latin typeface="Arial" pitchFamily="34" charset="0"/>
                <a:cs typeface="Arial" pitchFamily="34" charset="0"/>
              </a:rPr>
              <a:t>, </a:t>
            </a:r>
            <a:r>
              <a:rPr lang="pl-PL" sz="2200" b="1" dirty="0" smtClean="0">
                <a:latin typeface="Arial" pitchFamily="34" charset="0"/>
                <a:cs typeface="Arial" pitchFamily="34" charset="0"/>
              </a:rPr>
              <a:t>„Wiem”</a:t>
            </a:r>
            <a:r>
              <a:rPr lang="pl-PL" sz="2200" dirty="0" smtClean="0">
                <a:latin typeface="Arial" pitchFamily="34" charset="0"/>
                <a:cs typeface="Arial" pitchFamily="34" charset="0"/>
              </a:rPr>
              <a:t>, </a:t>
            </a:r>
            <a:r>
              <a:rPr lang="pl-PL" sz="2200" b="1" dirty="0" smtClean="0">
                <a:latin typeface="Arial" pitchFamily="34" charset="0"/>
                <a:cs typeface="Arial" pitchFamily="34" charset="0"/>
              </a:rPr>
              <a:t>„Zrozumiałem”</a:t>
            </a:r>
            <a:r>
              <a:rPr lang="pl-PL" sz="2200" dirty="0" smtClean="0">
                <a:latin typeface="Arial" pitchFamily="34" charset="0"/>
                <a:cs typeface="Arial" pitchFamily="34" charset="0"/>
              </a:rPr>
              <a:t>, a jeżeli przecząco: </a:t>
            </a:r>
            <a:r>
              <a:rPr lang="pl-PL" sz="2200" b="1" dirty="0" smtClean="0">
                <a:latin typeface="Arial" pitchFamily="34" charset="0"/>
                <a:cs typeface="Arial" pitchFamily="34" charset="0"/>
              </a:rPr>
              <a:t>„Nie”</a:t>
            </a:r>
            <a:r>
              <a:rPr lang="pl-PL" sz="2200" dirty="0" smtClean="0">
                <a:latin typeface="Arial" pitchFamily="34" charset="0"/>
                <a:cs typeface="Arial" pitchFamily="34" charset="0"/>
              </a:rPr>
              <a:t>, </a:t>
            </a:r>
            <a:r>
              <a:rPr lang="pl-PL" sz="2200" b="1" dirty="0" smtClean="0">
                <a:latin typeface="Arial" pitchFamily="34" charset="0"/>
                <a:cs typeface="Arial" pitchFamily="34" charset="0"/>
              </a:rPr>
              <a:t>„</a:t>
            </a:r>
            <a:r>
              <a:rPr lang="pl-PL" sz="2200" b="1" dirty="0" err="1" smtClean="0">
                <a:latin typeface="Arial" pitchFamily="34" charset="0"/>
                <a:cs typeface="Arial" pitchFamily="34" charset="0"/>
              </a:rPr>
              <a:t>Nie</a:t>
            </a:r>
            <a:r>
              <a:rPr lang="pl-PL" sz="2200" b="1" dirty="0" smtClean="0">
                <a:latin typeface="Arial" pitchFamily="34" charset="0"/>
                <a:cs typeface="Arial" pitchFamily="34" charset="0"/>
              </a:rPr>
              <a:t> wiem”</a:t>
            </a:r>
            <a:r>
              <a:rPr lang="pl-PL" sz="2200" dirty="0" smtClean="0">
                <a:latin typeface="Arial" pitchFamily="34" charset="0"/>
                <a:cs typeface="Arial" pitchFamily="34" charset="0"/>
              </a:rPr>
              <a:t>,</a:t>
            </a:r>
            <a:r>
              <a:rPr lang="pl-PL" sz="2200" b="1" dirty="0" smtClean="0">
                <a:latin typeface="Arial" pitchFamily="34" charset="0"/>
                <a:cs typeface="Arial" pitchFamily="34" charset="0"/>
              </a:rPr>
              <a:t> „Nie zrozumiałem”</a:t>
            </a: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4"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28</a:t>
            </a:fld>
            <a:endParaRPr lang="pl-PL" altLang="pl-PL"/>
          </a:p>
        </p:txBody>
      </p:sp>
      <p:pic>
        <p:nvPicPr>
          <p:cNvPr id="36870" name="Obraz 2"/>
          <p:cNvPicPr>
            <a:picLocks noChangeAspect="1"/>
          </p:cNvPicPr>
          <p:nvPr/>
        </p:nvPicPr>
        <p:blipFill>
          <a:blip r:embed="rId5"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144387" name="Obraz 7" descr="Wydział Zarządzania i Marketingu - nowe logo"/>
          <p:cNvPicPr>
            <a:picLocks noChangeAspect="1" noChangeArrowheads="1"/>
          </p:cNvPicPr>
          <p:nvPr/>
        </p:nvPicPr>
        <p:blipFill>
          <a:blip r:embed="rId4" cstate="print"/>
          <a:srcRect/>
          <a:stretch>
            <a:fillRect/>
          </a:stretch>
        </p:blipFill>
        <p:spPr bwMode="auto">
          <a:xfrm>
            <a:off x="6875463" y="260350"/>
            <a:ext cx="1809750" cy="857250"/>
          </a:xfrm>
          <a:prstGeom prst="rect">
            <a:avLst/>
          </a:prstGeom>
          <a:noFill/>
          <a:ln w="9525">
            <a:noFill/>
            <a:miter lim="800000"/>
            <a:headEnd/>
            <a:tailEnd/>
          </a:ln>
        </p:spPr>
      </p:pic>
      <p:graphicFrame>
        <p:nvGraphicFramePr>
          <p:cNvPr id="144388" name="Object 111"/>
          <p:cNvGraphicFramePr>
            <a:graphicFrameLocks noChangeAspect="1"/>
          </p:cNvGraphicFramePr>
          <p:nvPr/>
        </p:nvGraphicFramePr>
        <p:xfrm>
          <a:off x="249238" y="1471613"/>
          <a:ext cx="1368425" cy="1404937"/>
        </p:xfrm>
        <a:graphic>
          <a:graphicData uri="http://schemas.openxmlformats.org/presentationml/2006/ole">
            <p:oleObj spid="_x0000_s1026" name="Klip" r:id="rId5" imgW="3063875" imgH="3148013" progId="">
              <p:embed/>
            </p:oleObj>
          </a:graphicData>
        </a:graphic>
      </p:graphicFrame>
      <p:grpSp>
        <p:nvGrpSpPr>
          <p:cNvPr id="2" name="Group 36"/>
          <p:cNvGrpSpPr>
            <a:grpSpLocks noGrp="1"/>
          </p:cNvGrpSpPr>
          <p:nvPr/>
        </p:nvGrpSpPr>
        <p:grpSpPr bwMode="auto">
          <a:xfrm>
            <a:off x="6372225" y="1989138"/>
            <a:ext cx="2555875" cy="4598987"/>
            <a:chOff x="3800" y="576"/>
            <a:chExt cx="1624" cy="3245"/>
          </a:xfrm>
        </p:grpSpPr>
        <p:grpSp>
          <p:nvGrpSpPr>
            <p:cNvPr id="3" name="Group 37"/>
            <p:cNvGrpSpPr>
              <a:grpSpLocks/>
            </p:cNvGrpSpPr>
            <p:nvPr/>
          </p:nvGrpSpPr>
          <p:grpSpPr bwMode="auto">
            <a:xfrm>
              <a:off x="4495" y="3348"/>
              <a:ext cx="578" cy="371"/>
              <a:chOff x="4337" y="3466"/>
              <a:chExt cx="602" cy="371"/>
            </a:xfrm>
          </p:grpSpPr>
          <p:sp>
            <p:nvSpPr>
              <p:cNvPr id="112749" name="Freeform 38"/>
              <p:cNvSpPr>
                <a:spLocks/>
              </p:cNvSpPr>
              <p:nvPr/>
            </p:nvSpPr>
            <p:spPr bwMode="auto">
              <a:xfrm>
                <a:off x="4337" y="3466"/>
                <a:ext cx="602" cy="371"/>
              </a:xfrm>
              <a:custGeom>
                <a:avLst/>
                <a:gdLst>
                  <a:gd name="T0" fmla="*/ 1 w 1203"/>
                  <a:gd name="T1" fmla="*/ 0 h 743"/>
                  <a:gd name="T2" fmla="*/ 1 w 1203"/>
                  <a:gd name="T3" fmla="*/ 0 h 743"/>
                  <a:gd name="T4" fmla="*/ 0 w 1203"/>
                  <a:gd name="T5" fmla="*/ 0 h 743"/>
                  <a:gd name="T6" fmla="*/ 0 w 1203"/>
                  <a:gd name="T7" fmla="*/ 0 h 743"/>
                  <a:gd name="T8" fmla="*/ 1 w 1203"/>
                  <a:gd name="T9" fmla="*/ 0 h 743"/>
                  <a:gd name="T10" fmla="*/ 1 w 1203"/>
                  <a:gd name="T11" fmla="*/ 0 h 743"/>
                  <a:gd name="T12" fmla="*/ 1 w 1203"/>
                  <a:gd name="T13" fmla="*/ 0 h 743"/>
                  <a:gd name="T14" fmla="*/ 1 w 1203"/>
                  <a:gd name="T15" fmla="*/ 0 h 743"/>
                  <a:gd name="T16" fmla="*/ 1 w 1203"/>
                  <a:gd name="T17" fmla="*/ 0 h 743"/>
                  <a:gd name="T18" fmla="*/ 1 w 1203"/>
                  <a:gd name="T19" fmla="*/ 0 h 743"/>
                  <a:gd name="T20" fmla="*/ 1 w 1203"/>
                  <a:gd name="T21" fmla="*/ 0 h 743"/>
                  <a:gd name="T22" fmla="*/ 1 w 1203"/>
                  <a:gd name="T23" fmla="*/ 0 h 743"/>
                  <a:gd name="T24" fmla="*/ 1 w 1203"/>
                  <a:gd name="T25" fmla="*/ 0 h 743"/>
                  <a:gd name="T26" fmla="*/ 1 w 1203"/>
                  <a:gd name="T27" fmla="*/ 0 h 743"/>
                  <a:gd name="T28" fmla="*/ 1 w 1203"/>
                  <a:gd name="T29" fmla="*/ 0 h 743"/>
                  <a:gd name="T30" fmla="*/ 1 w 1203"/>
                  <a:gd name="T31" fmla="*/ 0 h 743"/>
                  <a:gd name="T32" fmla="*/ 1 w 1203"/>
                  <a:gd name="T33" fmla="*/ 0 h 743"/>
                  <a:gd name="T34" fmla="*/ 1 w 1203"/>
                  <a:gd name="T35" fmla="*/ 0 h 7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03"/>
                  <a:gd name="T55" fmla="*/ 0 h 743"/>
                  <a:gd name="T56" fmla="*/ 1203 w 1203"/>
                  <a:gd name="T57" fmla="*/ 743 h 7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03" h="743">
                    <a:moveTo>
                      <a:pt x="421" y="84"/>
                    </a:moveTo>
                    <a:lnTo>
                      <a:pt x="257" y="216"/>
                    </a:lnTo>
                    <a:lnTo>
                      <a:pt x="0" y="335"/>
                    </a:lnTo>
                    <a:lnTo>
                      <a:pt x="0" y="419"/>
                    </a:lnTo>
                    <a:lnTo>
                      <a:pt x="140" y="467"/>
                    </a:lnTo>
                    <a:lnTo>
                      <a:pt x="374" y="455"/>
                    </a:lnTo>
                    <a:lnTo>
                      <a:pt x="619" y="407"/>
                    </a:lnTo>
                    <a:lnTo>
                      <a:pt x="783" y="371"/>
                    </a:lnTo>
                    <a:lnTo>
                      <a:pt x="748" y="551"/>
                    </a:lnTo>
                    <a:lnTo>
                      <a:pt x="713" y="635"/>
                    </a:lnTo>
                    <a:lnTo>
                      <a:pt x="724" y="695"/>
                    </a:lnTo>
                    <a:lnTo>
                      <a:pt x="911" y="743"/>
                    </a:lnTo>
                    <a:lnTo>
                      <a:pt x="1110" y="635"/>
                    </a:lnTo>
                    <a:lnTo>
                      <a:pt x="1157" y="527"/>
                    </a:lnTo>
                    <a:lnTo>
                      <a:pt x="1157" y="431"/>
                    </a:lnTo>
                    <a:lnTo>
                      <a:pt x="1203" y="359"/>
                    </a:lnTo>
                    <a:lnTo>
                      <a:pt x="1180" y="0"/>
                    </a:lnTo>
                    <a:lnTo>
                      <a:pt x="421" y="84"/>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4" name="Group 39"/>
              <p:cNvGrpSpPr>
                <a:grpSpLocks/>
              </p:cNvGrpSpPr>
              <p:nvPr/>
            </p:nvGrpSpPr>
            <p:grpSpPr bwMode="auto">
              <a:xfrm>
                <a:off x="4353" y="3543"/>
                <a:ext cx="536" cy="253"/>
                <a:chOff x="4353" y="3543"/>
                <a:chExt cx="536" cy="253"/>
              </a:xfrm>
            </p:grpSpPr>
            <p:sp>
              <p:nvSpPr>
                <p:cNvPr id="112751" name="Freeform 40"/>
                <p:cNvSpPr>
                  <a:spLocks/>
                </p:cNvSpPr>
                <p:nvPr/>
              </p:nvSpPr>
              <p:spPr bwMode="auto">
                <a:xfrm>
                  <a:off x="4353" y="3584"/>
                  <a:ext cx="189" cy="63"/>
                </a:xfrm>
                <a:custGeom>
                  <a:avLst/>
                  <a:gdLst>
                    <a:gd name="T0" fmla="*/ 0 w 378"/>
                    <a:gd name="T1" fmla="*/ 1 h 123"/>
                    <a:gd name="T2" fmla="*/ 1 w 378"/>
                    <a:gd name="T3" fmla="*/ 1 h 123"/>
                    <a:gd name="T4" fmla="*/ 1 w 378"/>
                    <a:gd name="T5" fmla="*/ 1 h 123"/>
                    <a:gd name="T6" fmla="*/ 1 w 378"/>
                    <a:gd name="T7" fmla="*/ 0 h 123"/>
                    <a:gd name="T8" fmla="*/ 0 w 378"/>
                    <a:gd name="T9" fmla="*/ 1 h 123"/>
                    <a:gd name="T10" fmla="*/ 0 60000 65536"/>
                    <a:gd name="T11" fmla="*/ 0 60000 65536"/>
                    <a:gd name="T12" fmla="*/ 0 60000 65536"/>
                    <a:gd name="T13" fmla="*/ 0 60000 65536"/>
                    <a:gd name="T14" fmla="*/ 0 60000 65536"/>
                    <a:gd name="T15" fmla="*/ 0 w 378"/>
                    <a:gd name="T16" fmla="*/ 0 h 123"/>
                    <a:gd name="T17" fmla="*/ 378 w 378"/>
                    <a:gd name="T18" fmla="*/ 123 h 123"/>
                  </a:gdLst>
                  <a:ahLst/>
                  <a:cxnLst>
                    <a:cxn ang="T10">
                      <a:pos x="T0" y="T1"/>
                    </a:cxn>
                    <a:cxn ang="T11">
                      <a:pos x="T2" y="T3"/>
                    </a:cxn>
                    <a:cxn ang="T12">
                      <a:pos x="T4" y="T5"/>
                    </a:cxn>
                    <a:cxn ang="T13">
                      <a:pos x="T6" y="T7"/>
                    </a:cxn>
                    <a:cxn ang="T14">
                      <a:pos x="T8" y="T9"/>
                    </a:cxn>
                  </a:cxnLst>
                  <a:rect l="T15" t="T16" r="T17" b="T18"/>
                  <a:pathLst>
                    <a:path w="378" h="123">
                      <a:moveTo>
                        <a:pt x="0" y="113"/>
                      </a:moveTo>
                      <a:lnTo>
                        <a:pt x="197" y="123"/>
                      </a:lnTo>
                      <a:lnTo>
                        <a:pt x="378" y="75"/>
                      </a:lnTo>
                      <a:lnTo>
                        <a:pt x="234" y="0"/>
                      </a:lnTo>
                      <a:lnTo>
                        <a:pt x="0" y="113"/>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2" name="Freeform 41"/>
                <p:cNvSpPr>
                  <a:spLocks/>
                </p:cNvSpPr>
                <p:nvPr/>
              </p:nvSpPr>
              <p:spPr bwMode="auto">
                <a:xfrm>
                  <a:off x="4478" y="3546"/>
                  <a:ext cx="207" cy="65"/>
                </a:xfrm>
                <a:custGeom>
                  <a:avLst/>
                  <a:gdLst>
                    <a:gd name="T0" fmla="*/ 1 w 413"/>
                    <a:gd name="T1" fmla="*/ 0 h 136"/>
                    <a:gd name="T2" fmla="*/ 0 w 413"/>
                    <a:gd name="T3" fmla="*/ 1 h 136"/>
                    <a:gd name="T4" fmla="*/ 1 w 413"/>
                    <a:gd name="T5" fmla="*/ 1 h 136"/>
                    <a:gd name="T6" fmla="*/ 1 w 413"/>
                    <a:gd name="T7" fmla="*/ 1 h 136"/>
                    <a:gd name="T8" fmla="*/ 1 w 413"/>
                    <a:gd name="T9" fmla="*/ 1 h 136"/>
                    <a:gd name="T10" fmla="*/ 1 w 413"/>
                    <a:gd name="T11" fmla="*/ 1 h 136"/>
                    <a:gd name="T12" fmla="*/ 1 w 413"/>
                    <a:gd name="T13" fmla="*/ 1 h 136"/>
                    <a:gd name="T14" fmla="*/ 1 w 413"/>
                    <a:gd name="T15" fmla="*/ 0 h 136"/>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136"/>
                    <a:gd name="T26" fmla="*/ 413 w 413"/>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136">
                      <a:moveTo>
                        <a:pt x="86" y="0"/>
                      </a:moveTo>
                      <a:lnTo>
                        <a:pt x="0" y="70"/>
                      </a:lnTo>
                      <a:lnTo>
                        <a:pt x="123" y="136"/>
                      </a:lnTo>
                      <a:lnTo>
                        <a:pt x="220" y="118"/>
                      </a:lnTo>
                      <a:lnTo>
                        <a:pt x="328" y="88"/>
                      </a:lnTo>
                      <a:lnTo>
                        <a:pt x="413" y="64"/>
                      </a:lnTo>
                      <a:lnTo>
                        <a:pt x="222" y="48"/>
                      </a:lnTo>
                      <a:lnTo>
                        <a:pt x="86"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3" name="Freeform 42"/>
                <p:cNvSpPr>
                  <a:spLocks/>
                </p:cNvSpPr>
                <p:nvPr/>
              </p:nvSpPr>
              <p:spPr bwMode="auto">
                <a:xfrm>
                  <a:off x="4709" y="3677"/>
                  <a:ext cx="180" cy="119"/>
                </a:xfrm>
                <a:custGeom>
                  <a:avLst/>
                  <a:gdLst>
                    <a:gd name="T0" fmla="*/ 1 w 360"/>
                    <a:gd name="T1" fmla="*/ 0 h 240"/>
                    <a:gd name="T2" fmla="*/ 1 w 360"/>
                    <a:gd name="T3" fmla="*/ 0 h 240"/>
                    <a:gd name="T4" fmla="*/ 0 w 360"/>
                    <a:gd name="T5" fmla="*/ 0 h 240"/>
                    <a:gd name="T6" fmla="*/ 1 w 360"/>
                    <a:gd name="T7" fmla="*/ 0 h 240"/>
                    <a:gd name="T8" fmla="*/ 1 w 360"/>
                    <a:gd name="T9" fmla="*/ 0 h 240"/>
                    <a:gd name="T10" fmla="*/ 1 w 360"/>
                    <a:gd name="T11" fmla="*/ 0 h 240"/>
                    <a:gd name="T12" fmla="*/ 1 w 360"/>
                    <a:gd name="T13" fmla="*/ 0 h 240"/>
                    <a:gd name="T14" fmla="*/ 1 w 360"/>
                    <a:gd name="T15" fmla="*/ 0 h 240"/>
                    <a:gd name="T16" fmla="*/ 1 w 360"/>
                    <a:gd name="T17" fmla="*/ 0 h 240"/>
                    <a:gd name="T18" fmla="*/ 1 w 360"/>
                    <a:gd name="T19" fmla="*/ 0 h 240"/>
                    <a:gd name="T20" fmla="*/ 1 w 360"/>
                    <a:gd name="T21" fmla="*/ 0 h 240"/>
                    <a:gd name="T22" fmla="*/ 1 w 360"/>
                    <a:gd name="T23" fmla="*/ 0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
                    <a:gd name="T37" fmla="*/ 0 h 240"/>
                    <a:gd name="T38" fmla="*/ 360 w 360"/>
                    <a:gd name="T39" fmla="*/ 240 h 2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 h="240">
                      <a:moveTo>
                        <a:pt x="52" y="68"/>
                      </a:moveTo>
                      <a:lnTo>
                        <a:pt x="41" y="134"/>
                      </a:lnTo>
                      <a:lnTo>
                        <a:pt x="0" y="206"/>
                      </a:lnTo>
                      <a:lnTo>
                        <a:pt x="105" y="236"/>
                      </a:lnTo>
                      <a:lnTo>
                        <a:pt x="204" y="240"/>
                      </a:lnTo>
                      <a:lnTo>
                        <a:pt x="296" y="194"/>
                      </a:lnTo>
                      <a:lnTo>
                        <a:pt x="339" y="140"/>
                      </a:lnTo>
                      <a:lnTo>
                        <a:pt x="360" y="20"/>
                      </a:lnTo>
                      <a:lnTo>
                        <a:pt x="257" y="44"/>
                      </a:lnTo>
                      <a:lnTo>
                        <a:pt x="150" y="42"/>
                      </a:lnTo>
                      <a:lnTo>
                        <a:pt x="62" y="0"/>
                      </a:lnTo>
                      <a:lnTo>
                        <a:pt x="52" y="68"/>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4" name="Freeform 43"/>
                <p:cNvSpPr>
                  <a:spLocks/>
                </p:cNvSpPr>
                <p:nvPr/>
              </p:nvSpPr>
              <p:spPr bwMode="auto">
                <a:xfrm>
                  <a:off x="4743" y="3605"/>
                  <a:ext cx="144" cy="87"/>
                </a:xfrm>
                <a:custGeom>
                  <a:avLst/>
                  <a:gdLst>
                    <a:gd name="T0" fmla="*/ 0 w 288"/>
                    <a:gd name="T1" fmla="*/ 1 h 175"/>
                    <a:gd name="T2" fmla="*/ 1 w 288"/>
                    <a:gd name="T3" fmla="*/ 1 h 175"/>
                    <a:gd name="T4" fmla="*/ 1 w 288"/>
                    <a:gd name="T5" fmla="*/ 1 h 175"/>
                    <a:gd name="T6" fmla="*/ 1 w 288"/>
                    <a:gd name="T7" fmla="*/ 1 h 175"/>
                    <a:gd name="T8" fmla="*/ 1 w 288"/>
                    <a:gd name="T9" fmla="*/ 1 h 175"/>
                    <a:gd name="T10" fmla="*/ 1 w 288"/>
                    <a:gd name="T11" fmla="*/ 0 h 175"/>
                    <a:gd name="T12" fmla="*/ 1 w 288"/>
                    <a:gd name="T13" fmla="*/ 1 h 175"/>
                    <a:gd name="T14" fmla="*/ 1 w 288"/>
                    <a:gd name="T15" fmla="*/ 1 h 175"/>
                    <a:gd name="T16" fmla="*/ 1 w 288"/>
                    <a:gd name="T17" fmla="*/ 1 h 175"/>
                    <a:gd name="T18" fmla="*/ 0 w 288"/>
                    <a:gd name="T19" fmla="*/ 1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8"/>
                    <a:gd name="T31" fmla="*/ 0 h 175"/>
                    <a:gd name="T32" fmla="*/ 288 w 28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8" h="175">
                      <a:moveTo>
                        <a:pt x="0" y="131"/>
                      </a:moveTo>
                      <a:lnTo>
                        <a:pt x="76" y="169"/>
                      </a:lnTo>
                      <a:lnTo>
                        <a:pt x="201" y="175"/>
                      </a:lnTo>
                      <a:lnTo>
                        <a:pt x="288" y="155"/>
                      </a:lnTo>
                      <a:lnTo>
                        <a:pt x="280" y="67"/>
                      </a:lnTo>
                      <a:lnTo>
                        <a:pt x="280" y="0"/>
                      </a:lnTo>
                      <a:lnTo>
                        <a:pt x="224" y="29"/>
                      </a:lnTo>
                      <a:lnTo>
                        <a:pt x="53" y="55"/>
                      </a:lnTo>
                      <a:lnTo>
                        <a:pt x="23" y="37"/>
                      </a:lnTo>
                      <a:lnTo>
                        <a:pt x="0" y="131"/>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sp>
          <p:nvSpPr>
            <p:cNvPr id="112682" name="Freeform 44"/>
            <p:cNvSpPr>
              <a:spLocks/>
            </p:cNvSpPr>
            <p:nvPr/>
          </p:nvSpPr>
          <p:spPr bwMode="auto">
            <a:xfrm>
              <a:off x="4020" y="947"/>
              <a:ext cx="1281" cy="2562"/>
            </a:xfrm>
            <a:custGeom>
              <a:avLst/>
              <a:gdLst>
                <a:gd name="T0" fmla="*/ 0 w 2667"/>
                <a:gd name="T1" fmla="*/ 1 h 5119"/>
                <a:gd name="T2" fmla="*/ 0 w 2667"/>
                <a:gd name="T3" fmla="*/ 1 h 5119"/>
                <a:gd name="T4" fmla="*/ 0 w 2667"/>
                <a:gd name="T5" fmla="*/ 1 h 5119"/>
                <a:gd name="T6" fmla="*/ 0 w 2667"/>
                <a:gd name="T7" fmla="*/ 1 h 5119"/>
                <a:gd name="T8" fmla="*/ 0 w 2667"/>
                <a:gd name="T9" fmla="*/ 1 h 5119"/>
                <a:gd name="T10" fmla="*/ 0 w 2667"/>
                <a:gd name="T11" fmla="*/ 1 h 5119"/>
                <a:gd name="T12" fmla="*/ 0 w 2667"/>
                <a:gd name="T13" fmla="*/ 1 h 5119"/>
                <a:gd name="T14" fmla="*/ 0 w 2667"/>
                <a:gd name="T15" fmla="*/ 1 h 5119"/>
                <a:gd name="T16" fmla="*/ 0 w 2667"/>
                <a:gd name="T17" fmla="*/ 1 h 5119"/>
                <a:gd name="T18" fmla="*/ 0 w 2667"/>
                <a:gd name="T19" fmla="*/ 1 h 5119"/>
                <a:gd name="T20" fmla="*/ 0 w 2667"/>
                <a:gd name="T21" fmla="*/ 1 h 5119"/>
                <a:gd name="T22" fmla="*/ 0 w 2667"/>
                <a:gd name="T23" fmla="*/ 0 h 5119"/>
                <a:gd name="T24" fmla="*/ 0 w 2667"/>
                <a:gd name="T25" fmla="*/ 1 h 5119"/>
                <a:gd name="T26" fmla="*/ 0 w 2667"/>
                <a:gd name="T27" fmla="*/ 1 h 5119"/>
                <a:gd name="T28" fmla="*/ 0 w 2667"/>
                <a:gd name="T29" fmla="*/ 1 h 5119"/>
                <a:gd name="T30" fmla="*/ 0 w 2667"/>
                <a:gd name="T31" fmla="*/ 1 h 5119"/>
                <a:gd name="T32" fmla="*/ 0 w 2667"/>
                <a:gd name="T33" fmla="*/ 1 h 5119"/>
                <a:gd name="T34" fmla="*/ 0 w 2667"/>
                <a:gd name="T35" fmla="*/ 1 h 5119"/>
                <a:gd name="T36" fmla="*/ 0 w 2667"/>
                <a:gd name="T37" fmla="*/ 1 h 5119"/>
                <a:gd name="T38" fmla="*/ 0 w 2667"/>
                <a:gd name="T39" fmla="*/ 1 h 5119"/>
                <a:gd name="T40" fmla="*/ 0 w 2667"/>
                <a:gd name="T41" fmla="*/ 1 h 5119"/>
                <a:gd name="T42" fmla="*/ 0 w 2667"/>
                <a:gd name="T43" fmla="*/ 1 h 5119"/>
                <a:gd name="T44" fmla="*/ 0 w 2667"/>
                <a:gd name="T45" fmla="*/ 1 h 5119"/>
                <a:gd name="T46" fmla="*/ 0 w 2667"/>
                <a:gd name="T47" fmla="*/ 1 h 5119"/>
                <a:gd name="T48" fmla="*/ 0 w 2667"/>
                <a:gd name="T49" fmla="*/ 1 h 5119"/>
                <a:gd name="T50" fmla="*/ 0 w 2667"/>
                <a:gd name="T51" fmla="*/ 1 h 5119"/>
                <a:gd name="T52" fmla="*/ 0 w 2667"/>
                <a:gd name="T53" fmla="*/ 1 h 5119"/>
                <a:gd name="T54" fmla="*/ 0 w 2667"/>
                <a:gd name="T55" fmla="*/ 1 h 5119"/>
                <a:gd name="T56" fmla="*/ 0 w 2667"/>
                <a:gd name="T57" fmla="*/ 1 h 5119"/>
                <a:gd name="T58" fmla="*/ 0 w 2667"/>
                <a:gd name="T59" fmla="*/ 1 h 5119"/>
                <a:gd name="T60" fmla="*/ 0 w 2667"/>
                <a:gd name="T61" fmla="*/ 1 h 5119"/>
                <a:gd name="T62" fmla="*/ 0 w 2667"/>
                <a:gd name="T63" fmla="*/ 1 h 5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7"/>
                <a:gd name="T97" fmla="*/ 0 h 5119"/>
                <a:gd name="T98" fmla="*/ 2667 w 2667"/>
                <a:gd name="T99" fmla="*/ 5119 h 5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7" h="5119">
                  <a:moveTo>
                    <a:pt x="6" y="605"/>
                  </a:moveTo>
                  <a:lnTo>
                    <a:pt x="0" y="577"/>
                  </a:lnTo>
                  <a:lnTo>
                    <a:pt x="59" y="575"/>
                  </a:lnTo>
                  <a:lnTo>
                    <a:pt x="129" y="521"/>
                  </a:lnTo>
                  <a:lnTo>
                    <a:pt x="173" y="443"/>
                  </a:lnTo>
                  <a:lnTo>
                    <a:pt x="173" y="392"/>
                  </a:lnTo>
                  <a:lnTo>
                    <a:pt x="166" y="370"/>
                  </a:lnTo>
                  <a:lnTo>
                    <a:pt x="197" y="358"/>
                  </a:lnTo>
                  <a:lnTo>
                    <a:pt x="629" y="683"/>
                  </a:lnTo>
                  <a:lnTo>
                    <a:pt x="652" y="677"/>
                  </a:lnTo>
                  <a:lnTo>
                    <a:pt x="711" y="695"/>
                  </a:lnTo>
                  <a:lnTo>
                    <a:pt x="711" y="665"/>
                  </a:lnTo>
                  <a:lnTo>
                    <a:pt x="763" y="665"/>
                  </a:lnTo>
                  <a:lnTo>
                    <a:pt x="769" y="641"/>
                  </a:lnTo>
                  <a:lnTo>
                    <a:pt x="845" y="551"/>
                  </a:lnTo>
                  <a:lnTo>
                    <a:pt x="974" y="396"/>
                  </a:lnTo>
                  <a:lnTo>
                    <a:pt x="1007" y="360"/>
                  </a:lnTo>
                  <a:lnTo>
                    <a:pt x="1059" y="264"/>
                  </a:lnTo>
                  <a:lnTo>
                    <a:pt x="1100" y="204"/>
                  </a:lnTo>
                  <a:lnTo>
                    <a:pt x="1153" y="168"/>
                  </a:lnTo>
                  <a:lnTo>
                    <a:pt x="1252" y="132"/>
                  </a:lnTo>
                  <a:lnTo>
                    <a:pt x="1340" y="120"/>
                  </a:lnTo>
                  <a:lnTo>
                    <a:pt x="1433" y="60"/>
                  </a:lnTo>
                  <a:lnTo>
                    <a:pt x="1990" y="0"/>
                  </a:lnTo>
                  <a:lnTo>
                    <a:pt x="2015" y="66"/>
                  </a:lnTo>
                  <a:lnTo>
                    <a:pt x="2179" y="150"/>
                  </a:lnTo>
                  <a:lnTo>
                    <a:pt x="2360" y="204"/>
                  </a:lnTo>
                  <a:lnTo>
                    <a:pt x="2440" y="258"/>
                  </a:lnTo>
                  <a:lnTo>
                    <a:pt x="2471" y="312"/>
                  </a:lnTo>
                  <a:lnTo>
                    <a:pt x="2492" y="509"/>
                  </a:lnTo>
                  <a:lnTo>
                    <a:pt x="2535" y="711"/>
                  </a:lnTo>
                  <a:lnTo>
                    <a:pt x="2597" y="932"/>
                  </a:lnTo>
                  <a:lnTo>
                    <a:pt x="2656" y="1160"/>
                  </a:lnTo>
                  <a:lnTo>
                    <a:pt x="2667" y="1352"/>
                  </a:lnTo>
                  <a:lnTo>
                    <a:pt x="2644" y="1603"/>
                  </a:lnTo>
                  <a:lnTo>
                    <a:pt x="2632" y="1830"/>
                  </a:lnTo>
                  <a:lnTo>
                    <a:pt x="2568" y="2156"/>
                  </a:lnTo>
                  <a:lnTo>
                    <a:pt x="2440" y="2132"/>
                  </a:lnTo>
                  <a:lnTo>
                    <a:pt x="2451" y="2539"/>
                  </a:lnTo>
                  <a:lnTo>
                    <a:pt x="2346" y="2625"/>
                  </a:lnTo>
                  <a:lnTo>
                    <a:pt x="2298" y="3677"/>
                  </a:lnTo>
                  <a:lnTo>
                    <a:pt x="2243" y="4287"/>
                  </a:lnTo>
                  <a:lnTo>
                    <a:pt x="2208" y="4658"/>
                  </a:lnTo>
                  <a:lnTo>
                    <a:pt x="2220" y="4814"/>
                  </a:lnTo>
                  <a:lnTo>
                    <a:pt x="2208" y="4988"/>
                  </a:lnTo>
                  <a:lnTo>
                    <a:pt x="2009" y="5096"/>
                  </a:lnTo>
                  <a:lnTo>
                    <a:pt x="1852" y="5119"/>
                  </a:lnTo>
                  <a:lnTo>
                    <a:pt x="1782" y="4994"/>
                  </a:lnTo>
                  <a:lnTo>
                    <a:pt x="1688" y="4994"/>
                  </a:lnTo>
                  <a:lnTo>
                    <a:pt x="1490" y="4982"/>
                  </a:lnTo>
                  <a:lnTo>
                    <a:pt x="1344" y="4928"/>
                  </a:lnTo>
                  <a:lnTo>
                    <a:pt x="1314" y="4766"/>
                  </a:lnTo>
                  <a:lnTo>
                    <a:pt x="1320" y="4629"/>
                  </a:lnTo>
                  <a:lnTo>
                    <a:pt x="1188" y="3653"/>
                  </a:lnTo>
                  <a:lnTo>
                    <a:pt x="1190" y="2613"/>
                  </a:lnTo>
                  <a:lnTo>
                    <a:pt x="1061" y="2445"/>
                  </a:lnTo>
                  <a:lnTo>
                    <a:pt x="1178" y="1567"/>
                  </a:lnTo>
                  <a:lnTo>
                    <a:pt x="1160" y="1365"/>
                  </a:lnTo>
                  <a:lnTo>
                    <a:pt x="1166" y="958"/>
                  </a:lnTo>
                  <a:lnTo>
                    <a:pt x="874" y="1156"/>
                  </a:lnTo>
                  <a:lnTo>
                    <a:pt x="779" y="1186"/>
                  </a:lnTo>
                  <a:lnTo>
                    <a:pt x="674" y="1180"/>
                  </a:lnTo>
                  <a:lnTo>
                    <a:pt x="493" y="1096"/>
                  </a:lnTo>
                  <a:lnTo>
                    <a:pt x="343" y="940"/>
                  </a:lnTo>
                  <a:lnTo>
                    <a:pt x="6" y="605"/>
                  </a:lnTo>
                  <a:close/>
                </a:path>
              </a:pathLst>
            </a:custGeom>
            <a:solidFill>
              <a:srgbClr val="60606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3" name="Freeform 45"/>
            <p:cNvSpPr>
              <a:spLocks/>
            </p:cNvSpPr>
            <p:nvPr/>
          </p:nvSpPr>
          <p:spPr bwMode="auto">
            <a:xfrm>
              <a:off x="4737" y="904"/>
              <a:ext cx="233" cy="646"/>
            </a:xfrm>
            <a:custGeom>
              <a:avLst/>
              <a:gdLst>
                <a:gd name="T0" fmla="*/ 0 w 485"/>
                <a:gd name="T1" fmla="*/ 1 h 1295"/>
                <a:gd name="T2" fmla="*/ 0 w 485"/>
                <a:gd name="T3" fmla="*/ 1 h 1295"/>
                <a:gd name="T4" fmla="*/ 0 w 485"/>
                <a:gd name="T5" fmla="*/ 1 h 1295"/>
                <a:gd name="T6" fmla="*/ 0 w 485"/>
                <a:gd name="T7" fmla="*/ 1 h 1295"/>
                <a:gd name="T8" fmla="*/ 0 w 485"/>
                <a:gd name="T9" fmla="*/ 1 h 1295"/>
                <a:gd name="T10" fmla="*/ 0 w 485"/>
                <a:gd name="T11" fmla="*/ 1 h 1295"/>
                <a:gd name="T12" fmla="*/ 0 w 485"/>
                <a:gd name="T13" fmla="*/ 1 h 1295"/>
                <a:gd name="T14" fmla="*/ 0 w 485"/>
                <a:gd name="T15" fmla="*/ 1 h 1295"/>
                <a:gd name="T16" fmla="*/ 0 w 485"/>
                <a:gd name="T17" fmla="*/ 1 h 1295"/>
                <a:gd name="T18" fmla="*/ 0 w 485"/>
                <a:gd name="T19" fmla="*/ 1 h 1295"/>
                <a:gd name="T20" fmla="*/ 0 w 485"/>
                <a:gd name="T21" fmla="*/ 1 h 1295"/>
                <a:gd name="T22" fmla="*/ 0 w 485"/>
                <a:gd name="T23" fmla="*/ 0 h 1295"/>
                <a:gd name="T24" fmla="*/ 0 w 485"/>
                <a:gd name="T25" fmla="*/ 1 h 1295"/>
                <a:gd name="T26" fmla="*/ 0 w 485"/>
                <a:gd name="T27" fmla="*/ 1 h 1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5"/>
                <a:gd name="T43" fmla="*/ 0 h 1295"/>
                <a:gd name="T44" fmla="*/ 485 w 485"/>
                <a:gd name="T45" fmla="*/ 1295 h 1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5" h="1295">
                  <a:moveTo>
                    <a:pt x="0" y="259"/>
                  </a:moveTo>
                  <a:lnTo>
                    <a:pt x="0" y="493"/>
                  </a:lnTo>
                  <a:lnTo>
                    <a:pt x="12" y="864"/>
                  </a:lnTo>
                  <a:lnTo>
                    <a:pt x="88" y="1187"/>
                  </a:lnTo>
                  <a:lnTo>
                    <a:pt x="117" y="1295"/>
                  </a:lnTo>
                  <a:lnTo>
                    <a:pt x="152" y="995"/>
                  </a:lnTo>
                  <a:lnTo>
                    <a:pt x="205" y="690"/>
                  </a:lnTo>
                  <a:lnTo>
                    <a:pt x="281" y="493"/>
                  </a:lnTo>
                  <a:lnTo>
                    <a:pt x="351" y="337"/>
                  </a:lnTo>
                  <a:lnTo>
                    <a:pt x="386" y="283"/>
                  </a:lnTo>
                  <a:lnTo>
                    <a:pt x="485" y="109"/>
                  </a:lnTo>
                  <a:lnTo>
                    <a:pt x="458" y="0"/>
                  </a:lnTo>
                  <a:lnTo>
                    <a:pt x="6" y="97"/>
                  </a:lnTo>
                  <a:lnTo>
                    <a:pt x="0" y="259"/>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4" name="Freeform 46"/>
            <p:cNvSpPr>
              <a:spLocks/>
            </p:cNvSpPr>
            <p:nvPr/>
          </p:nvSpPr>
          <p:spPr bwMode="auto">
            <a:xfrm>
              <a:off x="4752" y="1067"/>
              <a:ext cx="89" cy="449"/>
            </a:xfrm>
            <a:custGeom>
              <a:avLst/>
              <a:gdLst>
                <a:gd name="T0" fmla="*/ 0 w 185"/>
                <a:gd name="T1" fmla="*/ 1 h 898"/>
                <a:gd name="T2" fmla="*/ 0 w 185"/>
                <a:gd name="T3" fmla="*/ 1 h 898"/>
                <a:gd name="T4" fmla="*/ 0 w 185"/>
                <a:gd name="T5" fmla="*/ 1 h 898"/>
                <a:gd name="T6" fmla="*/ 0 w 185"/>
                <a:gd name="T7" fmla="*/ 1 h 898"/>
                <a:gd name="T8" fmla="*/ 0 w 185"/>
                <a:gd name="T9" fmla="*/ 1 h 898"/>
                <a:gd name="T10" fmla="*/ 0 w 185"/>
                <a:gd name="T11" fmla="*/ 1 h 898"/>
                <a:gd name="T12" fmla="*/ 0 w 185"/>
                <a:gd name="T13" fmla="*/ 1 h 898"/>
                <a:gd name="T14" fmla="*/ 0 w 185"/>
                <a:gd name="T15" fmla="*/ 1 h 898"/>
                <a:gd name="T16" fmla="*/ 0 w 185"/>
                <a:gd name="T17" fmla="*/ 1 h 898"/>
                <a:gd name="T18" fmla="*/ 0 w 185"/>
                <a:gd name="T19" fmla="*/ 1 h 898"/>
                <a:gd name="T20" fmla="*/ 0 w 185"/>
                <a:gd name="T21" fmla="*/ 1 h 898"/>
                <a:gd name="T22" fmla="*/ 0 w 185"/>
                <a:gd name="T23" fmla="*/ 1 h 898"/>
                <a:gd name="T24" fmla="*/ 0 w 185"/>
                <a:gd name="T25" fmla="*/ 1 h 898"/>
                <a:gd name="T26" fmla="*/ 0 w 185"/>
                <a:gd name="T27" fmla="*/ 1 h 898"/>
                <a:gd name="T28" fmla="*/ 0 w 185"/>
                <a:gd name="T29" fmla="*/ 0 h 898"/>
                <a:gd name="T30" fmla="*/ 0 w 185"/>
                <a:gd name="T31" fmla="*/ 1 h 8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5"/>
                <a:gd name="T49" fmla="*/ 0 h 898"/>
                <a:gd name="T50" fmla="*/ 185 w 185"/>
                <a:gd name="T51" fmla="*/ 898 h 8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5" h="898">
                  <a:moveTo>
                    <a:pt x="97" y="12"/>
                  </a:moveTo>
                  <a:lnTo>
                    <a:pt x="75" y="76"/>
                  </a:lnTo>
                  <a:lnTo>
                    <a:pt x="85" y="144"/>
                  </a:lnTo>
                  <a:lnTo>
                    <a:pt x="39" y="281"/>
                  </a:lnTo>
                  <a:lnTo>
                    <a:pt x="5" y="399"/>
                  </a:lnTo>
                  <a:lnTo>
                    <a:pt x="0" y="507"/>
                  </a:lnTo>
                  <a:lnTo>
                    <a:pt x="15" y="599"/>
                  </a:lnTo>
                  <a:lnTo>
                    <a:pt x="79" y="898"/>
                  </a:lnTo>
                  <a:lnTo>
                    <a:pt x="114" y="611"/>
                  </a:lnTo>
                  <a:lnTo>
                    <a:pt x="138" y="467"/>
                  </a:lnTo>
                  <a:lnTo>
                    <a:pt x="138" y="293"/>
                  </a:lnTo>
                  <a:lnTo>
                    <a:pt x="138" y="138"/>
                  </a:lnTo>
                  <a:lnTo>
                    <a:pt x="185" y="112"/>
                  </a:lnTo>
                  <a:lnTo>
                    <a:pt x="169" y="22"/>
                  </a:lnTo>
                  <a:lnTo>
                    <a:pt x="138" y="0"/>
                  </a:lnTo>
                  <a:lnTo>
                    <a:pt x="97" y="12"/>
                  </a:lnTo>
                  <a:close/>
                </a:path>
              </a:pathLst>
            </a:custGeom>
            <a:solidFill>
              <a:srgbClr val="0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5" name="Freeform 47"/>
            <p:cNvSpPr>
              <a:spLocks/>
            </p:cNvSpPr>
            <p:nvPr/>
          </p:nvSpPr>
          <p:spPr bwMode="auto">
            <a:xfrm>
              <a:off x="4622" y="992"/>
              <a:ext cx="176" cy="786"/>
            </a:xfrm>
            <a:custGeom>
              <a:avLst/>
              <a:gdLst>
                <a:gd name="T0" fmla="*/ 0 w 368"/>
                <a:gd name="T1" fmla="*/ 0 h 1573"/>
                <a:gd name="T2" fmla="*/ 0 w 368"/>
                <a:gd name="T3" fmla="*/ 0 h 1573"/>
                <a:gd name="T4" fmla="*/ 0 w 368"/>
                <a:gd name="T5" fmla="*/ 0 h 1573"/>
                <a:gd name="T6" fmla="*/ 0 w 368"/>
                <a:gd name="T7" fmla="*/ 0 h 1573"/>
                <a:gd name="T8" fmla="*/ 0 w 368"/>
                <a:gd name="T9" fmla="*/ 0 h 1573"/>
                <a:gd name="T10" fmla="*/ 0 w 368"/>
                <a:gd name="T11" fmla="*/ 0 h 1573"/>
                <a:gd name="T12" fmla="*/ 0 w 368"/>
                <a:gd name="T13" fmla="*/ 0 h 1573"/>
                <a:gd name="T14" fmla="*/ 0 w 368"/>
                <a:gd name="T15" fmla="*/ 0 h 1573"/>
                <a:gd name="T16" fmla="*/ 0 w 368"/>
                <a:gd name="T17" fmla="*/ 0 h 1573"/>
                <a:gd name="T18" fmla="*/ 0 w 368"/>
                <a:gd name="T19" fmla="*/ 0 h 1573"/>
                <a:gd name="T20" fmla="*/ 0 w 368"/>
                <a:gd name="T21" fmla="*/ 0 h 1573"/>
                <a:gd name="T22" fmla="*/ 0 w 368"/>
                <a:gd name="T23" fmla="*/ 0 h 1573"/>
                <a:gd name="T24" fmla="*/ 0 w 368"/>
                <a:gd name="T25" fmla="*/ 0 h 1573"/>
                <a:gd name="T26" fmla="*/ 0 w 368"/>
                <a:gd name="T27" fmla="*/ 0 h 1573"/>
                <a:gd name="T28" fmla="*/ 0 w 368"/>
                <a:gd name="T29" fmla="*/ 0 h 1573"/>
                <a:gd name="T30" fmla="*/ 0 w 368"/>
                <a:gd name="T31" fmla="*/ 0 h 1573"/>
                <a:gd name="T32" fmla="*/ 0 w 368"/>
                <a:gd name="T33" fmla="*/ 0 h 1573"/>
                <a:gd name="T34" fmla="*/ 0 w 368"/>
                <a:gd name="T35" fmla="*/ 0 h 1573"/>
                <a:gd name="T36" fmla="*/ 0 w 368"/>
                <a:gd name="T37" fmla="*/ 0 h 1573"/>
                <a:gd name="T38" fmla="*/ 0 w 368"/>
                <a:gd name="T39" fmla="*/ 0 h 1573"/>
                <a:gd name="T40" fmla="*/ 0 w 368"/>
                <a:gd name="T41" fmla="*/ 0 h 1573"/>
                <a:gd name="T42" fmla="*/ 0 w 368"/>
                <a:gd name="T43" fmla="*/ 0 h 15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8"/>
                <a:gd name="T67" fmla="*/ 0 h 1573"/>
                <a:gd name="T68" fmla="*/ 368 w 368"/>
                <a:gd name="T69" fmla="*/ 1573 h 15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8" h="1573">
                  <a:moveTo>
                    <a:pt x="169" y="0"/>
                  </a:moveTo>
                  <a:lnTo>
                    <a:pt x="68" y="60"/>
                  </a:lnTo>
                  <a:lnTo>
                    <a:pt x="39" y="120"/>
                  </a:lnTo>
                  <a:lnTo>
                    <a:pt x="0" y="246"/>
                  </a:lnTo>
                  <a:lnTo>
                    <a:pt x="82" y="294"/>
                  </a:lnTo>
                  <a:lnTo>
                    <a:pt x="23" y="359"/>
                  </a:lnTo>
                  <a:lnTo>
                    <a:pt x="47" y="509"/>
                  </a:lnTo>
                  <a:lnTo>
                    <a:pt x="76" y="653"/>
                  </a:lnTo>
                  <a:lnTo>
                    <a:pt x="111" y="850"/>
                  </a:lnTo>
                  <a:lnTo>
                    <a:pt x="140" y="964"/>
                  </a:lnTo>
                  <a:lnTo>
                    <a:pt x="163" y="1108"/>
                  </a:lnTo>
                  <a:lnTo>
                    <a:pt x="298" y="1573"/>
                  </a:lnTo>
                  <a:lnTo>
                    <a:pt x="368" y="1399"/>
                  </a:lnTo>
                  <a:lnTo>
                    <a:pt x="280" y="1012"/>
                  </a:lnTo>
                  <a:lnTo>
                    <a:pt x="234" y="791"/>
                  </a:lnTo>
                  <a:lnTo>
                    <a:pt x="216" y="587"/>
                  </a:lnTo>
                  <a:lnTo>
                    <a:pt x="210" y="335"/>
                  </a:lnTo>
                  <a:lnTo>
                    <a:pt x="204" y="186"/>
                  </a:lnTo>
                  <a:lnTo>
                    <a:pt x="222" y="126"/>
                  </a:lnTo>
                  <a:lnTo>
                    <a:pt x="193" y="72"/>
                  </a:lnTo>
                  <a:lnTo>
                    <a:pt x="181" y="42"/>
                  </a:lnTo>
                  <a:lnTo>
                    <a:pt x="169"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6" name="Freeform 48"/>
            <p:cNvSpPr>
              <a:spLocks/>
            </p:cNvSpPr>
            <p:nvPr/>
          </p:nvSpPr>
          <p:spPr bwMode="auto">
            <a:xfrm>
              <a:off x="4771" y="971"/>
              <a:ext cx="249" cy="780"/>
            </a:xfrm>
            <a:custGeom>
              <a:avLst/>
              <a:gdLst>
                <a:gd name="T0" fmla="*/ 0 w 525"/>
                <a:gd name="T1" fmla="*/ 0 h 1561"/>
                <a:gd name="T2" fmla="*/ 0 w 525"/>
                <a:gd name="T3" fmla="*/ 0 h 1561"/>
                <a:gd name="T4" fmla="*/ 0 w 525"/>
                <a:gd name="T5" fmla="*/ 0 h 1561"/>
                <a:gd name="T6" fmla="*/ 0 w 525"/>
                <a:gd name="T7" fmla="*/ 0 h 1561"/>
                <a:gd name="T8" fmla="*/ 0 w 525"/>
                <a:gd name="T9" fmla="*/ 0 h 1561"/>
                <a:gd name="T10" fmla="*/ 0 w 525"/>
                <a:gd name="T11" fmla="*/ 0 h 1561"/>
                <a:gd name="T12" fmla="*/ 0 w 525"/>
                <a:gd name="T13" fmla="*/ 0 h 1561"/>
                <a:gd name="T14" fmla="*/ 0 w 525"/>
                <a:gd name="T15" fmla="*/ 0 h 1561"/>
                <a:gd name="T16" fmla="*/ 0 w 525"/>
                <a:gd name="T17" fmla="*/ 0 h 1561"/>
                <a:gd name="T18" fmla="*/ 0 w 525"/>
                <a:gd name="T19" fmla="*/ 0 h 1561"/>
                <a:gd name="T20" fmla="*/ 0 w 525"/>
                <a:gd name="T21" fmla="*/ 0 h 1561"/>
                <a:gd name="T22" fmla="*/ 0 w 525"/>
                <a:gd name="T23" fmla="*/ 0 h 1561"/>
                <a:gd name="T24" fmla="*/ 0 w 525"/>
                <a:gd name="T25" fmla="*/ 0 h 1561"/>
                <a:gd name="T26" fmla="*/ 0 w 525"/>
                <a:gd name="T27" fmla="*/ 0 h 1561"/>
                <a:gd name="T28" fmla="*/ 0 w 525"/>
                <a:gd name="T29" fmla="*/ 0 h 1561"/>
                <a:gd name="T30" fmla="*/ 0 w 525"/>
                <a:gd name="T31" fmla="*/ 0 h 1561"/>
                <a:gd name="T32" fmla="*/ 0 w 525"/>
                <a:gd name="T33" fmla="*/ 0 h 1561"/>
                <a:gd name="T34" fmla="*/ 0 w 525"/>
                <a:gd name="T35" fmla="*/ 0 h 1561"/>
                <a:gd name="T36" fmla="*/ 0 w 525"/>
                <a:gd name="T37" fmla="*/ 0 h 1561"/>
                <a:gd name="T38" fmla="*/ 0 w 525"/>
                <a:gd name="T39" fmla="*/ 0 h 1561"/>
                <a:gd name="T40" fmla="*/ 0 w 525"/>
                <a:gd name="T41" fmla="*/ 0 h 1561"/>
                <a:gd name="T42" fmla="*/ 0 w 525"/>
                <a:gd name="T43" fmla="*/ 0 h 15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5"/>
                <a:gd name="T67" fmla="*/ 0 h 1561"/>
                <a:gd name="T68" fmla="*/ 525 w 525"/>
                <a:gd name="T69" fmla="*/ 1561 h 15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5" h="1561">
                  <a:moveTo>
                    <a:pt x="432" y="0"/>
                  </a:moveTo>
                  <a:lnTo>
                    <a:pt x="438" y="30"/>
                  </a:lnTo>
                  <a:lnTo>
                    <a:pt x="525" y="78"/>
                  </a:lnTo>
                  <a:lnTo>
                    <a:pt x="490" y="174"/>
                  </a:lnTo>
                  <a:lnTo>
                    <a:pt x="473" y="288"/>
                  </a:lnTo>
                  <a:lnTo>
                    <a:pt x="379" y="282"/>
                  </a:lnTo>
                  <a:lnTo>
                    <a:pt x="461" y="377"/>
                  </a:lnTo>
                  <a:lnTo>
                    <a:pt x="391" y="437"/>
                  </a:lnTo>
                  <a:lnTo>
                    <a:pt x="309" y="575"/>
                  </a:lnTo>
                  <a:lnTo>
                    <a:pt x="257" y="743"/>
                  </a:lnTo>
                  <a:lnTo>
                    <a:pt x="216" y="928"/>
                  </a:lnTo>
                  <a:lnTo>
                    <a:pt x="181" y="1120"/>
                  </a:lnTo>
                  <a:lnTo>
                    <a:pt x="93" y="1561"/>
                  </a:lnTo>
                  <a:lnTo>
                    <a:pt x="0" y="1381"/>
                  </a:lnTo>
                  <a:lnTo>
                    <a:pt x="87" y="1088"/>
                  </a:lnTo>
                  <a:lnTo>
                    <a:pt x="105" y="916"/>
                  </a:lnTo>
                  <a:lnTo>
                    <a:pt x="134" y="731"/>
                  </a:lnTo>
                  <a:lnTo>
                    <a:pt x="163" y="575"/>
                  </a:lnTo>
                  <a:lnTo>
                    <a:pt x="216" y="407"/>
                  </a:lnTo>
                  <a:lnTo>
                    <a:pt x="280" y="276"/>
                  </a:lnTo>
                  <a:lnTo>
                    <a:pt x="362" y="138"/>
                  </a:lnTo>
                  <a:lnTo>
                    <a:pt x="432"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7" name="Freeform 49"/>
            <p:cNvSpPr>
              <a:spLocks/>
            </p:cNvSpPr>
            <p:nvPr/>
          </p:nvSpPr>
          <p:spPr bwMode="auto">
            <a:xfrm>
              <a:off x="4768" y="1013"/>
              <a:ext cx="413" cy="1277"/>
            </a:xfrm>
            <a:custGeom>
              <a:avLst/>
              <a:gdLst>
                <a:gd name="T0" fmla="*/ 0 w 858"/>
                <a:gd name="T1" fmla="*/ 0 h 2555"/>
                <a:gd name="T2" fmla="*/ 0 w 858"/>
                <a:gd name="T3" fmla="*/ 0 h 2555"/>
                <a:gd name="T4" fmla="*/ 0 w 858"/>
                <a:gd name="T5" fmla="*/ 0 h 2555"/>
                <a:gd name="T6" fmla="*/ 0 w 858"/>
                <a:gd name="T7" fmla="*/ 0 h 2555"/>
                <a:gd name="T8" fmla="*/ 0 w 858"/>
                <a:gd name="T9" fmla="*/ 0 h 2555"/>
                <a:gd name="T10" fmla="*/ 0 w 858"/>
                <a:gd name="T11" fmla="*/ 0 h 2555"/>
                <a:gd name="T12" fmla="*/ 0 w 858"/>
                <a:gd name="T13" fmla="*/ 0 h 2555"/>
                <a:gd name="T14" fmla="*/ 0 w 858"/>
                <a:gd name="T15" fmla="*/ 0 h 2555"/>
                <a:gd name="T16" fmla="*/ 0 w 858"/>
                <a:gd name="T17" fmla="*/ 0 h 2555"/>
                <a:gd name="T18" fmla="*/ 0 w 858"/>
                <a:gd name="T19" fmla="*/ 0 h 2555"/>
                <a:gd name="T20" fmla="*/ 0 w 858"/>
                <a:gd name="T21" fmla="*/ 0 h 2555"/>
                <a:gd name="T22" fmla="*/ 0 w 858"/>
                <a:gd name="T23" fmla="*/ 0 h 2555"/>
                <a:gd name="T24" fmla="*/ 0 w 858"/>
                <a:gd name="T25" fmla="*/ 0 h 2555"/>
                <a:gd name="T26" fmla="*/ 0 w 858"/>
                <a:gd name="T27" fmla="*/ 0 h 2555"/>
                <a:gd name="T28" fmla="*/ 0 w 858"/>
                <a:gd name="T29" fmla="*/ 0 h 2555"/>
                <a:gd name="T30" fmla="*/ 0 w 858"/>
                <a:gd name="T31" fmla="*/ 0 h 2555"/>
                <a:gd name="T32" fmla="*/ 0 w 858"/>
                <a:gd name="T33" fmla="*/ 0 h 2555"/>
                <a:gd name="T34" fmla="*/ 0 w 858"/>
                <a:gd name="T35" fmla="*/ 0 h 2555"/>
                <a:gd name="T36" fmla="*/ 0 w 858"/>
                <a:gd name="T37" fmla="*/ 0 h 2555"/>
                <a:gd name="T38" fmla="*/ 0 w 858"/>
                <a:gd name="T39" fmla="*/ 0 h 2555"/>
                <a:gd name="T40" fmla="*/ 0 w 858"/>
                <a:gd name="T41" fmla="*/ 0 h 2555"/>
                <a:gd name="T42" fmla="*/ 0 w 858"/>
                <a:gd name="T43" fmla="*/ 0 h 2555"/>
                <a:gd name="T44" fmla="*/ 0 w 858"/>
                <a:gd name="T45" fmla="*/ 0 h 2555"/>
                <a:gd name="T46" fmla="*/ 0 w 858"/>
                <a:gd name="T47" fmla="*/ 0 h 2555"/>
                <a:gd name="T48" fmla="*/ 0 w 858"/>
                <a:gd name="T49" fmla="*/ 0 h 2555"/>
                <a:gd name="T50" fmla="*/ 0 w 858"/>
                <a:gd name="T51" fmla="*/ 0 h 2555"/>
                <a:gd name="T52" fmla="*/ 0 w 858"/>
                <a:gd name="T53" fmla="*/ 0 h 2555"/>
                <a:gd name="T54" fmla="*/ 0 w 858"/>
                <a:gd name="T55" fmla="*/ 0 h 2555"/>
                <a:gd name="T56" fmla="*/ 0 w 858"/>
                <a:gd name="T57" fmla="*/ 0 h 2555"/>
                <a:gd name="T58" fmla="*/ 0 w 858"/>
                <a:gd name="T59" fmla="*/ 0 h 2555"/>
                <a:gd name="T60" fmla="*/ 0 w 858"/>
                <a:gd name="T61" fmla="*/ 0 h 2555"/>
                <a:gd name="T62" fmla="*/ 0 w 858"/>
                <a:gd name="T63" fmla="*/ 0 h 2555"/>
                <a:gd name="T64" fmla="*/ 0 w 858"/>
                <a:gd name="T65" fmla="*/ 0 h 2555"/>
                <a:gd name="T66" fmla="*/ 0 w 858"/>
                <a:gd name="T67" fmla="*/ 0 h 2555"/>
                <a:gd name="T68" fmla="*/ 0 w 858"/>
                <a:gd name="T69" fmla="*/ 0 h 2555"/>
                <a:gd name="T70" fmla="*/ 0 w 858"/>
                <a:gd name="T71" fmla="*/ 0 h 2555"/>
                <a:gd name="T72" fmla="*/ 0 w 858"/>
                <a:gd name="T73" fmla="*/ 0 h 2555"/>
                <a:gd name="T74" fmla="*/ 0 w 858"/>
                <a:gd name="T75" fmla="*/ 0 h 2555"/>
                <a:gd name="T76" fmla="*/ 0 w 858"/>
                <a:gd name="T77" fmla="*/ 0 h 2555"/>
                <a:gd name="T78" fmla="*/ 0 w 858"/>
                <a:gd name="T79" fmla="*/ 0 h 2555"/>
                <a:gd name="T80" fmla="*/ 0 w 858"/>
                <a:gd name="T81" fmla="*/ 0 h 2555"/>
                <a:gd name="T82" fmla="*/ 0 w 858"/>
                <a:gd name="T83" fmla="*/ 0 h 2555"/>
                <a:gd name="T84" fmla="*/ 0 w 858"/>
                <a:gd name="T85" fmla="*/ 0 h 2555"/>
                <a:gd name="T86" fmla="*/ 0 w 858"/>
                <a:gd name="T87" fmla="*/ 0 h 2555"/>
                <a:gd name="T88" fmla="*/ 0 w 858"/>
                <a:gd name="T89" fmla="*/ 0 h 25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58"/>
                <a:gd name="T136" fmla="*/ 0 h 2555"/>
                <a:gd name="T137" fmla="*/ 858 w 858"/>
                <a:gd name="T138" fmla="*/ 2555 h 25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58" h="2555">
                  <a:moveTo>
                    <a:pt x="543" y="0"/>
                  </a:moveTo>
                  <a:lnTo>
                    <a:pt x="519" y="108"/>
                  </a:lnTo>
                  <a:lnTo>
                    <a:pt x="519" y="210"/>
                  </a:lnTo>
                  <a:lnTo>
                    <a:pt x="496" y="228"/>
                  </a:lnTo>
                  <a:lnTo>
                    <a:pt x="426" y="216"/>
                  </a:lnTo>
                  <a:lnTo>
                    <a:pt x="461" y="252"/>
                  </a:lnTo>
                  <a:lnTo>
                    <a:pt x="484" y="287"/>
                  </a:lnTo>
                  <a:lnTo>
                    <a:pt x="479" y="311"/>
                  </a:lnTo>
                  <a:lnTo>
                    <a:pt x="444" y="323"/>
                  </a:lnTo>
                  <a:lnTo>
                    <a:pt x="379" y="431"/>
                  </a:lnTo>
                  <a:lnTo>
                    <a:pt x="338" y="497"/>
                  </a:lnTo>
                  <a:lnTo>
                    <a:pt x="303" y="617"/>
                  </a:lnTo>
                  <a:lnTo>
                    <a:pt x="268" y="760"/>
                  </a:lnTo>
                  <a:lnTo>
                    <a:pt x="239" y="934"/>
                  </a:lnTo>
                  <a:lnTo>
                    <a:pt x="187" y="1052"/>
                  </a:lnTo>
                  <a:lnTo>
                    <a:pt x="122" y="1178"/>
                  </a:lnTo>
                  <a:lnTo>
                    <a:pt x="6" y="1459"/>
                  </a:lnTo>
                  <a:lnTo>
                    <a:pt x="0" y="1692"/>
                  </a:lnTo>
                  <a:lnTo>
                    <a:pt x="17" y="2209"/>
                  </a:lnTo>
                  <a:lnTo>
                    <a:pt x="79" y="2555"/>
                  </a:lnTo>
                  <a:lnTo>
                    <a:pt x="292" y="2553"/>
                  </a:lnTo>
                  <a:lnTo>
                    <a:pt x="642" y="2523"/>
                  </a:lnTo>
                  <a:lnTo>
                    <a:pt x="858" y="2395"/>
                  </a:lnTo>
                  <a:lnTo>
                    <a:pt x="829" y="1932"/>
                  </a:lnTo>
                  <a:lnTo>
                    <a:pt x="609" y="1888"/>
                  </a:lnTo>
                  <a:lnTo>
                    <a:pt x="621" y="1772"/>
                  </a:lnTo>
                  <a:lnTo>
                    <a:pt x="677" y="1445"/>
                  </a:lnTo>
                  <a:lnTo>
                    <a:pt x="695" y="1200"/>
                  </a:lnTo>
                  <a:lnTo>
                    <a:pt x="695" y="1116"/>
                  </a:lnTo>
                  <a:lnTo>
                    <a:pt x="660" y="1056"/>
                  </a:lnTo>
                  <a:lnTo>
                    <a:pt x="683" y="1026"/>
                  </a:lnTo>
                  <a:lnTo>
                    <a:pt x="660" y="942"/>
                  </a:lnTo>
                  <a:lnTo>
                    <a:pt x="619" y="768"/>
                  </a:lnTo>
                  <a:lnTo>
                    <a:pt x="590" y="641"/>
                  </a:lnTo>
                  <a:lnTo>
                    <a:pt x="543" y="551"/>
                  </a:lnTo>
                  <a:lnTo>
                    <a:pt x="590" y="581"/>
                  </a:lnTo>
                  <a:lnTo>
                    <a:pt x="590" y="467"/>
                  </a:lnTo>
                  <a:lnTo>
                    <a:pt x="613" y="341"/>
                  </a:lnTo>
                  <a:lnTo>
                    <a:pt x="660" y="240"/>
                  </a:lnTo>
                  <a:lnTo>
                    <a:pt x="712" y="168"/>
                  </a:lnTo>
                  <a:lnTo>
                    <a:pt x="753" y="120"/>
                  </a:lnTo>
                  <a:lnTo>
                    <a:pt x="788" y="90"/>
                  </a:lnTo>
                  <a:lnTo>
                    <a:pt x="724" y="66"/>
                  </a:lnTo>
                  <a:lnTo>
                    <a:pt x="642" y="42"/>
                  </a:lnTo>
                  <a:lnTo>
                    <a:pt x="543"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8" name="Freeform 50"/>
            <p:cNvSpPr>
              <a:spLocks/>
            </p:cNvSpPr>
            <p:nvPr/>
          </p:nvSpPr>
          <p:spPr bwMode="auto">
            <a:xfrm>
              <a:off x="5060" y="1061"/>
              <a:ext cx="230" cy="944"/>
            </a:xfrm>
            <a:custGeom>
              <a:avLst/>
              <a:gdLst>
                <a:gd name="T0" fmla="*/ 0 w 479"/>
                <a:gd name="T1" fmla="*/ 0 h 1888"/>
                <a:gd name="T2" fmla="*/ 0 w 479"/>
                <a:gd name="T3" fmla="*/ 1 h 1888"/>
                <a:gd name="T4" fmla="*/ 0 w 479"/>
                <a:gd name="T5" fmla="*/ 1 h 1888"/>
                <a:gd name="T6" fmla="*/ 0 w 479"/>
                <a:gd name="T7" fmla="*/ 1 h 1888"/>
                <a:gd name="T8" fmla="*/ 0 w 479"/>
                <a:gd name="T9" fmla="*/ 1 h 1888"/>
                <a:gd name="T10" fmla="*/ 0 w 479"/>
                <a:gd name="T11" fmla="*/ 1 h 1888"/>
                <a:gd name="T12" fmla="*/ 0 w 479"/>
                <a:gd name="T13" fmla="*/ 1 h 1888"/>
                <a:gd name="T14" fmla="*/ 0 w 479"/>
                <a:gd name="T15" fmla="*/ 1 h 1888"/>
                <a:gd name="T16" fmla="*/ 0 w 479"/>
                <a:gd name="T17" fmla="*/ 1 h 1888"/>
                <a:gd name="T18" fmla="*/ 0 w 479"/>
                <a:gd name="T19" fmla="*/ 1 h 1888"/>
                <a:gd name="T20" fmla="*/ 0 w 479"/>
                <a:gd name="T21" fmla="*/ 1 h 1888"/>
                <a:gd name="T22" fmla="*/ 0 w 479"/>
                <a:gd name="T23" fmla="*/ 1 h 1888"/>
                <a:gd name="T24" fmla="*/ 0 w 479"/>
                <a:gd name="T25" fmla="*/ 1 h 1888"/>
                <a:gd name="T26" fmla="*/ 0 w 479"/>
                <a:gd name="T27" fmla="*/ 1 h 1888"/>
                <a:gd name="T28" fmla="*/ 0 w 479"/>
                <a:gd name="T29" fmla="*/ 1 h 1888"/>
                <a:gd name="T30" fmla="*/ 0 w 479"/>
                <a:gd name="T31" fmla="*/ 1 h 1888"/>
                <a:gd name="T32" fmla="*/ 0 w 479"/>
                <a:gd name="T33" fmla="*/ 1 h 1888"/>
                <a:gd name="T34" fmla="*/ 0 w 479"/>
                <a:gd name="T35" fmla="*/ 1 h 1888"/>
                <a:gd name="T36" fmla="*/ 0 w 479"/>
                <a:gd name="T37" fmla="*/ 1 h 1888"/>
                <a:gd name="T38" fmla="*/ 0 w 479"/>
                <a:gd name="T39" fmla="*/ 1 h 1888"/>
                <a:gd name="T40" fmla="*/ 0 w 479"/>
                <a:gd name="T41" fmla="*/ 1 h 1888"/>
                <a:gd name="T42" fmla="*/ 0 w 479"/>
                <a:gd name="T43" fmla="*/ 1 h 1888"/>
                <a:gd name="T44" fmla="*/ 0 w 479"/>
                <a:gd name="T45" fmla="*/ 1 h 1888"/>
                <a:gd name="T46" fmla="*/ 0 w 479"/>
                <a:gd name="T47" fmla="*/ 1 h 1888"/>
                <a:gd name="T48" fmla="*/ 0 w 479"/>
                <a:gd name="T49" fmla="*/ 1 h 1888"/>
                <a:gd name="T50" fmla="*/ 0 w 479"/>
                <a:gd name="T51" fmla="*/ 1 h 1888"/>
                <a:gd name="T52" fmla="*/ 0 w 479"/>
                <a:gd name="T53" fmla="*/ 1 h 1888"/>
                <a:gd name="T54" fmla="*/ 0 w 479"/>
                <a:gd name="T55" fmla="*/ 1 h 1888"/>
                <a:gd name="T56" fmla="*/ 0 w 479"/>
                <a:gd name="T57" fmla="*/ 1 h 1888"/>
                <a:gd name="T58" fmla="*/ 0 w 479"/>
                <a:gd name="T59" fmla="*/ 1 h 1888"/>
                <a:gd name="T60" fmla="*/ 0 w 479"/>
                <a:gd name="T61" fmla="*/ 1 h 1888"/>
                <a:gd name="T62" fmla="*/ 0 w 479"/>
                <a:gd name="T63" fmla="*/ 1 h 1888"/>
                <a:gd name="T64" fmla="*/ 0 w 479"/>
                <a:gd name="T65" fmla="*/ 1 h 1888"/>
                <a:gd name="T66" fmla="*/ 0 w 479"/>
                <a:gd name="T67" fmla="*/ 1 h 1888"/>
                <a:gd name="T68" fmla="*/ 0 w 479"/>
                <a:gd name="T69" fmla="*/ 1 h 1888"/>
                <a:gd name="T70" fmla="*/ 0 w 479"/>
                <a:gd name="T71" fmla="*/ 1 h 1888"/>
                <a:gd name="T72" fmla="*/ 0 w 479"/>
                <a:gd name="T73" fmla="*/ 1 h 1888"/>
                <a:gd name="T74" fmla="*/ 0 w 479"/>
                <a:gd name="T75" fmla="*/ 0 h 18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9"/>
                <a:gd name="T115" fmla="*/ 0 h 1888"/>
                <a:gd name="T116" fmla="*/ 479 w 479"/>
                <a:gd name="T117" fmla="*/ 1888 h 18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9" h="1888">
                  <a:moveTo>
                    <a:pt x="199" y="0"/>
                  </a:moveTo>
                  <a:lnTo>
                    <a:pt x="117" y="90"/>
                  </a:lnTo>
                  <a:lnTo>
                    <a:pt x="59" y="180"/>
                  </a:lnTo>
                  <a:lnTo>
                    <a:pt x="18" y="257"/>
                  </a:lnTo>
                  <a:lnTo>
                    <a:pt x="6" y="335"/>
                  </a:lnTo>
                  <a:lnTo>
                    <a:pt x="0" y="407"/>
                  </a:lnTo>
                  <a:lnTo>
                    <a:pt x="6" y="485"/>
                  </a:lnTo>
                  <a:lnTo>
                    <a:pt x="23" y="535"/>
                  </a:lnTo>
                  <a:lnTo>
                    <a:pt x="47" y="672"/>
                  </a:lnTo>
                  <a:lnTo>
                    <a:pt x="70" y="798"/>
                  </a:lnTo>
                  <a:lnTo>
                    <a:pt x="105" y="910"/>
                  </a:lnTo>
                  <a:lnTo>
                    <a:pt x="257" y="948"/>
                  </a:lnTo>
                  <a:lnTo>
                    <a:pt x="105" y="960"/>
                  </a:lnTo>
                  <a:lnTo>
                    <a:pt x="123" y="990"/>
                  </a:lnTo>
                  <a:lnTo>
                    <a:pt x="216" y="1014"/>
                  </a:lnTo>
                  <a:lnTo>
                    <a:pt x="316" y="1062"/>
                  </a:lnTo>
                  <a:lnTo>
                    <a:pt x="175" y="1050"/>
                  </a:lnTo>
                  <a:lnTo>
                    <a:pt x="111" y="1044"/>
                  </a:lnTo>
                  <a:lnTo>
                    <a:pt x="123" y="1104"/>
                  </a:lnTo>
                  <a:lnTo>
                    <a:pt x="111" y="1223"/>
                  </a:lnTo>
                  <a:lnTo>
                    <a:pt x="94" y="1409"/>
                  </a:lnTo>
                  <a:lnTo>
                    <a:pt x="16" y="1780"/>
                  </a:lnTo>
                  <a:lnTo>
                    <a:pt x="119" y="1782"/>
                  </a:lnTo>
                  <a:lnTo>
                    <a:pt x="249" y="1792"/>
                  </a:lnTo>
                  <a:lnTo>
                    <a:pt x="323" y="1828"/>
                  </a:lnTo>
                  <a:lnTo>
                    <a:pt x="388" y="1888"/>
                  </a:lnTo>
                  <a:lnTo>
                    <a:pt x="432" y="1589"/>
                  </a:lnTo>
                  <a:lnTo>
                    <a:pt x="438" y="1337"/>
                  </a:lnTo>
                  <a:lnTo>
                    <a:pt x="479" y="1068"/>
                  </a:lnTo>
                  <a:lnTo>
                    <a:pt x="462" y="930"/>
                  </a:lnTo>
                  <a:lnTo>
                    <a:pt x="415" y="744"/>
                  </a:lnTo>
                  <a:lnTo>
                    <a:pt x="356" y="535"/>
                  </a:lnTo>
                  <a:lnTo>
                    <a:pt x="327" y="391"/>
                  </a:lnTo>
                  <a:lnTo>
                    <a:pt x="310" y="287"/>
                  </a:lnTo>
                  <a:lnTo>
                    <a:pt x="292" y="174"/>
                  </a:lnTo>
                  <a:lnTo>
                    <a:pt x="286" y="96"/>
                  </a:lnTo>
                  <a:lnTo>
                    <a:pt x="263" y="48"/>
                  </a:lnTo>
                  <a:lnTo>
                    <a:pt x="199"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9" name="Freeform 51"/>
            <p:cNvSpPr>
              <a:spLocks/>
            </p:cNvSpPr>
            <p:nvPr/>
          </p:nvSpPr>
          <p:spPr bwMode="auto">
            <a:xfrm>
              <a:off x="4030" y="1030"/>
              <a:ext cx="577" cy="502"/>
            </a:xfrm>
            <a:custGeom>
              <a:avLst/>
              <a:gdLst>
                <a:gd name="T0" fmla="*/ 0 w 1201"/>
                <a:gd name="T1" fmla="*/ 0 h 998"/>
                <a:gd name="T2" fmla="*/ 0 w 1201"/>
                <a:gd name="T3" fmla="*/ 1 h 998"/>
                <a:gd name="T4" fmla="*/ 0 w 1201"/>
                <a:gd name="T5" fmla="*/ 1 h 998"/>
                <a:gd name="T6" fmla="*/ 0 w 1201"/>
                <a:gd name="T7" fmla="*/ 1 h 998"/>
                <a:gd name="T8" fmla="*/ 0 w 1201"/>
                <a:gd name="T9" fmla="*/ 1 h 998"/>
                <a:gd name="T10" fmla="*/ 0 w 1201"/>
                <a:gd name="T11" fmla="*/ 1 h 998"/>
                <a:gd name="T12" fmla="*/ 0 w 1201"/>
                <a:gd name="T13" fmla="*/ 1 h 998"/>
                <a:gd name="T14" fmla="*/ 0 w 1201"/>
                <a:gd name="T15" fmla="*/ 1 h 998"/>
                <a:gd name="T16" fmla="*/ 0 w 1201"/>
                <a:gd name="T17" fmla="*/ 1 h 998"/>
                <a:gd name="T18" fmla="*/ 0 w 1201"/>
                <a:gd name="T19" fmla="*/ 1 h 998"/>
                <a:gd name="T20" fmla="*/ 0 w 1201"/>
                <a:gd name="T21" fmla="*/ 1 h 998"/>
                <a:gd name="T22" fmla="*/ 0 w 1201"/>
                <a:gd name="T23" fmla="*/ 1 h 998"/>
                <a:gd name="T24" fmla="*/ 0 w 1201"/>
                <a:gd name="T25" fmla="*/ 1 h 998"/>
                <a:gd name="T26" fmla="*/ 0 w 1201"/>
                <a:gd name="T27" fmla="*/ 1 h 998"/>
                <a:gd name="T28" fmla="*/ 0 w 1201"/>
                <a:gd name="T29" fmla="*/ 1 h 998"/>
                <a:gd name="T30" fmla="*/ 0 w 1201"/>
                <a:gd name="T31" fmla="*/ 1 h 998"/>
                <a:gd name="T32" fmla="*/ 0 w 1201"/>
                <a:gd name="T33" fmla="*/ 1 h 998"/>
                <a:gd name="T34" fmla="*/ 0 w 1201"/>
                <a:gd name="T35" fmla="*/ 1 h 998"/>
                <a:gd name="T36" fmla="*/ 0 w 1201"/>
                <a:gd name="T37" fmla="*/ 1 h 998"/>
                <a:gd name="T38" fmla="*/ 0 w 1201"/>
                <a:gd name="T39" fmla="*/ 1 h 998"/>
                <a:gd name="T40" fmla="*/ 0 w 1201"/>
                <a:gd name="T41" fmla="*/ 1 h 998"/>
                <a:gd name="T42" fmla="*/ 0 w 1201"/>
                <a:gd name="T43" fmla="*/ 1 h 998"/>
                <a:gd name="T44" fmla="*/ 0 w 1201"/>
                <a:gd name="T45" fmla="*/ 1 h 998"/>
                <a:gd name="T46" fmla="*/ 0 w 1201"/>
                <a:gd name="T47" fmla="*/ 1 h 998"/>
                <a:gd name="T48" fmla="*/ 0 w 1201"/>
                <a:gd name="T49" fmla="*/ 1 h 998"/>
                <a:gd name="T50" fmla="*/ 0 w 1201"/>
                <a:gd name="T51" fmla="*/ 1 h 998"/>
                <a:gd name="T52" fmla="*/ 0 w 1201"/>
                <a:gd name="T53" fmla="*/ 1 h 998"/>
                <a:gd name="T54" fmla="*/ 0 w 1201"/>
                <a:gd name="T55" fmla="*/ 1 h 998"/>
                <a:gd name="T56" fmla="*/ 0 w 1201"/>
                <a:gd name="T57" fmla="*/ 1 h 998"/>
                <a:gd name="T58" fmla="*/ 0 w 1201"/>
                <a:gd name="T59" fmla="*/ 1 h 998"/>
                <a:gd name="T60" fmla="*/ 0 w 1201"/>
                <a:gd name="T61" fmla="*/ 1 h 998"/>
                <a:gd name="T62" fmla="*/ 0 w 1201"/>
                <a:gd name="T63" fmla="*/ 1 h 998"/>
                <a:gd name="T64" fmla="*/ 0 w 1201"/>
                <a:gd name="T65" fmla="*/ 1 h 998"/>
                <a:gd name="T66" fmla="*/ 0 w 1201"/>
                <a:gd name="T67" fmla="*/ 1 h 998"/>
                <a:gd name="T68" fmla="*/ 0 w 1201"/>
                <a:gd name="T69" fmla="*/ 1 h 998"/>
                <a:gd name="T70" fmla="*/ 0 w 1201"/>
                <a:gd name="T71" fmla="*/ 1 h 998"/>
                <a:gd name="T72" fmla="*/ 0 w 1201"/>
                <a:gd name="T73" fmla="*/ 1 h 998"/>
                <a:gd name="T74" fmla="*/ 0 w 1201"/>
                <a:gd name="T75" fmla="*/ 1 h 998"/>
                <a:gd name="T76" fmla="*/ 0 w 1201"/>
                <a:gd name="T77" fmla="*/ 1 h 998"/>
                <a:gd name="T78" fmla="*/ 0 w 1201"/>
                <a:gd name="T79" fmla="*/ 1 h 998"/>
                <a:gd name="T80" fmla="*/ 0 w 1201"/>
                <a:gd name="T81" fmla="*/ 1 h 998"/>
                <a:gd name="T82" fmla="*/ 0 w 1201"/>
                <a:gd name="T83" fmla="*/ 1 h 998"/>
                <a:gd name="T84" fmla="*/ 0 w 1201"/>
                <a:gd name="T85" fmla="*/ 1 h 998"/>
                <a:gd name="T86" fmla="*/ 0 w 1201"/>
                <a:gd name="T87" fmla="*/ 1 h 998"/>
                <a:gd name="T88" fmla="*/ 0 w 1201"/>
                <a:gd name="T89" fmla="*/ 1 h 998"/>
                <a:gd name="T90" fmla="*/ 0 w 1201"/>
                <a:gd name="T91" fmla="*/ 1 h 998"/>
                <a:gd name="T92" fmla="*/ 0 w 1201"/>
                <a:gd name="T93" fmla="*/ 0 h 9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01"/>
                <a:gd name="T142" fmla="*/ 0 h 998"/>
                <a:gd name="T143" fmla="*/ 1201 w 1201"/>
                <a:gd name="T144" fmla="*/ 998 h 9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01" h="998">
                  <a:moveTo>
                    <a:pt x="1201" y="0"/>
                  </a:moveTo>
                  <a:lnTo>
                    <a:pt x="1162" y="110"/>
                  </a:lnTo>
                  <a:lnTo>
                    <a:pt x="1138" y="265"/>
                  </a:lnTo>
                  <a:lnTo>
                    <a:pt x="1138" y="397"/>
                  </a:lnTo>
                  <a:lnTo>
                    <a:pt x="1133" y="571"/>
                  </a:lnTo>
                  <a:lnTo>
                    <a:pt x="1144" y="643"/>
                  </a:lnTo>
                  <a:lnTo>
                    <a:pt x="1144" y="750"/>
                  </a:lnTo>
                  <a:lnTo>
                    <a:pt x="852" y="960"/>
                  </a:lnTo>
                  <a:lnTo>
                    <a:pt x="708" y="998"/>
                  </a:lnTo>
                  <a:lnTo>
                    <a:pt x="615" y="962"/>
                  </a:lnTo>
                  <a:lnTo>
                    <a:pt x="486" y="902"/>
                  </a:lnTo>
                  <a:lnTo>
                    <a:pt x="292" y="703"/>
                  </a:lnTo>
                  <a:lnTo>
                    <a:pt x="136" y="561"/>
                  </a:lnTo>
                  <a:lnTo>
                    <a:pt x="97" y="519"/>
                  </a:lnTo>
                  <a:lnTo>
                    <a:pt x="0" y="429"/>
                  </a:lnTo>
                  <a:lnTo>
                    <a:pt x="38" y="425"/>
                  </a:lnTo>
                  <a:lnTo>
                    <a:pt x="87" y="405"/>
                  </a:lnTo>
                  <a:lnTo>
                    <a:pt x="136" y="353"/>
                  </a:lnTo>
                  <a:lnTo>
                    <a:pt x="175" y="265"/>
                  </a:lnTo>
                  <a:lnTo>
                    <a:pt x="167" y="208"/>
                  </a:lnTo>
                  <a:lnTo>
                    <a:pt x="549" y="499"/>
                  </a:lnTo>
                  <a:lnTo>
                    <a:pt x="560" y="559"/>
                  </a:lnTo>
                  <a:lnTo>
                    <a:pt x="572" y="673"/>
                  </a:lnTo>
                  <a:lnTo>
                    <a:pt x="589" y="559"/>
                  </a:lnTo>
                  <a:lnTo>
                    <a:pt x="607" y="541"/>
                  </a:lnTo>
                  <a:lnTo>
                    <a:pt x="677" y="541"/>
                  </a:lnTo>
                  <a:lnTo>
                    <a:pt x="689" y="607"/>
                  </a:lnTo>
                  <a:lnTo>
                    <a:pt x="753" y="685"/>
                  </a:lnTo>
                  <a:lnTo>
                    <a:pt x="718" y="613"/>
                  </a:lnTo>
                  <a:lnTo>
                    <a:pt x="712" y="529"/>
                  </a:lnTo>
                  <a:lnTo>
                    <a:pt x="741" y="517"/>
                  </a:lnTo>
                  <a:lnTo>
                    <a:pt x="782" y="553"/>
                  </a:lnTo>
                  <a:lnTo>
                    <a:pt x="852" y="595"/>
                  </a:lnTo>
                  <a:lnTo>
                    <a:pt x="823" y="547"/>
                  </a:lnTo>
                  <a:lnTo>
                    <a:pt x="776" y="499"/>
                  </a:lnTo>
                  <a:lnTo>
                    <a:pt x="829" y="433"/>
                  </a:lnTo>
                  <a:lnTo>
                    <a:pt x="870" y="421"/>
                  </a:lnTo>
                  <a:lnTo>
                    <a:pt x="952" y="283"/>
                  </a:lnTo>
                  <a:lnTo>
                    <a:pt x="981" y="253"/>
                  </a:lnTo>
                  <a:lnTo>
                    <a:pt x="1057" y="289"/>
                  </a:lnTo>
                  <a:lnTo>
                    <a:pt x="1028" y="242"/>
                  </a:lnTo>
                  <a:lnTo>
                    <a:pt x="1010" y="194"/>
                  </a:lnTo>
                  <a:lnTo>
                    <a:pt x="1039" y="140"/>
                  </a:lnTo>
                  <a:lnTo>
                    <a:pt x="1068" y="158"/>
                  </a:lnTo>
                  <a:lnTo>
                    <a:pt x="1074" y="104"/>
                  </a:lnTo>
                  <a:lnTo>
                    <a:pt x="1109" y="38"/>
                  </a:lnTo>
                  <a:lnTo>
                    <a:pt x="1201"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0" name="Freeform 52"/>
            <p:cNvSpPr>
              <a:spLocks/>
            </p:cNvSpPr>
            <p:nvPr/>
          </p:nvSpPr>
          <p:spPr bwMode="auto">
            <a:xfrm>
              <a:off x="4547" y="1021"/>
              <a:ext cx="235" cy="1260"/>
            </a:xfrm>
            <a:custGeom>
              <a:avLst/>
              <a:gdLst>
                <a:gd name="T0" fmla="*/ 0 w 491"/>
                <a:gd name="T1" fmla="*/ 0 h 2521"/>
                <a:gd name="T2" fmla="*/ 0 w 491"/>
                <a:gd name="T3" fmla="*/ 0 h 2521"/>
                <a:gd name="T4" fmla="*/ 0 w 491"/>
                <a:gd name="T5" fmla="*/ 0 h 2521"/>
                <a:gd name="T6" fmla="*/ 0 w 491"/>
                <a:gd name="T7" fmla="*/ 0 h 2521"/>
                <a:gd name="T8" fmla="*/ 0 w 491"/>
                <a:gd name="T9" fmla="*/ 0 h 2521"/>
                <a:gd name="T10" fmla="*/ 0 w 491"/>
                <a:gd name="T11" fmla="*/ 0 h 2521"/>
                <a:gd name="T12" fmla="*/ 0 w 491"/>
                <a:gd name="T13" fmla="*/ 0 h 2521"/>
                <a:gd name="T14" fmla="*/ 0 w 491"/>
                <a:gd name="T15" fmla="*/ 0 h 2521"/>
                <a:gd name="T16" fmla="*/ 0 w 491"/>
                <a:gd name="T17" fmla="*/ 0 h 2521"/>
                <a:gd name="T18" fmla="*/ 0 w 491"/>
                <a:gd name="T19" fmla="*/ 0 h 2521"/>
                <a:gd name="T20" fmla="*/ 0 w 491"/>
                <a:gd name="T21" fmla="*/ 0 h 2521"/>
                <a:gd name="T22" fmla="*/ 0 w 491"/>
                <a:gd name="T23" fmla="*/ 0 h 2521"/>
                <a:gd name="T24" fmla="*/ 0 w 491"/>
                <a:gd name="T25" fmla="*/ 0 h 2521"/>
                <a:gd name="T26" fmla="*/ 0 w 491"/>
                <a:gd name="T27" fmla="*/ 0 h 2521"/>
                <a:gd name="T28" fmla="*/ 0 w 491"/>
                <a:gd name="T29" fmla="*/ 0 h 2521"/>
                <a:gd name="T30" fmla="*/ 0 w 491"/>
                <a:gd name="T31" fmla="*/ 0 h 2521"/>
                <a:gd name="T32" fmla="*/ 0 w 491"/>
                <a:gd name="T33" fmla="*/ 0 h 2521"/>
                <a:gd name="T34" fmla="*/ 0 w 491"/>
                <a:gd name="T35" fmla="*/ 0 h 2521"/>
                <a:gd name="T36" fmla="*/ 0 w 491"/>
                <a:gd name="T37" fmla="*/ 0 h 2521"/>
                <a:gd name="T38" fmla="*/ 0 w 491"/>
                <a:gd name="T39" fmla="*/ 0 h 2521"/>
                <a:gd name="T40" fmla="*/ 0 w 491"/>
                <a:gd name="T41" fmla="*/ 0 h 2521"/>
                <a:gd name="T42" fmla="*/ 0 w 491"/>
                <a:gd name="T43" fmla="*/ 0 h 2521"/>
                <a:gd name="T44" fmla="*/ 0 w 491"/>
                <a:gd name="T45" fmla="*/ 0 h 2521"/>
                <a:gd name="T46" fmla="*/ 0 w 491"/>
                <a:gd name="T47" fmla="*/ 0 h 25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1"/>
                <a:gd name="T73" fmla="*/ 0 h 2521"/>
                <a:gd name="T74" fmla="*/ 491 w 491"/>
                <a:gd name="T75" fmla="*/ 2521 h 25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1" h="2521">
                  <a:moveTo>
                    <a:pt x="205" y="0"/>
                  </a:moveTo>
                  <a:lnTo>
                    <a:pt x="164" y="92"/>
                  </a:lnTo>
                  <a:lnTo>
                    <a:pt x="117" y="194"/>
                  </a:lnTo>
                  <a:lnTo>
                    <a:pt x="199" y="236"/>
                  </a:lnTo>
                  <a:lnTo>
                    <a:pt x="140" y="325"/>
                  </a:lnTo>
                  <a:lnTo>
                    <a:pt x="164" y="367"/>
                  </a:lnTo>
                  <a:lnTo>
                    <a:pt x="205" y="613"/>
                  </a:lnTo>
                  <a:lnTo>
                    <a:pt x="251" y="828"/>
                  </a:lnTo>
                  <a:lnTo>
                    <a:pt x="304" y="1026"/>
                  </a:lnTo>
                  <a:lnTo>
                    <a:pt x="491" y="1431"/>
                  </a:lnTo>
                  <a:lnTo>
                    <a:pt x="380" y="2521"/>
                  </a:lnTo>
                  <a:lnTo>
                    <a:pt x="121" y="2455"/>
                  </a:lnTo>
                  <a:lnTo>
                    <a:pt x="0" y="2291"/>
                  </a:lnTo>
                  <a:lnTo>
                    <a:pt x="111" y="1419"/>
                  </a:lnTo>
                  <a:lnTo>
                    <a:pt x="82" y="1008"/>
                  </a:lnTo>
                  <a:lnTo>
                    <a:pt x="88" y="846"/>
                  </a:lnTo>
                  <a:lnTo>
                    <a:pt x="100" y="661"/>
                  </a:lnTo>
                  <a:lnTo>
                    <a:pt x="76" y="541"/>
                  </a:lnTo>
                  <a:lnTo>
                    <a:pt x="76" y="367"/>
                  </a:lnTo>
                  <a:lnTo>
                    <a:pt x="82" y="254"/>
                  </a:lnTo>
                  <a:lnTo>
                    <a:pt x="94" y="134"/>
                  </a:lnTo>
                  <a:lnTo>
                    <a:pt x="92" y="44"/>
                  </a:lnTo>
                  <a:lnTo>
                    <a:pt x="129" y="8"/>
                  </a:lnTo>
                  <a:lnTo>
                    <a:pt x="205"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1" name="Freeform 53"/>
            <p:cNvSpPr>
              <a:spLocks/>
            </p:cNvSpPr>
            <p:nvPr/>
          </p:nvSpPr>
          <p:spPr bwMode="auto">
            <a:xfrm>
              <a:off x="4820" y="922"/>
              <a:ext cx="143" cy="220"/>
            </a:xfrm>
            <a:custGeom>
              <a:avLst/>
              <a:gdLst>
                <a:gd name="T0" fmla="*/ 0 w 298"/>
                <a:gd name="T1" fmla="*/ 1 h 440"/>
                <a:gd name="T2" fmla="*/ 0 w 298"/>
                <a:gd name="T3" fmla="*/ 1 h 440"/>
                <a:gd name="T4" fmla="*/ 0 w 298"/>
                <a:gd name="T5" fmla="*/ 1 h 440"/>
                <a:gd name="T6" fmla="*/ 0 w 298"/>
                <a:gd name="T7" fmla="*/ 1 h 440"/>
                <a:gd name="T8" fmla="*/ 0 w 298"/>
                <a:gd name="T9" fmla="*/ 1 h 440"/>
                <a:gd name="T10" fmla="*/ 0 w 298"/>
                <a:gd name="T11" fmla="*/ 1 h 440"/>
                <a:gd name="T12" fmla="*/ 0 w 298"/>
                <a:gd name="T13" fmla="*/ 1 h 440"/>
                <a:gd name="T14" fmla="*/ 0 w 298"/>
                <a:gd name="T15" fmla="*/ 1 h 440"/>
                <a:gd name="T16" fmla="*/ 0 w 298"/>
                <a:gd name="T17" fmla="*/ 1 h 440"/>
                <a:gd name="T18" fmla="*/ 0 w 298"/>
                <a:gd name="T19" fmla="*/ 1 h 440"/>
                <a:gd name="T20" fmla="*/ 0 w 298"/>
                <a:gd name="T21" fmla="*/ 1 h 440"/>
                <a:gd name="T22" fmla="*/ 0 w 298"/>
                <a:gd name="T23" fmla="*/ 0 h 440"/>
                <a:gd name="T24" fmla="*/ 0 w 298"/>
                <a:gd name="T25" fmla="*/ 1 h 440"/>
                <a:gd name="T26" fmla="*/ 0 w 298"/>
                <a:gd name="T27" fmla="*/ 1 h 440"/>
                <a:gd name="T28" fmla="*/ 0 w 298"/>
                <a:gd name="T29" fmla="*/ 1 h 440"/>
                <a:gd name="T30" fmla="*/ 0 w 298"/>
                <a:gd name="T31" fmla="*/ 1 h 440"/>
                <a:gd name="T32" fmla="*/ 0 w 298"/>
                <a:gd name="T33" fmla="*/ 1 h 4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8"/>
                <a:gd name="T52" fmla="*/ 0 h 440"/>
                <a:gd name="T53" fmla="*/ 298 w 298"/>
                <a:gd name="T54" fmla="*/ 440 h 4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8" h="440">
                  <a:moveTo>
                    <a:pt x="0" y="264"/>
                  </a:moveTo>
                  <a:lnTo>
                    <a:pt x="52" y="308"/>
                  </a:lnTo>
                  <a:lnTo>
                    <a:pt x="56" y="356"/>
                  </a:lnTo>
                  <a:lnTo>
                    <a:pt x="62" y="408"/>
                  </a:lnTo>
                  <a:lnTo>
                    <a:pt x="91" y="440"/>
                  </a:lnTo>
                  <a:lnTo>
                    <a:pt x="126" y="380"/>
                  </a:lnTo>
                  <a:lnTo>
                    <a:pt x="161" y="300"/>
                  </a:lnTo>
                  <a:lnTo>
                    <a:pt x="192" y="240"/>
                  </a:lnTo>
                  <a:lnTo>
                    <a:pt x="249" y="156"/>
                  </a:lnTo>
                  <a:lnTo>
                    <a:pt x="284" y="98"/>
                  </a:lnTo>
                  <a:lnTo>
                    <a:pt x="298" y="74"/>
                  </a:lnTo>
                  <a:lnTo>
                    <a:pt x="276" y="0"/>
                  </a:lnTo>
                  <a:lnTo>
                    <a:pt x="222" y="96"/>
                  </a:lnTo>
                  <a:lnTo>
                    <a:pt x="175" y="164"/>
                  </a:lnTo>
                  <a:lnTo>
                    <a:pt x="124" y="216"/>
                  </a:lnTo>
                  <a:lnTo>
                    <a:pt x="76" y="242"/>
                  </a:lnTo>
                  <a:lnTo>
                    <a:pt x="0" y="264"/>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2" name="Freeform 54"/>
            <p:cNvSpPr>
              <a:spLocks/>
            </p:cNvSpPr>
            <p:nvPr/>
          </p:nvSpPr>
          <p:spPr bwMode="auto">
            <a:xfrm>
              <a:off x="4747" y="1029"/>
              <a:ext cx="62" cy="104"/>
            </a:xfrm>
            <a:custGeom>
              <a:avLst/>
              <a:gdLst>
                <a:gd name="T0" fmla="*/ 0 w 130"/>
                <a:gd name="T1" fmla="*/ 1 h 210"/>
                <a:gd name="T2" fmla="*/ 0 w 130"/>
                <a:gd name="T3" fmla="*/ 1 h 210"/>
                <a:gd name="T4" fmla="*/ 0 w 130"/>
                <a:gd name="T5" fmla="*/ 1 h 210"/>
                <a:gd name="T6" fmla="*/ 0 w 130"/>
                <a:gd name="T7" fmla="*/ 1 h 210"/>
                <a:gd name="T8" fmla="*/ 0 w 130"/>
                <a:gd name="T9" fmla="*/ 1 h 210"/>
                <a:gd name="T10" fmla="*/ 0 w 130"/>
                <a:gd name="T11" fmla="*/ 1 h 210"/>
                <a:gd name="T12" fmla="*/ 0 w 130"/>
                <a:gd name="T13" fmla="*/ 1 h 210"/>
                <a:gd name="T14" fmla="*/ 0 w 130"/>
                <a:gd name="T15" fmla="*/ 1 h 210"/>
                <a:gd name="T16" fmla="*/ 0 w 130"/>
                <a:gd name="T17" fmla="*/ 1 h 210"/>
                <a:gd name="T18" fmla="*/ 0 w 130"/>
                <a:gd name="T19" fmla="*/ 0 h 210"/>
                <a:gd name="T20" fmla="*/ 0 w 130"/>
                <a:gd name="T21" fmla="*/ 0 h 210"/>
                <a:gd name="T22" fmla="*/ 0 w 130"/>
                <a:gd name="T23" fmla="*/ 1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210"/>
                <a:gd name="T38" fmla="*/ 130 w 130"/>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210">
                  <a:moveTo>
                    <a:pt x="130" y="52"/>
                  </a:moveTo>
                  <a:lnTo>
                    <a:pt x="91" y="82"/>
                  </a:lnTo>
                  <a:lnTo>
                    <a:pt x="74" y="124"/>
                  </a:lnTo>
                  <a:lnTo>
                    <a:pt x="64" y="156"/>
                  </a:lnTo>
                  <a:lnTo>
                    <a:pt x="58" y="210"/>
                  </a:lnTo>
                  <a:lnTo>
                    <a:pt x="27" y="178"/>
                  </a:lnTo>
                  <a:lnTo>
                    <a:pt x="0" y="142"/>
                  </a:lnTo>
                  <a:lnTo>
                    <a:pt x="0" y="76"/>
                  </a:lnTo>
                  <a:lnTo>
                    <a:pt x="0" y="4"/>
                  </a:lnTo>
                  <a:lnTo>
                    <a:pt x="31" y="0"/>
                  </a:lnTo>
                  <a:lnTo>
                    <a:pt x="82" y="0"/>
                  </a:lnTo>
                  <a:lnTo>
                    <a:pt x="130" y="52"/>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3" name="Freeform 55"/>
            <p:cNvSpPr>
              <a:spLocks/>
            </p:cNvSpPr>
            <p:nvPr/>
          </p:nvSpPr>
          <p:spPr bwMode="auto">
            <a:xfrm>
              <a:off x="4824" y="1132"/>
              <a:ext cx="37" cy="141"/>
            </a:xfrm>
            <a:custGeom>
              <a:avLst/>
              <a:gdLst>
                <a:gd name="T0" fmla="*/ 0 w 76"/>
                <a:gd name="T1" fmla="*/ 0 h 283"/>
                <a:gd name="T2" fmla="*/ 0 w 76"/>
                <a:gd name="T3" fmla="*/ 0 h 283"/>
                <a:gd name="T4" fmla="*/ 0 w 76"/>
                <a:gd name="T5" fmla="*/ 0 h 283"/>
                <a:gd name="T6" fmla="*/ 0 w 76"/>
                <a:gd name="T7" fmla="*/ 0 h 283"/>
                <a:gd name="T8" fmla="*/ 0 w 76"/>
                <a:gd name="T9" fmla="*/ 0 h 283"/>
                <a:gd name="T10" fmla="*/ 0 w 76"/>
                <a:gd name="T11" fmla="*/ 0 h 283"/>
                <a:gd name="T12" fmla="*/ 0 w 76"/>
                <a:gd name="T13" fmla="*/ 0 h 283"/>
                <a:gd name="T14" fmla="*/ 0 w 76"/>
                <a:gd name="T15" fmla="*/ 0 h 283"/>
                <a:gd name="T16" fmla="*/ 0 w 76"/>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283"/>
                <a:gd name="T29" fmla="*/ 76 w 76"/>
                <a:gd name="T30" fmla="*/ 283 h 2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283">
                  <a:moveTo>
                    <a:pt x="76" y="36"/>
                  </a:moveTo>
                  <a:lnTo>
                    <a:pt x="47" y="0"/>
                  </a:lnTo>
                  <a:lnTo>
                    <a:pt x="2" y="20"/>
                  </a:lnTo>
                  <a:lnTo>
                    <a:pt x="2" y="101"/>
                  </a:lnTo>
                  <a:lnTo>
                    <a:pt x="0" y="193"/>
                  </a:lnTo>
                  <a:lnTo>
                    <a:pt x="0" y="283"/>
                  </a:lnTo>
                  <a:lnTo>
                    <a:pt x="8" y="217"/>
                  </a:lnTo>
                  <a:lnTo>
                    <a:pt x="36" y="145"/>
                  </a:lnTo>
                  <a:lnTo>
                    <a:pt x="76" y="36"/>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4" name="Freeform 56"/>
            <p:cNvSpPr>
              <a:spLocks/>
            </p:cNvSpPr>
            <p:nvPr/>
          </p:nvSpPr>
          <p:spPr bwMode="auto">
            <a:xfrm>
              <a:off x="4744" y="1105"/>
              <a:ext cx="36" cy="157"/>
            </a:xfrm>
            <a:custGeom>
              <a:avLst/>
              <a:gdLst>
                <a:gd name="T0" fmla="*/ 0 w 76"/>
                <a:gd name="T1" fmla="*/ 0 h 311"/>
                <a:gd name="T2" fmla="*/ 0 w 76"/>
                <a:gd name="T3" fmla="*/ 1 h 311"/>
                <a:gd name="T4" fmla="*/ 0 w 76"/>
                <a:gd name="T5" fmla="*/ 1 h 311"/>
                <a:gd name="T6" fmla="*/ 0 w 76"/>
                <a:gd name="T7" fmla="*/ 1 h 311"/>
                <a:gd name="T8" fmla="*/ 0 w 76"/>
                <a:gd name="T9" fmla="*/ 1 h 311"/>
                <a:gd name="T10" fmla="*/ 0 w 76"/>
                <a:gd name="T11" fmla="*/ 1 h 311"/>
                <a:gd name="T12" fmla="*/ 0 w 76"/>
                <a:gd name="T13" fmla="*/ 1 h 311"/>
                <a:gd name="T14" fmla="*/ 0 w 76"/>
                <a:gd name="T15" fmla="*/ 1 h 311"/>
                <a:gd name="T16" fmla="*/ 0 w 76"/>
                <a:gd name="T17" fmla="*/ 1 h 311"/>
                <a:gd name="T18" fmla="*/ 0 w 76"/>
                <a:gd name="T19" fmla="*/ 1 h 311"/>
                <a:gd name="T20" fmla="*/ 0 w 76"/>
                <a:gd name="T21" fmla="*/ 0 h 3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311"/>
                <a:gd name="T35" fmla="*/ 76 w 76"/>
                <a:gd name="T36" fmla="*/ 311 h 3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311">
                  <a:moveTo>
                    <a:pt x="4" y="0"/>
                  </a:moveTo>
                  <a:lnTo>
                    <a:pt x="41" y="54"/>
                  </a:lnTo>
                  <a:lnTo>
                    <a:pt x="62" y="68"/>
                  </a:lnTo>
                  <a:lnTo>
                    <a:pt x="76" y="74"/>
                  </a:lnTo>
                  <a:lnTo>
                    <a:pt x="58" y="127"/>
                  </a:lnTo>
                  <a:lnTo>
                    <a:pt x="39" y="203"/>
                  </a:lnTo>
                  <a:lnTo>
                    <a:pt x="12" y="311"/>
                  </a:lnTo>
                  <a:lnTo>
                    <a:pt x="10" y="277"/>
                  </a:lnTo>
                  <a:lnTo>
                    <a:pt x="4" y="193"/>
                  </a:lnTo>
                  <a:lnTo>
                    <a:pt x="0" y="98"/>
                  </a:lnTo>
                  <a:lnTo>
                    <a:pt x="4" y="0"/>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5" name="Freeform 57"/>
            <p:cNvSpPr>
              <a:spLocks/>
            </p:cNvSpPr>
            <p:nvPr/>
          </p:nvSpPr>
          <p:spPr bwMode="auto">
            <a:xfrm>
              <a:off x="5135" y="1274"/>
              <a:ext cx="81" cy="137"/>
            </a:xfrm>
            <a:custGeom>
              <a:avLst/>
              <a:gdLst>
                <a:gd name="T0" fmla="*/ 0 w 163"/>
                <a:gd name="T1" fmla="*/ 0 h 269"/>
                <a:gd name="T2" fmla="*/ 0 w 163"/>
                <a:gd name="T3" fmla="*/ 1 h 269"/>
                <a:gd name="T4" fmla="*/ 0 w 163"/>
                <a:gd name="T5" fmla="*/ 1 h 269"/>
                <a:gd name="T6" fmla="*/ 0 w 163"/>
                <a:gd name="T7" fmla="*/ 1 h 269"/>
                <a:gd name="T8" fmla="*/ 0 w 163"/>
                <a:gd name="T9" fmla="*/ 1 h 269"/>
                <a:gd name="T10" fmla="*/ 0 w 163"/>
                <a:gd name="T11" fmla="*/ 0 h 269"/>
                <a:gd name="T12" fmla="*/ 0 60000 65536"/>
                <a:gd name="T13" fmla="*/ 0 60000 65536"/>
                <a:gd name="T14" fmla="*/ 0 60000 65536"/>
                <a:gd name="T15" fmla="*/ 0 60000 65536"/>
                <a:gd name="T16" fmla="*/ 0 60000 65536"/>
                <a:gd name="T17" fmla="*/ 0 60000 65536"/>
                <a:gd name="T18" fmla="*/ 0 w 163"/>
                <a:gd name="T19" fmla="*/ 0 h 269"/>
                <a:gd name="T20" fmla="*/ 163 w 163"/>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163" h="269">
                  <a:moveTo>
                    <a:pt x="163" y="0"/>
                  </a:moveTo>
                  <a:lnTo>
                    <a:pt x="82" y="174"/>
                  </a:lnTo>
                  <a:lnTo>
                    <a:pt x="0" y="269"/>
                  </a:lnTo>
                  <a:lnTo>
                    <a:pt x="58" y="156"/>
                  </a:lnTo>
                  <a:lnTo>
                    <a:pt x="88" y="108"/>
                  </a:lnTo>
                  <a:lnTo>
                    <a:pt x="163"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6" name="Oval 58"/>
            <p:cNvSpPr>
              <a:spLocks noChangeArrowheads="1"/>
            </p:cNvSpPr>
            <p:nvPr/>
          </p:nvSpPr>
          <p:spPr bwMode="auto">
            <a:xfrm>
              <a:off x="4771" y="1689"/>
              <a:ext cx="24" cy="36"/>
            </a:xfrm>
            <a:prstGeom prst="ellipse">
              <a:avLst/>
            </a:pr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7" name="Oval 59"/>
            <p:cNvSpPr>
              <a:spLocks noChangeArrowheads="1"/>
            </p:cNvSpPr>
            <p:nvPr/>
          </p:nvSpPr>
          <p:spPr bwMode="auto">
            <a:xfrm>
              <a:off x="4771" y="1808"/>
              <a:ext cx="24" cy="36"/>
            </a:xfrm>
            <a:prstGeom prst="ellipse">
              <a:avLst/>
            </a:pr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8" name="Freeform 60"/>
            <p:cNvSpPr>
              <a:spLocks/>
            </p:cNvSpPr>
            <p:nvPr/>
          </p:nvSpPr>
          <p:spPr bwMode="auto">
            <a:xfrm>
              <a:off x="4599" y="1994"/>
              <a:ext cx="536" cy="1489"/>
            </a:xfrm>
            <a:custGeom>
              <a:avLst/>
              <a:gdLst>
                <a:gd name="T0" fmla="*/ 0 w 1112"/>
                <a:gd name="T1" fmla="*/ 1 h 2978"/>
                <a:gd name="T2" fmla="*/ 0 w 1112"/>
                <a:gd name="T3" fmla="*/ 1 h 2978"/>
                <a:gd name="T4" fmla="*/ 0 w 1112"/>
                <a:gd name="T5" fmla="*/ 1 h 2978"/>
                <a:gd name="T6" fmla="*/ 0 w 1112"/>
                <a:gd name="T7" fmla="*/ 1 h 2978"/>
                <a:gd name="T8" fmla="*/ 0 w 1112"/>
                <a:gd name="T9" fmla="*/ 1 h 2978"/>
                <a:gd name="T10" fmla="*/ 0 w 1112"/>
                <a:gd name="T11" fmla="*/ 1 h 2978"/>
                <a:gd name="T12" fmla="*/ 0 w 1112"/>
                <a:gd name="T13" fmla="*/ 1 h 2978"/>
                <a:gd name="T14" fmla="*/ 0 w 1112"/>
                <a:gd name="T15" fmla="*/ 1 h 2978"/>
                <a:gd name="T16" fmla="*/ 0 w 1112"/>
                <a:gd name="T17" fmla="*/ 1 h 2978"/>
                <a:gd name="T18" fmla="*/ 0 w 1112"/>
                <a:gd name="T19" fmla="*/ 1 h 2978"/>
                <a:gd name="T20" fmla="*/ 0 w 1112"/>
                <a:gd name="T21" fmla="*/ 1 h 2978"/>
                <a:gd name="T22" fmla="*/ 0 w 1112"/>
                <a:gd name="T23" fmla="*/ 1 h 2978"/>
                <a:gd name="T24" fmla="*/ 0 w 1112"/>
                <a:gd name="T25" fmla="*/ 1 h 2978"/>
                <a:gd name="T26" fmla="*/ 0 w 1112"/>
                <a:gd name="T27" fmla="*/ 1 h 2978"/>
                <a:gd name="T28" fmla="*/ 0 w 1112"/>
                <a:gd name="T29" fmla="*/ 1 h 2978"/>
                <a:gd name="T30" fmla="*/ 0 w 1112"/>
                <a:gd name="T31" fmla="*/ 1 h 2978"/>
                <a:gd name="T32" fmla="*/ 0 w 1112"/>
                <a:gd name="T33" fmla="*/ 1 h 2978"/>
                <a:gd name="T34" fmla="*/ 0 w 1112"/>
                <a:gd name="T35" fmla="*/ 1 h 2978"/>
                <a:gd name="T36" fmla="*/ 0 w 1112"/>
                <a:gd name="T37" fmla="*/ 1 h 2978"/>
                <a:gd name="T38" fmla="*/ 0 w 1112"/>
                <a:gd name="T39" fmla="*/ 1 h 2978"/>
                <a:gd name="T40" fmla="*/ 0 w 1112"/>
                <a:gd name="T41" fmla="*/ 1 h 2978"/>
                <a:gd name="T42" fmla="*/ 0 w 1112"/>
                <a:gd name="T43" fmla="*/ 1 h 2978"/>
                <a:gd name="T44" fmla="*/ 0 w 1112"/>
                <a:gd name="T45" fmla="*/ 0 h 2978"/>
                <a:gd name="T46" fmla="*/ 0 w 1112"/>
                <a:gd name="T47" fmla="*/ 1 h 2978"/>
                <a:gd name="T48" fmla="*/ 0 w 1112"/>
                <a:gd name="T49" fmla="*/ 1 h 2978"/>
                <a:gd name="T50" fmla="*/ 0 w 1112"/>
                <a:gd name="T51" fmla="*/ 1 h 2978"/>
                <a:gd name="T52" fmla="*/ 0 w 1112"/>
                <a:gd name="T53" fmla="*/ 1 h 2978"/>
                <a:gd name="T54" fmla="*/ 0 w 1112"/>
                <a:gd name="T55" fmla="*/ 1 h 2978"/>
                <a:gd name="T56" fmla="*/ 0 w 1112"/>
                <a:gd name="T57" fmla="*/ 1 h 2978"/>
                <a:gd name="T58" fmla="*/ 0 w 1112"/>
                <a:gd name="T59" fmla="*/ 1 h 2978"/>
                <a:gd name="T60" fmla="*/ 0 w 1112"/>
                <a:gd name="T61" fmla="*/ 1 h 2978"/>
                <a:gd name="T62" fmla="*/ 0 w 1112"/>
                <a:gd name="T63" fmla="*/ 1 h 2978"/>
                <a:gd name="T64" fmla="*/ 0 w 1112"/>
                <a:gd name="T65" fmla="*/ 1 h 2978"/>
                <a:gd name="T66" fmla="*/ 0 w 1112"/>
                <a:gd name="T67" fmla="*/ 1 h 2978"/>
                <a:gd name="T68" fmla="*/ 0 w 1112"/>
                <a:gd name="T69" fmla="*/ 1 h 2978"/>
                <a:gd name="T70" fmla="*/ 0 w 1112"/>
                <a:gd name="T71" fmla="*/ 1 h 2978"/>
                <a:gd name="T72" fmla="*/ 0 w 1112"/>
                <a:gd name="T73" fmla="*/ 1 h 2978"/>
                <a:gd name="T74" fmla="*/ 0 w 1112"/>
                <a:gd name="T75" fmla="*/ 1 h 2978"/>
                <a:gd name="T76" fmla="*/ 0 w 1112"/>
                <a:gd name="T77" fmla="*/ 1 h 2978"/>
                <a:gd name="T78" fmla="*/ 0 w 1112"/>
                <a:gd name="T79" fmla="*/ 1 h 2978"/>
                <a:gd name="T80" fmla="*/ 0 w 1112"/>
                <a:gd name="T81" fmla="*/ 1 h 2978"/>
                <a:gd name="T82" fmla="*/ 0 w 1112"/>
                <a:gd name="T83" fmla="*/ 1 h 29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12"/>
                <a:gd name="T127" fmla="*/ 0 h 2978"/>
                <a:gd name="T128" fmla="*/ 1112 w 1112"/>
                <a:gd name="T129" fmla="*/ 2978 h 29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12" h="2978">
                  <a:moveTo>
                    <a:pt x="364" y="978"/>
                  </a:moveTo>
                  <a:lnTo>
                    <a:pt x="469" y="1756"/>
                  </a:lnTo>
                  <a:lnTo>
                    <a:pt x="504" y="2091"/>
                  </a:lnTo>
                  <a:lnTo>
                    <a:pt x="598" y="2666"/>
                  </a:lnTo>
                  <a:lnTo>
                    <a:pt x="586" y="2822"/>
                  </a:lnTo>
                  <a:lnTo>
                    <a:pt x="645" y="2978"/>
                  </a:lnTo>
                  <a:lnTo>
                    <a:pt x="761" y="2978"/>
                  </a:lnTo>
                  <a:lnTo>
                    <a:pt x="960" y="2894"/>
                  </a:lnTo>
                  <a:lnTo>
                    <a:pt x="995" y="2666"/>
                  </a:lnTo>
                  <a:lnTo>
                    <a:pt x="902" y="2666"/>
                  </a:lnTo>
                  <a:lnTo>
                    <a:pt x="761" y="2630"/>
                  </a:lnTo>
                  <a:lnTo>
                    <a:pt x="913" y="2630"/>
                  </a:lnTo>
                  <a:lnTo>
                    <a:pt x="983" y="2606"/>
                  </a:lnTo>
                  <a:lnTo>
                    <a:pt x="1007" y="2079"/>
                  </a:lnTo>
                  <a:lnTo>
                    <a:pt x="1054" y="1624"/>
                  </a:lnTo>
                  <a:lnTo>
                    <a:pt x="1073" y="1355"/>
                  </a:lnTo>
                  <a:lnTo>
                    <a:pt x="1079" y="1034"/>
                  </a:lnTo>
                  <a:lnTo>
                    <a:pt x="1112" y="571"/>
                  </a:lnTo>
                  <a:lnTo>
                    <a:pt x="944" y="587"/>
                  </a:lnTo>
                  <a:lnTo>
                    <a:pt x="625" y="607"/>
                  </a:lnTo>
                  <a:lnTo>
                    <a:pt x="407" y="607"/>
                  </a:lnTo>
                  <a:lnTo>
                    <a:pt x="351" y="251"/>
                  </a:lnTo>
                  <a:lnTo>
                    <a:pt x="339" y="0"/>
                  </a:lnTo>
                  <a:lnTo>
                    <a:pt x="327" y="188"/>
                  </a:lnTo>
                  <a:lnTo>
                    <a:pt x="284" y="599"/>
                  </a:lnTo>
                  <a:lnTo>
                    <a:pt x="10" y="527"/>
                  </a:lnTo>
                  <a:lnTo>
                    <a:pt x="0" y="826"/>
                  </a:lnTo>
                  <a:lnTo>
                    <a:pt x="26" y="1301"/>
                  </a:lnTo>
                  <a:lnTo>
                    <a:pt x="2" y="1577"/>
                  </a:lnTo>
                  <a:lnTo>
                    <a:pt x="49" y="1840"/>
                  </a:lnTo>
                  <a:lnTo>
                    <a:pt x="154" y="2511"/>
                  </a:lnTo>
                  <a:lnTo>
                    <a:pt x="271" y="2582"/>
                  </a:lnTo>
                  <a:lnTo>
                    <a:pt x="166" y="2594"/>
                  </a:lnTo>
                  <a:lnTo>
                    <a:pt x="166" y="2762"/>
                  </a:lnTo>
                  <a:lnTo>
                    <a:pt x="283" y="2858"/>
                  </a:lnTo>
                  <a:lnTo>
                    <a:pt x="528" y="2870"/>
                  </a:lnTo>
                  <a:lnTo>
                    <a:pt x="540" y="2762"/>
                  </a:lnTo>
                  <a:lnTo>
                    <a:pt x="563" y="2714"/>
                  </a:lnTo>
                  <a:lnTo>
                    <a:pt x="481" y="2187"/>
                  </a:lnTo>
                  <a:lnTo>
                    <a:pt x="434" y="1828"/>
                  </a:lnTo>
                  <a:lnTo>
                    <a:pt x="399" y="1517"/>
                  </a:lnTo>
                  <a:lnTo>
                    <a:pt x="364" y="978"/>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9" name="Freeform 61"/>
            <p:cNvSpPr>
              <a:spLocks/>
            </p:cNvSpPr>
            <p:nvPr/>
          </p:nvSpPr>
          <p:spPr bwMode="auto">
            <a:xfrm>
              <a:off x="4771" y="2314"/>
              <a:ext cx="69" cy="94"/>
            </a:xfrm>
            <a:custGeom>
              <a:avLst/>
              <a:gdLst>
                <a:gd name="T0" fmla="*/ 0 w 144"/>
                <a:gd name="T1" fmla="*/ 0 h 193"/>
                <a:gd name="T2" fmla="*/ 0 w 144"/>
                <a:gd name="T3" fmla="*/ 1 h 193"/>
                <a:gd name="T4" fmla="*/ 0 w 144"/>
                <a:gd name="T5" fmla="*/ 1 h 193"/>
                <a:gd name="T6" fmla="*/ 0 w 144"/>
                <a:gd name="T7" fmla="*/ 1 h 193"/>
                <a:gd name="T8" fmla="*/ 0 w 144"/>
                <a:gd name="T9" fmla="*/ 0 h 193"/>
                <a:gd name="T10" fmla="*/ 0 60000 65536"/>
                <a:gd name="T11" fmla="*/ 0 60000 65536"/>
                <a:gd name="T12" fmla="*/ 0 60000 65536"/>
                <a:gd name="T13" fmla="*/ 0 60000 65536"/>
                <a:gd name="T14" fmla="*/ 0 60000 65536"/>
                <a:gd name="T15" fmla="*/ 0 w 144"/>
                <a:gd name="T16" fmla="*/ 0 h 193"/>
                <a:gd name="T17" fmla="*/ 144 w 144"/>
                <a:gd name="T18" fmla="*/ 193 h 193"/>
              </a:gdLst>
              <a:ahLst/>
              <a:cxnLst>
                <a:cxn ang="T10">
                  <a:pos x="T0" y="T1"/>
                </a:cxn>
                <a:cxn ang="T11">
                  <a:pos x="T2" y="T3"/>
                </a:cxn>
                <a:cxn ang="T12">
                  <a:pos x="T4" y="T5"/>
                </a:cxn>
                <a:cxn ang="T13">
                  <a:pos x="T6" y="T7"/>
                </a:cxn>
                <a:cxn ang="T14">
                  <a:pos x="T8" y="T9"/>
                </a:cxn>
              </a:cxnLst>
              <a:rect l="T15" t="T16" r="T17" b="T18"/>
              <a:pathLst>
                <a:path w="144" h="193">
                  <a:moveTo>
                    <a:pt x="144" y="0"/>
                  </a:moveTo>
                  <a:lnTo>
                    <a:pt x="21" y="71"/>
                  </a:lnTo>
                  <a:lnTo>
                    <a:pt x="0" y="193"/>
                  </a:lnTo>
                  <a:lnTo>
                    <a:pt x="35" y="95"/>
                  </a:lnTo>
                  <a:lnTo>
                    <a:pt x="144"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0" name="Freeform 62"/>
            <p:cNvSpPr>
              <a:spLocks/>
            </p:cNvSpPr>
            <p:nvPr/>
          </p:nvSpPr>
          <p:spPr bwMode="auto">
            <a:xfrm>
              <a:off x="4861" y="2599"/>
              <a:ext cx="50" cy="703"/>
            </a:xfrm>
            <a:custGeom>
              <a:avLst/>
              <a:gdLst>
                <a:gd name="T0" fmla="*/ 0 w 111"/>
                <a:gd name="T1" fmla="*/ 0 h 1407"/>
                <a:gd name="T2" fmla="*/ 0 w 111"/>
                <a:gd name="T3" fmla="*/ 0 h 1407"/>
                <a:gd name="T4" fmla="*/ 0 w 111"/>
                <a:gd name="T5" fmla="*/ 0 h 1407"/>
                <a:gd name="T6" fmla="*/ 0 w 111"/>
                <a:gd name="T7" fmla="*/ 0 h 1407"/>
                <a:gd name="T8" fmla="*/ 0 w 111"/>
                <a:gd name="T9" fmla="*/ 0 h 1407"/>
                <a:gd name="T10" fmla="*/ 0 w 111"/>
                <a:gd name="T11" fmla="*/ 0 h 1407"/>
                <a:gd name="T12" fmla="*/ 0 w 111"/>
                <a:gd name="T13" fmla="*/ 0 h 1407"/>
                <a:gd name="T14" fmla="*/ 0 w 111"/>
                <a:gd name="T15" fmla="*/ 0 h 1407"/>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407"/>
                <a:gd name="T26" fmla="*/ 111 w 111"/>
                <a:gd name="T27" fmla="*/ 1407 h 14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407">
                  <a:moveTo>
                    <a:pt x="12" y="0"/>
                  </a:moveTo>
                  <a:lnTo>
                    <a:pt x="59" y="791"/>
                  </a:lnTo>
                  <a:lnTo>
                    <a:pt x="111" y="1168"/>
                  </a:lnTo>
                  <a:lnTo>
                    <a:pt x="111" y="1407"/>
                  </a:lnTo>
                  <a:lnTo>
                    <a:pt x="82" y="1156"/>
                  </a:lnTo>
                  <a:lnTo>
                    <a:pt x="41" y="791"/>
                  </a:lnTo>
                  <a:lnTo>
                    <a:pt x="0" y="366"/>
                  </a:lnTo>
                  <a:lnTo>
                    <a:pt x="12"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5" name="Group 63"/>
            <p:cNvGrpSpPr>
              <a:grpSpLocks/>
            </p:cNvGrpSpPr>
            <p:nvPr/>
          </p:nvGrpSpPr>
          <p:grpSpPr bwMode="auto">
            <a:xfrm>
              <a:off x="3800" y="1035"/>
              <a:ext cx="282" cy="184"/>
              <a:chOff x="3614" y="1153"/>
              <a:chExt cx="294" cy="184"/>
            </a:xfrm>
          </p:grpSpPr>
          <p:sp>
            <p:nvSpPr>
              <p:cNvPr id="112740" name="Freeform 64"/>
              <p:cNvSpPr>
                <a:spLocks/>
              </p:cNvSpPr>
              <p:nvPr/>
            </p:nvSpPr>
            <p:spPr bwMode="auto">
              <a:xfrm>
                <a:off x="3614" y="1153"/>
                <a:ext cx="294" cy="184"/>
              </a:xfrm>
              <a:custGeom>
                <a:avLst/>
                <a:gdLst>
                  <a:gd name="T0" fmla="*/ 1 w 588"/>
                  <a:gd name="T1" fmla="*/ 1 h 367"/>
                  <a:gd name="T2" fmla="*/ 1 w 588"/>
                  <a:gd name="T3" fmla="*/ 1 h 367"/>
                  <a:gd name="T4" fmla="*/ 1 w 588"/>
                  <a:gd name="T5" fmla="*/ 1 h 367"/>
                  <a:gd name="T6" fmla="*/ 1 w 588"/>
                  <a:gd name="T7" fmla="*/ 1 h 367"/>
                  <a:gd name="T8" fmla="*/ 1 w 588"/>
                  <a:gd name="T9" fmla="*/ 1 h 367"/>
                  <a:gd name="T10" fmla="*/ 1 w 588"/>
                  <a:gd name="T11" fmla="*/ 1 h 367"/>
                  <a:gd name="T12" fmla="*/ 1 w 588"/>
                  <a:gd name="T13" fmla="*/ 1 h 367"/>
                  <a:gd name="T14" fmla="*/ 1 w 588"/>
                  <a:gd name="T15" fmla="*/ 0 h 367"/>
                  <a:gd name="T16" fmla="*/ 1 w 588"/>
                  <a:gd name="T17" fmla="*/ 1 h 367"/>
                  <a:gd name="T18" fmla="*/ 1 w 588"/>
                  <a:gd name="T19" fmla="*/ 1 h 367"/>
                  <a:gd name="T20" fmla="*/ 1 w 588"/>
                  <a:gd name="T21" fmla="*/ 1 h 367"/>
                  <a:gd name="T22" fmla="*/ 1 w 588"/>
                  <a:gd name="T23" fmla="*/ 1 h 367"/>
                  <a:gd name="T24" fmla="*/ 0 w 588"/>
                  <a:gd name="T25" fmla="*/ 1 h 367"/>
                  <a:gd name="T26" fmla="*/ 1 w 588"/>
                  <a:gd name="T27" fmla="*/ 1 h 367"/>
                  <a:gd name="T28" fmla="*/ 1 w 588"/>
                  <a:gd name="T29" fmla="*/ 1 h 367"/>
                  <a:gd name="T30" fmla="*/ 1 w 588"/>
                  <a:gd name="T31" fmla="*/ 1 h 367"/>
                  <a:gd name="T32" fmla="*/ 1 w 588"/>
                  <a:gd name="T33" fmla="*/ 1 h 367"/>
                  <a:gd name="T34" fmla="*/ 1 w 588"/>
                  <a:gd name="T35" fmla="*/ 1 h 367"/>
                  <a:gd name="T36" fmla="*/ 1 w 588"/>
                  <a:gd name="T37" fmla="*/ 1 h 367"/>
                  <a:gd name="T38" fmla="*/ 1 w 588"/>
                  <a:gd name="T39" fmla="*/ 1 h 367"/>
                  <a:gd name="T40" fmla="*/ 1 w 588"/>
                  <a:gd name="T41" fmla="*/ 1 h 367"/>
                  <a:gd name="T42" fmla="*/ 1 w 588"/>
                  <a:gd name="T43" fmla="*/ 1 h 367"/>
                  <a:gd name="T44" fmla="*/ 1 w 588"/>
                  <a:gd name="T45" fmla="*/ 1 h 367"/>
                  <a:gd name="T46" fmla="*/ 1 w 588"/>
                  <a:gd name="T47" fmla="*/ 1 h 367"/>
                  <a:gd name="T48" fmla="*/ 1 w 588"/>
                  <a:gd name="T49" fmla="*/ 1 h 367"/>
                  <a:gd name="T50" fmla="*/ 1 w 588"/>
                  <a:gd name="T51" fmla="*/ 1 h 367"/>
                  <a:gd name="T52" fmla="*/ 1 w 588"/>
                  <a:gd name="T53" fmla="*/ 1 h 367"/>
                  <a:gd name="T54" fmla="*/ 1 w 588"/>
                  <a:gd name="T55" fmla="*/ 1 h 367"/>
                  <a:gd name="T56" fmla="*/ 1 w 588"/>
                  <a:gd name="T57" fmla="*/ 1 h 367"/>
                  <a:gd name="T58" fmla="*/ 1 w 588"/>
                  <a:gd name="T59" fmla="*/ 1 h 367"/>
                  <a:gd name="T60" fmla="*/ 1 w 588"/>
                  <a:gd name="T61" fmla="*/ 1 h 367"/>
                  <a:gd name="T62" fmla="*/ 1 w 588"/>
                  <a:gd name="T63" fmla="*/ 1 h 367"/>
                  <a:gd name="T64" fmla="*/ 1 w 588"/>
                  <a:gd name="T65" fmla="*/ 1 h 367"/>
                  <a:gd name="T66" fmla="*/ 1 w 588"/>
                  <a:gd name="T67" fmla="*/ 1 h 367"/>
                  <a:gd name="T68" fmla="*/ 1 w 588"/>
                  <a:gd name="T69" fmla="*/ 1 h 367"/>
                  <a:gd name="T70" fmla="*/ 1 w 588"/>
                  <a:gd name="T71" fmla="*/ 1 h 367"/>
                  <a:gd name="T72" fmla="*/ 1 w 588"/>
                  <a:gd name="T73" fmla="*/ 1 h 367"/>
                  <a:gd name="T74" fmla="*/ 1 w 588"/>
                  <a:gd name="T75" fmla="*/ 1 h 367"/>
                  <a:gd name="T76" fmla="*/ 1 w 588"/>
                  <a:gd name="T77" fmla="*/ 1 h 367"/>
                  <a:gd name="T78" fmla="*/ 1 w 588"/>
                  <a:gd name="T79" fmla="*/ 1 h 367"/>
                  <a:gd name="T80" fmla="*/ 1 w 588"/>
                  <a:gd name="T81" fmla="*/ 1 h 3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8"/>
                  <a:gd name="T124" fmla="*/ 0 h 367"/>
                  <a:gd name="T125" fmla="*/ 588 w 588"/>
                  <a:gd name="T126" fmla="*/ 367 h 36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8" h="367">
                    <a:moveTo>
                      <a:pt x="553" y="178"/>
                    </a:moveTo>
                    <a:lnTo>
                      <a:pt x="531" y="132"/>
                    </a:lnTo>
                    <a:lnTo>
                      <a:pt x="502" y="104"/>
                    </a:lnTo>
                    <a:lnTo>
                      <a:pt x="426" y="56"/>
                    </a:lnTo>
                    <a:lnTo>
                      <a:pt x="334" y="20"/>
                    </a:lnTo>
                    <a:lnTo>
                      <a:pt x="278" y="10"/>
                    </a:lnTo>
                    <a:lnTo>
                      <a:pt x="237" y="10"/>
                    </a:lnTo>
                    <a:lnTo>
                      <a:pt x="177" y="0"/>
                    </a:lnTo>
                    <a:lnTo>
                      <a:pt x="128" y="4"/>
                    </a:lnTo>
                    <a:lnTo>
                      <a:pt x="74" y="6"/>
                    </a:lnTo>
                    <a:lnTo>
                      <a:pt x="40" y="18"/>
                    </a:lnTo>
                    <a:lnTo>
                      <a:pt x="9" y="32"/>
                    </a:lnTo>
                    <a:lnTo>
                      <a:pt x="0" y="46"/>
                    </a:lnTo>
                    <a:lnTo>
                      <a:pt x="3" y="66"/>
                    </a:lnTo>
                    <a:lnTo>
                      <a:pt x="15" y="74"/>
                    </a:lnTo>
                    <a:lnTo>
                      <a:pt x="46" y="76"/>
                    </a:lnTo>
                    <a:lnTo>
                      <a:pt x="79" y="68"/>
                    </a:lnTo>
                    <a:lnTo>
                      <a:pt x="146" y="70"/>
                    </a:lnTo>
                    <a:lnTo>
                      <a:pt x="183" y="80"/>
                    </a:lnTo>
                    <a:lnTo>
                      <a:pt x="212" y="100"/>
                    </a:lnTo>
                    <a:lnTo>
                      <a:pt x="173" y="124"/>
                    </a:lnTo>
                    <a:lnTo>
                      <a:pt x="163" y="142"/>
                    </a:lnTo>
                    <a:lnTo>
                      <a:pt x="171" y="166"/>
                    </a:lnTo>
                    <a:lnTo>
                      <a:pt x="179" y="176"/>
                    </a:lnTo>
                    <a:lnTo>
                      <a:pt x="167" y="202"/>
                    </a:lnTo>
                    <a:lnTo>
                      <a:pt x="181" y="230"/>
                    </a:lnTo>
                    <a:lnTo>
                      <a:pt x="175" y="255"/>
                    </a:lnTo>
                    <a:lnTo>
                      <a:pt x="190" y="283"/>
                    </a:lnTo>
                    <a:lnTo>
                      <a:pt x="210" y="331"/>
                    </a:lnTo>
                    <a:lnTo>
                      <a:pt x="257" y="339"/>
                    </a:lnTo>
                    <a:lnTo>
                      <a:pt x="313" y="339"/>
                    </a:lnTo>
                    <a:lnTo>
                      <a:pt x="336" y="319"/>
                    </a:lnTo>
                    <a:lnTo>
                      <a:pt x="368" y="349"/>
                    </a:lnTo>
                    <a:lnTo>
                      <a:pt x="426" y="351"/>
                    </a:lnTo>
                    <a:lnTo>
                      <a:pt x="455" y="361"/>
                    </a:lnTo>
                    <a:lnTo>
                      <a:pt x="494" y="367"/>
                    </a:lnTo>
                    <a:lnTo>
                      <a:pt x="535" y="335"/>
                    </a:lnTo>
                    <a:lnTo>
                      <a:pt x="566" y="303"/>
                    </a:lnTo>
                    <a:lnTo>
                      <a:pt x="588" y="241"/>
                    </a:lnTo>
                    <a:lnTo>
                      <a:pt x="562" y="214"/>
                    </a:lnTo>
                    <a:lnTo>
                      <a:pt x="553" y="178"/>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1" name="Freeform 65"/>
              <p:cNvSpPr>
                <a:spLocks/>
              </p:cNvSpPr>
              <p:nvPr/>
            </p:nvSpPr>
            <p:spPr bwMode="auto">
              <a:xfrm>
                <a:off x="3730" y="1177"/>
                <a:ext cx="99" cy="83"/>
              </a:xfrm>
              <a:custGeom>
                <a:avLst/>
                <a:gdLst>
                  <a:gd name="T0" fmla="*/ 0 w 195"/>
                  <a:gd name="T1" fmla="*/ 1 h 170"/>
                  <a:gd name="T2" fmla="*/ 0 w 195"/>
                  <a:gd name="T3" fmla="*/ 1 h 170"/>
                  <a:gd name="T4" fmla="*/ 0 w 195"/>
                  <a:gd name="T5" fmla="*/ 1 h 170"/>
                  <a:gd name="T6" fmla="*/ 0 w 195"/>
                  <a:gd name="T7" fmla="*/ 1 h 170"/>
                  <a:gd name="T8" fmla="*/ 0 w 195"/>
                  <a:gd name="T9" fmla="*/ 1 h 170"/>
                  <a:gd name="T10" fmla="*/ 0 w 195"/>
                  <a:gd name="T11" fmla="*/ 1 h 170"/>
                  <a:gd name="T12" fmla="*/ 0 w 195"/>
                  <a:gd name="T13" fmla="*/ 1 h 170"/>
                  <a:gd name="T14" fmla="*/ 0 w 195"/>
                  <a:gd name="T15" fmla="*/ 1 h 170"/>
                  <a:gd name="T16" fmla="*/ 0 w 195"/>
                  <a:gd name="T17" fmla="*/ 1 h 170"/>
                  <a:gd name="T18" fmla="*/ 0 w 195"/>
                  <a:gd name="T19" fmla="*/ 1 h 170"/>
                  <a:gd name="T20" fmla="*/ 0 w 195"/>
                  <a:gd name="T21" fmla="*/ 1 h 170"/>
                  <a:gd name="T22" fmla="*/ 0 w 195"/>
                  <a:gd name="T23" fmla="*/ 1 h 170"/>
                  <a:gd name="T24" fmla="*/ 0 w 195"/>
                  <a:gd name="T25" fmla="*/ 1 h 170"/>
                  <a:gd name="T26" fmla="*/ 0 w 195"/>
                  <a:gd name="T27" fmla="*/ 1 h 170"/>
                  <a:gd name="T28" fmla="*/ 0 w 195"/>
                  <a:gd name="T29" fmla="*/ 1 h 170"/>
                  <a:gd name="T30" fmla="*/ 0 w 195"/>
                  <a:gd name="T31" fmla="*/ 1 h 170"/>
                  <a:gd name="T32" fmla="*/ 0 w 195"/>
                  <a:gd name="T33" fmla="*/ 1 h 170"/>
                  <a:gd name="T34" fmla="*/ 0 w 195"/>
                  <a:gd name="T35" fmla="*/ 1 h 170"/>
                  <a:gd name="T36" fmla="*/ 0 w 195"/>
                  <a:gd name="T37" fmla="*/ 1 h 170"/>
                  <a:gd name="T38" fmla="*/ 0 w 195"/>
                  <a:gd name="T39" fmla="*/ 1 h 170"/>
                  <a:gd name="T40" fmla="*/ 0 w 195"/>
                  <a:gd name="T41" fmla="*/ 1 h 170"/>
                  <a:gd name="T42" fmla="*/ 0 w 195"/>
                  <a:gd name="T43" fmla="*/ 1 h 170"/>
                  <a:gd name="T44" fmla="*/ 0 w 195"/>
                  <a:gd name="T45" fmla="*/ 1 h 170"/>
                  <a:gd name="T46" fmla="*/ 0 w 195"/>
                  <a:gd name="T47" fmla="*/ 1 h 170"/>
                  <a:gd name="T48" fmla="*/ 0 w 195"/>
                  <a:gd name="T49" fmla="*/ 1 h 170"/>
                  <a:gd name="T50" fmla="*/ 0 w 195"/>
                  <a:gd name="T51" fmla="*/ 0 h 170"/>
                  <a:gd name="T52" fmla="*/ 0 w 195"/>
                  <a:gd name="T53" fmla="*/ 1 h 170"/>
                  <a:gd name="T54" fmla="*/ 0 w 195"/>
                  <a:gd name="T55" fmla="*/ 1 h 170"/>
                  <a:gd name="T56" fmla="*/ 0 w 195"/>
                  <a:gd name="T57" fmla="*/ 1 h 170"/>
                  <a:gd name="T58" fmla="*/ 0 w 195"/>
                  <a:gd name="T59" fmla="*/ 1 h 170"/>
                  <a:gd name="T60" fmla="*/ 0 w 195"/>
                  <a:gd name="T61" fmla="*/ 1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5"/>
                  <a:gd name="T94" fmla="*/ 0 h 170"/>
                  <a:gd name="T95" fmla="*/ 195 w 195"/>
                  <a:gd name="T96" fmla="*/ 170 h 1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5" h="170">
                    <a:moveTo>
                      <a:pt x="195" y="62"/>
                    </a:moveTo>
                    <a:lnTo>
                      <a:pt x="100" y="68"/>
                    </a:lnTo>
                    <a:lnTo>
                      <a:pt x="80" y="62"/>
                    </a:lnTo>
                    <a:lnTo>
                      <a:pt x="45" y="66"/>
                    </a:lnTo>
                    <a:lnTo>
                      <a:pt x="39" y="92"/>
                    </a:lnTo>
                    <a:lnTo>
                      <a:pt x="6" y="142"/>
                    </a:lnTo>
                    <a:lnTo>
                      <a:pt x="16" y="164"/>
                    </a:lnTo>
                    <a:lnTo>
                      <a:pt x="59" y="162"/>
                    </a:lnTo>
                    <a:lnTo>
                      <a:pt x="76" y="138"/>
                    </a:lnTo>
                    <a:lnTo>
                      <a:pt x="98" y="124"/>
                    </a:lnTo>
                    <a:lnTo>
                      <a:pt x="135" y="132"/>
                    </a:lnTo>
                    <a:lnTo>
                      <a:pt x="140" y="160"/>
                    </a:lnTo>
                    <a:lnTo>
                      <a:pt x="96" y="138"/>
                    </a:lnTo>
                    <a:lnTo>
                      <a:pt x="67" y="158"/>
                    </a:lnTo>
                    <a:lnTo>
                      <a:pt x="35" y="170"/>
                    </a:lnTo>
                    <a:lnTo>
                      <a:pt x="8" y="166"/>
                    </a:lnTo>
                    <a:lnTo>
                      <a:pt x="2" y="152"/>
                    </a:lnTo>
                    <a:lnTo>
                      <a:pt x="0" y="134"/>
                    </a:lnTo>
                    <a:lnTo>
                      <a:pt x="18" y="114"/>
                    </a:lnTo>
                    <a:lnTo>
                      <a:pt x="33" y="92"/>
                    </a:lnTo>
                    <a:lnTo>
                      <a:pt x="35" y="80"/>
                    </a:lnTo>
                    <a:lnTo>
                      <a:pt x="41" y="56"/>
                    </a:lnTo>
                    <a:lnTo>
                      <a:pt x="67" y="56"/>
                    </a:lnTo>
                    <a:lnTo>
                      <a:pt x="113" y="62"/>
                    </a:lnTo>
                    <a:lnTo>
                      <a:pt x="104" y="26"/>
                    </a:lnTo>
                    <a:lnTo>
                      <a:pt x="98" y="0"/>
                    </a:lnTo>
                    <a:lnTo>
                      <a:pt x="105" y="20"/>
                    </a:lnTo>
                    <a:lnTo>
                      <a:pt x="123" y="58"/>
                    </a:lnTo>
                    <a:lnTo>
                      <a:pt x="146" y="58"/>
                    </a:lnTo>
                    <a:lnTo>
                      <a:pt x="174" y="58"/>
                    </a:lnTo>
                    <a:lnTo>
                      <a:pt x="195" y="62"/>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2" name="Freeform 66"/>
              <p:cNvSpPr>
                <a:spLocks/>
              </p:cNvSpPr>
              <p:nvPr/>
            </p:nvSpPr>
            <p:spPr bwMode="auto">
              <a:xfrm>
                <a:off x="3778" y="1251"/>
                <a:ext cx="27" cy="64"/>
              </a:xfrm>
              <a:custGeom>
                <a:avLst/>
                <a:gdLst>
                  <a:gd name="T0" fmla="*/ 0 w 52"/>
                  <a:gd name="T1" fmla="*/ 0 h 125"/>
                  <a:gd name="T2" fmla="*/ 1 w 52"/>
                  <a:gd name="T3" fmla="*/ 1 h 125"/>
                  <a:gd name="T4" fmla="*/ 1 w 52"/>
                  <a:gd name="T5" fmla="*/ 1 h 125"/>
                  <a:gd name="T6" fmla="*/ 1 w 52"/>
                  <a:gd name="T7" fmla="*/ 1 h 125"/>
                  <a:gd name="T8" fmla="*/ 1 w 52"/>
                  <a:gd name="T9" fmla="*/ 1 h 125"/>
                  <a:gd name="T10" fmla="*/ 1 w 52"/>
                  <a:gd name="T11" fmla="*/ 1 h 125"/>
                  <a:gd name="T12" fmla="*/ 1 w 52"/>
                  <a:gd name="T13" fmla="*/ 1 h 125"/>
                  <a:gd name="T14" fmla="*/ 1 w 52"/>
                  <a:gd name="T15" fmla="*/ 1 h 125"/>
                  <a:gd name="T16" fmla="*/ 1 w 52"/>
                  <a:gd name="T17" fmla="*/ 1 h 125"/>
                  <a:gd name="T18" fmla="*/ 1 w 52"/>
                  <a:gd name="T19" fmla="*/ 1 h 125"/>
                  <a:gd name="T20" fmla="*/ 1 w 52"/>
                  <a:gd name="T21" fmla="*/ 1 h 125"/>
                  <a:gd name="T22" fmla="*/ 0 w 52"/>
                  <a:gd name="T23" fmla="*/ 1 h 125"/>
                  <a:gd name="T24" fmla="*/ 1 w 52"/>
                  <a:gd name="T25" fmla="*/ 1 h 125"/>
                  <a:gd name="T26" fmla="*/ 1 w 52"/>
                  <a:gd name="T27" fmla="*/ 1 h 125"/>
                  <a:gd name="T28" fmla="*/ 1 w 52"/>
                  <a:gd name="T29" fmla="*/ 1 h 125"/>
                  <a:gd name="T30" fmla="*/ 1 w 52"/>
                  <a:gd name="T31" fmla="*/ 1 h 125"/>
                  <a:gd name="T32" fmla="*/ 1 w 52"/>
                  <a:gd name="T33" fmla="*/ 1 h 125"/>
                  <a:gd name="T34" fmla="*/ 1 w 52"/>
                  <a:gd name="T35" fmla="*/ 1 h 125"/>
                  <a:gd name="T36" fmla="*/ 1 w 52"/>
                  <a:gd name="T37" fmla="*/ 1 h 125"/>
                  <a:gd name="T38" fmla="*/ 1 w 52"/>
                  <a:gd name="T39" fmla="*/ 1 h 125"/>
                  <a:gd name="T40" fmla="*/ 1 w 52"/>
                  <a:gd name="T41" fmla="*/ 1 h 125"/>
                  <a:gd name="T42" fmla="*/ 0 w 52"/>
                  <a:gd name="T43" fmla="*/ 0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
                  <a:gd name="T67" fmla="*/ 0 h 125"/>
                  <a:gd name="T68" fmla="*/ 52 w 52"/>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 h="125">
                    <a:moveTo>
                      <a:pt x="0" y="0"/>
                    </a:moveTo>
                    <a:lnTo>
                      <a:pt x="19" y="12"/>
                    </a:lnTo>
                    <a:lnTo>
                      <a:pt x="23" y="26"/>
                    </a:lnTo>
                    <a:lnTo>
                      <a:pt x="21" y="40"/>
                    </a:lnTo>
                    <a:lnTo>
                      <a:pt x="35" y="43"/>
                    </a:lnTo>
                    <a:lnTo>
                      <a:pt x="42" y="53"/>
                    </a:lnTo>
                    <a:lnTo>
                      <a:pt x="42" y="69"/>
                    </a:lnTo>
                    <a:lnTo>
                      <a:pt x="37" y="77"/>
                    </a:lnTo>
                    <a:lnTo>
                      <a:pt x="5" y="87"/>
                    </a:lnTo>
                    <a:lnTo>
                      <a:pt x="11" y="95"/>
                    </a:lnTo>
                    <a:lnTo>
                      <a:pt x="11" y="107"/>
                    </a:lnTo>
                    <a:lnTo>
                      <a:pt x="0" y="121"/>
                    </a:lnTo>
                    <a:lnTo>
                      <a:pt x="17" y="125"/>
                    </a:lnTo>
                    <a:lnTo>
                      <a:pt x="17" y="105"/>
                    </a:lnTo>
                    <a:lnTo>
                      <a:pt x="31" y="89"/>
                    </a:lnTo>
                    <a:lnTo>
                      <a:pt x="46" y="79"/>
                    </a:lnTo>
                    <a:lnTo>
                      <a:pt x="52" y="57"/>
                    </a:lnTo>
                    <a:lnTo>
                      <a:pt x="44" y="45"/>
                    </a:lnTo>
                    <a:lnTo>
                      <a:pt x="29" y="38"/>
                    </a:lnTo>
                    <a:lnTo>
                      <a:pt x="29" y="22"/>
                    </a:lnTo>
                    <a:lnTo>
                      <a:pt x="25" y="6"/>
                    </a:lnTo>
                    <a:lnTo>
                      <a:pt x="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3" name="Freeform 67"/>
              <p:cNvSpPr>
                <a:spLocks/>
              </p:cNvSpPr>
              <p:nvPr/>
            </p:nvSpPr>
            <p:spPr bwMode="auto">
              <a:xfrm>
                <a:off x="3763" y="1257"/>
                <a:ext cx="13" cy="11"/>
              </a:xfrm>
              <a:custGeom>
                <a:avLst/>
                <a:gdLst>
                  <a:gd name="T0" fmla="*/ 0 w 28"/>
                  <a:gd name="T1" fmla="*/ 0 h 28"/>
                  <a:gd name="T2" fmla="*/ 0 w 28"/>
                  <a:gd name="T3" fmla="*/ 1 h 28"/>
                  <a:gd name="T4" fmla="*/ 0 w 28"/>
                  <a:gd name="T5" fmla="*/ 1 h 28"/>
                  <a:gd name="T6" fmla="*/ 0 w 28"/>
                  <a:gd name="T7" fmla="*/ 1 h 28"/>
                  <a:gd name="T8" fmla="*/ 0 w 28"/>
                  <a:gd name="T9" fmla="*/ 1 h 28"/>
                  <a:gd name="T10" fmla="*/ 0 w 28"/>
                  <a:gd name="T11" fmla="*/ 0 h 28"/>
                  <a:gd name="T12" fmla="*/ 0 60000 65536"/>
                  <a:gd name="T13" fmla="*/ 0 60000 65536"/>
                  <a:gd name="T14" fmla="*/ 0 60000 65536"/>
                  <a:gd name="T15" fmla="*/ 0 60000 65536"/>
                  <a:gd name="T16" fmla="*/ 0 60000 65536"/>
                  <a:gd name="T17" fmla="*/ 0 60000 65536"/>
                  <a:gd name="T18" fmla="*/ 0 w 28"/>
                  <a:gd name="T19" fmla="*/ 0 h 28"/>
                  <a:gd name="T20" fmla="*/ 28 w 28"/>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8" h="28">
                    <a:moveTo>
                      <a:pt x="12" y="0"/>
                    </a:moveTo>
                    <a:lnTo>
                      <a:pt x="10" y="10"/>
                    </a:lnTo>
                    <a:lnTo>
                      <a:pt x="12" y="22"/>
                    </a:lnTo>
                    <a:lnTo>
                      <a:pt x="28" y="28"/>
                    </a:lnTo>
                    <a:lnTo>
                      <a:pt x="0" y="24"/>
                    </a:lnTo>
                    <a:lnTo>
                      <a:pt x="12"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4" name="Freeform 68"/>
              <p:cNvSpPr>
                <a:spLocks/>
              </p:cNvSpPr>
              <p:nvPr/>
            </p:nvSpPr>
            <p:spPr bwMode="auto">
              <a:xfrm>
                <a:off x="3775" y="1278"/>
                <a:ext cx="18" cy="11"/>
              </a:xfrm>
              <a:custGeom>
                <a:avLst/>
                <a:gdLst>
                  <a:gd name="T0" fmla="*/ 1 w 33"/>
                  <a:gd name="T1" fmla="*/ 0 h 22"/>
                  <a:gd name="T2" fmla="*/ 0 w 33"/>
                  <a:gd name="T3" fmla="*/ 1 h 22"/>
                  <a:gd name="T4" fmla="*/ 1 w 33"/>
                  <a:gd name="T5" fmla="*/ 1 h 22"/>
                  <a:gd name="T6" fmla="*/ 1 w 33"/>
                  <a:gd name="T7" fmla="*/ 1 h 22"/>
                  <a:gd name="T8" fmla="*/ 1 w 33"/>
                  <a:gd name="T9" fmla="*/ 1 h 22"/>
                  <a:gd name="T10" fmla="*/ 1 w 33"/>
                  <a:gd name="T11" fmla="*/ 1 h 22"/>
                  <a:gd name="T12" fmla="*/ 1 w 33"/>
                  <a:gd name="T13" fmla="*/ 0 h 22"/>
                  <a:gd name="T14" fmla="*/ 0 60000 65536"/>
                  <a:gd name="T15" fmla="*/ 0 60000 65536"/>
                  <a:gd name="T16" fmla="*/ 0 60000 65536"/>
                  <a:gd name="T17" fmla="*/ 0 60000 65536"/>
                  <a:gd name="T18" fmla="*/ 0 60000 65536"/>
                  <a:gd name="T19" fmla="*/ 0 60000 65536"/>
                  <a:gd name="T20" fmla="*/ 0 60000 65536"/>
                  <a:gd name="T21" fmla="*/ 0 w 33"/>
                  <a:gd name="T22" fmla="*/ 0 h 22"/>
                  <a:gd name="T23" fmla="*/ 33 w 3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22">
                    <a:moveTo>
                      <a:pt x="6" y="0"/>
                    </a:moveTo>
                    <a:lnTo>
                      <a:pt x="0" y="10"/>
                    </a:lnTo>
                    <a:lnTo>
                      <a:pt x="11" y="22"/>
                    </a:lnTo>
                    <a:lnTo>
                      <a:pt x="17" y="22"/>
                    </a:lnTo>
                    <a:lnTo>
                      <a:pt x="33" y="22"/>
                    </a:lnTo>
                    <a:lnTo>
                      <a:pt x="19" y="18"/>
                    </a:lnTo>
                    <a:lnTo>
                      <a:pt x="6"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5" name="Freeform 69"/>
              <p:cNvSpPr>
                <a:spLocks/>
              </p:cNvSpPr>
              <p:nvPr/>
            </p:nvSpPr>
            <p:spPr bwMode="auto">
              <a:xfrm>
                <a:off x="3772" y="1300"/>
                <a:ext cx="5" cy="16"/>
              </a:xfrm>
              <a:custGeom>
                <a:avLst/>
                <a:gdLst>
                  <a:gd name="T0" fmla="*/ 1 w 10"/>
                  <a:gd name="T1" fmla="*/ 0 h 32"/>
                  <a:gd name="T2" fmla="*/ 0 w 10"/>
                  <a:gd name="T3" fmla="*/ 1 h 32"/>
                  <a:gd name="T4" fmla="*/ 1 w 10"/>
                  <a:gd name="T5" fmla="*/ 1 h 32"/>
                  <a:gd name="T6" fmla="*/ 1 w 10"/>
                  <a:gd name="T7" fmla="*/ 1 h 32"/>
                  <a:gd name="T8" fmla="*/ 1 w 10"/>
                  <a:gd name="T9" fmla="*/ 0 h 32"/>
                  <a:gd name="T10" fmla="*/ 0 60000 65536"/>
                  <a:gd name="T11" fmla="*/ 0 60000 65536"/>
                  <a:gd name="T12" fmla="*/ 0 60000 65536"/>
                  <a:gd name="T13" fmla="*/ 0 60000 65536"/>
                  <a:gd name="T14" fmla="*/ 0 60000 65536"/>
                  <a:gd name="T15" fmla="*/ 0 w 10"/>
                  <a:gd name="T16" fmla="*/ 0 h 32"/>
                  <a:gd name="T17" fmla="*/ 10 w 10"/>
                  <a:gd name="T18" fmla="*/ 32 h 32"/>
                </a:gdLst>
                <a:ahLst/>
                <a:cxnLst>
                  <a:cxn ang="T10">
                    <a:pos x="T0" y="T1"/>
                  </a:cxn>
                  <a:cxn ang="T11">
                    <a:pos x="T2" y="T3"/>
                  </a:cxn>
                  <a:cxn ang="T12">
                    <a:pos x="T4" y="T5"/>
                  </a:cxn>
                  <a:cxn ang="T13">
                    <a:pos x="T6" y="T7"/>
                  </a:cxn>
                  <a:cxn ang="T14">
                    <a:pos x="T8" y="T9"/>
                  </a:cxn>
                </a:cxnLst>
                <a:rect l="T15" t="T16" r="T17" b="T18"/>
                <a:pathLst>
                  <a:path w="10" h="32">
                    <a:moveTo>
                      <a:pt x="4" y="0"/>
                    </a:moveTo>
                    <a:lnTo>
                      <a:pt x="0" y="10"/>
                    </a:lnTo>
                    <a:lnTo>
                      <a:pt x="4" y="32"/>
                    </a:lnTo>
                    <a:lnTo>
                      <a:pt x="10" y="22"/>
                    </a:lnTo>
                    <a:lnTo>
                      <a:pt x="4"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6" name="Freeform 70"/>
              <p:cNvSpPr>
                <a:spLocks/>
              </p:cNvSpPr>
              <p:nvPr/>
            </p:nvSpPr>
            <p:spPr bwMode="auto">
              <a:xfrm>
                <a:off x="3723" y="1292"/>
                <a:ext cx="46" cy="9"/>
              </a:xfrm>
              <a:custGeom>
                <a:avLst/>
                <a:gdLst>
                  <a:gd name="T0" fmla="*/ 1 w 91"/>
                  <a:gd name="T1" fmla="*/ 1 h 18"/>
                  <a:gd name="T2" fmla="*/ 1 w 91"/>
                  <a:gd name="T3" fmla="*/ 1 h 18"/>
                  <a:gd name="T4" fmla="*/ 0 w 91"/>
                  <a:gd name="T5" fmla="*/ 0 h 18"/>
                  <a:gd name="T6" fmla="*/ 1 w 91"/>
                  <a:gd name="T7" fmla="*/ 1 h 18"/>
                  <a:gd name="T8" fmla="*/ 1 w 91"/>
                  <a:gd name="T9" fmla="*/ 1 h 18"/>
                  <a:gd name="T10" fmla="*/ 1 w 91"/>
                  <a:gd name="T11" fmla="*/ 1 h 18"/>
                  <a:gd name="T12" fmla="*/ 0 60000 65536"/>
                  <a:gd name="T13" fmla="*/ 0 60000 65536"/>
                  <a:gd name="T14" fmla="*/ 0 60000 65536"/>
                  <a:gd name="T15" fmla="*/ 0 60000 65536"/>
                  <a:gd name="T16" fmla="*/ 0 60000 65536"/>
                  <a:gd name="T17" fmla="*/ 0 60000 65536"/>
                  <a:gd name="T18" fmla="*/ 0 w 91"/>
                  <a:gd name="T19" fmla="*/ 0 h 18"/>
                  <a:gd name="T20" fmla="*/ 91 w 91"/>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91" h="18">
                    <a:moveTo>
                      <a:pt x="91" y="8"/>
                    </a:moveTo>
                    <a:lnTo>
                      <a:pt x="58" y="8"/>
                    </a:lnTo>
                    <a:lnTo>
                      <a:pt x="0" y="0"/>
                    </a:lnTo>
                    <a:lnTo>
                      <a:pt x="27" y="8"/>
                    </a:lnTo>
                    <a:lnTo>
                      <a:pt x="68" y="18"/>
                    </a:lnTo>
                    <a:lnTo>
                      <a:pt x="91" y="8"/>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7" name="Freeform 71"/>
              <p:cNvSpPr>
                <a:spLocks/>
              </p:cNvSpPr>
              <p:nvPr/>
            </p:nvSpPr>
            <p:spPr bwMode="auto">
              <a:xfrm>
                <a:off x="3714" y="1269"/>
                <a:ext cx="74" cy="12"/>
              </a:xfrm>
              <a:custGeom>
                <a:avLst/>
                <a:gdLst>
                  <a:gd name="T0" fmla="*/ 1 w 142"/>
                  <a:gd name="T1" fmla="*/ 1 h 23"/>
                  <a:gd name="T2" fmla="*/ 1 w 142"/>
                  <a:gd name="T3" fmla="*/ 1 h 23"/>
                  <a:gd name="T4" fmla="*/ 1 w 142"/>
                  <a:gd name="T5" fmla="*/ 1 h 23"/>
                  <a:gd name="T6" fmla="*/ 1 w 142"/>
                  <a:gd name="T7" fmla="*/ 1 h 23"/>
                  <a:gd name="T8" fmla="*/ 0 w 142"/>
                  <a:gd name="T9" fmla="*/ 0 h 23"/>
                  <a:gd name="T10" fmla="*/ 1 w 142"/>
                  <a:gd name="T11" fmla="*/ 1 h 23"/>
                  <a:gd name="T12" fmla="*/ 1 w 142"/>
                  <a:gd name="T13" fmla="*/ 1 h 23"/>
                  <a:gd name="T14" fmla="*/ 1 w 142"/>
                  <a:gd name="T15" fmla="*/ 1 h 23"/>
                  <a:gd name="T16" fmla="*/ 1 w 142"/>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3"/>
                  <a:gd name="T29" fmla="*/ 142 w 142"/>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3">
                    <a:moveTo>
                      <a:pt x="142" y="9"/>
                    </a:moveTo>
                    <a:lnTo>
                      <a:pt x="111" y="17"/>
                    </a:lnTo>
                    <a:lnTo>
                      <a:pt x="82" y="19"/>
                    </a:lnTo>
                    <a:lnTo>
                      <a:pt x="43" y="7"/>
                    </a:lnTo>
                    <a:lnTo>
                      <a:pt x="0" y="0"/>
                    </a:lnTo>
                    <a:lnTo>
                      <a:pt x="51" y="17"/>
                    </a:lnTo>
                    <a:lnTo>
                      <a:pt x="86" y="23"/>
                    </a:lnTo>
                    <a:lnTo>
                      <a:pt x="115" y="23"/>
                    </a:lnTo>
                    <a:lnTo>
                      <a:pt x="142" y="9"/>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8" name="Freeform 72"/>
              <p:cNvSpPr>
                <a:spLocks/>
              </p:cNvSpPr>
              <p:nvPr/>
            </p:nvSpPr>
            <p:spPr bwMode="auto">
              <a:xfrm>
                <a:off x="3737" y="1232"/>
                <a:ext cx="20" cy="20"/>
              </a:xfrm>
              <a:custGeom>
                <a:avLst/>
                <a:gdLst>
                  <a:gd name="T0" fmla="*/ 1 w 39"/>
                  <a:gd name="T1" fmla="*/ 0 h 40"/>
                  <a:gd name="T2" fmla="*/ 1 w 39"/>
                  <a:gd name="T3" fmla="*/ 1 h 40"/>
                  <a:gd name="T4" fmla="*/ 1 w 39"/>
                  <a:gd name="T5" fmla="*/ 1 h 40"/>
                  <a:gd name="T6" fmla="*/ 0 w 39"/>
                  <a:gd name="T7" fmla="*/ 1 h 40"/>
                  <a:gd name="T8" fmla="*/ 1 w 39"/>
                  <a:gd name="T9" fmla="*/ 1 h 40"/>
                  <a:gd name="T10" fmla="*/ 1 w 39"/>
                  <a:gd name="T11" fmla="*/ 1 h 40"/>
                  <a:gd name="T12" fmla="*/ 1 w 39"/>
                  <a:gd name="T13" fmla="*/ 1 h 40"/>
                  <a:gd name="T14" fmla="*/ 1 w 39"/>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0"/>
                  <a:gd name="T26" fmla="*/ 39 w 39"/>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0">
                    <a:moveTo>
                      <a:pt x="23" y="0"/>
                    </a:moveTo>
                    <a:lnTo>
                      <a:pt x="33" y="20"/>
                    </a:lnTo>
                    <a:lnTo>
                      <a:pt x="17" y="34"/>
                    </a:lnTo>
                    <a:lnTo>
                      <a:pt x="0" y="40"/>
                    </a:lnTo>
                    <a:lnTo>
                      <a:pt x="17" y="38"/>
                    </a:lnTo>
                    <a:lnTo>
                      <a:pt x="35" y="30"/>
                    </a:lnTo>
                    <a:lnTo>
                      <a:pt x="39" y="18"/>
                    </a:lnTo>
                    <a:lnTo>
                      <a:pt x="23"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2" name="Freeform 73"/>
            <p:cNvSpPr>
              <a:spLocks/>
            </p:cNvSpPr>
            <p:nvPr/>
          </p:nvSpPr>
          <p:spPr bwMode="auto">
            <a:xfrm>
              <a:off x="4017" y="1132"/>
              <a:ext cx="93" cy="111"/>
            </a:xfrm>
            <a:custGeom>
              <a:avLst/>
              <a:gdLst>
                <a:gd name="T0" fmla="*/ 0 w 195"/>
                <a:gd name="T1" fmla="*/ 1 h 221"/>
                <a:gd name="T2" fmla="*/ 0 w 195"/>
                <a:gd name="T3" fmla="*/ 1 h 221"/>
                <a:gd name="T4" fmla="*/ 0 w 195"/>
                <a:gd name="T5" fmla="*/ 1 h 221"/>
                <a:gd name="T6" fmla="*/ 0 w 195"/>
                <a:gd name="T7" fmla="*/ 1 h 221"/>
                <a:gd name="T8" fmla="*/ 0 w 195"/>
                <a:gd name="T9" fmla="*/ 1 h 221"/>
                <a:gd name="T10" fmla="*/ 0 w 195"/>
                <a:gd name="T11" fmla="*/ 0 h 221"/>
                <a:gd name="T12" fmla="*/ 0 w 195"/>
                <a:gd name="T13" fmla="*/ 1 h 221"/>
                <a:gd name="T14" fmla="*/ 0 w 195"/>
                <a:gd name="T15" fmla="*/ 1 h 221"/>
                <a:gd name="T16" fmla="*/ 0 w 195"/>
                <a:gd name="T17" fmla="*/ 1 h 221"/>
                <a:gd name="T18" fmla="*/ 0 w 195"/>
                <a:gd name="T19" fmla="*/ 1 h 221"/>
                <a:gd name="T20" fmla="*/ 0 w 195"/>
                <a:gd name="T21" fmla="*/ 1 h 221"/>
                <a:gd name="T22" fmla="*/ 0 w 195"/>
                <a:gd name="T23" fmla="*/ 1 h 221"/>
                <a:gd name="T24" fmla="*/ 0 w 195"/>
                <a:gd name="T25" fmla="*/ 1 h 221"/>
                <a:gd name="T26" fmla="*/ 0 w 195"/>
                <a:gd name="T27" fmla="*/ 1 h 221"/>
                <a:gd name="T28" fmla="*/ 0 w 195"/>
                <a:gd name="T29" fmla="*/ 1 h 2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5"/>
                <a:gd name="T46" fmla="*/ 0 h 221"/>
                <a:gd name="T47" fmla="*/ 195 w 195"/>
                <a:gd name="T48" fmla="*/ 221 h 2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5" h="221">
                  <a:moveTo>
                    <a:pt x="14" y="201"/>
                  </a:moveTo>
                  <a:lnTo>
                    <a:pt x="37" y="221"/>
                  </a:lnTo>
                  <a:lnTo>
                    <a:pt x="152" y="165"/>
                  </a:lnTo>
                  <a:lnTo>
                    <a:pt x="195" y="83"/>
                  </a:lnTo>
                  <a:lnTo>
                    <a:pt x="187" y="28"/>
                  </a:lnTo>
                  <a:lnTo>
                    <a:pt x="142" y="0"/>
                  </a:lnTo>
                  <a:lnTo>
                    <a:pt x="117" y="2"/>
                  </a:lnTo>
                  <a:lnTo>
                    <a:pt x="127" y="36"/>
                  </a:lnTo>
                  <a:lnTo>
                    <a:pt x="125" y="65"/>
                  </a:lnTo>
                  <a:lnTo>
                    <a:pt x="109" y="95"/>
                  </a:lnTo>
                  <a:lnTo>
                    <a:pt x="72" y="131"/>
                  </a:lnTo>
                  <a:lnTo>
                    <a:pt x="37" y="165"/>
                  </a:lnTo>
                  <a:lnTo>
                    <a:pt x="0" y="171"/>
                  </a:lnTo>
                  <a:lnTo>
                    <a:pt x="4" y="187"/>
                  </a:lnTo>
                  <a:lnTo>
                    <a:pt x="14" y="201"/>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6" name="Group 74"/>
            <p:cNvGrpSpPr>
              <a:grpSpLocks/>
            </p:cNvGrpSpPr>
            <p:nvPr/>
          </p:nvGrpSpPr>
          <p:grpSpPr bwMode="auto">
            <a:xfrm>
              <a:off x="4654" y="576"/>
              <a:ext cx="315" cy="465"/>
              <a:chOff x="4503" y="694"/>
              <a:chExt cx="328" cy="465"/>
            </a:xfrm>
          </p:grpSpPr>
          <p:sp>
            <p:nvSpPr>
              <p:cNvPr id="112721" name="Freeform 75"/>
              <p:cNvSpPr>
                <a:spLocks/>
              </p:cNvSpPr>
              <p:nvPr/>
            </p:nvSpPr>
            <p:spPr bwMode="auto">
              <a:xfrm>
                <a:off x="4513" y="740"/>
                <a:ext cx="307" cy="419"/>
              </a:xfrm>
              <a:custGeom>
                <a:avLst/>
                <a:gdLst>
                  <a:gd name="T0" fmla="*/ 1 w 613"/>
                  <a:gd name="T1" fmla="*/ 1 h 838"/>
                  <a:gd name="T2" fmla="*/ 1 w 613"/>
                  <a:gd name="T3" fmla="*/ 1 h 838"/>
                  <a:gd name="T4" fmla="*/ 1 w 613"/>
                  <a:gd name="T5" fmla="*/ 1 h 838"/>
                  <a:gd name="T6" fmla="*/ 1 w 613"/>
                  <a:gd name="T7" fmla="*/ 1 h 838"/>
                  <a:gd name="T8" fmla="*/ 0 w 613"/>
                  <a:gd name="T9" fmla="*/ 1 h 838"/>
                  <a:gd name="T10" fmla="*/ 1 w 613"/>
                  <a:gd name="T11" fmla="*/ 1 h 838"/>
                  <a:gd name="T12" fmla="*/ 1 w 613"/>
                  <a:gd name="T13" fmla="*/ 1 h 838"/>
                  <a:gd name="T14" fmla="*/ 1 w 613"/>
                  <a:gd name="T15" fmla="*/ 1 h 838"/>
                  <a:gd name="T16" fmla="*/ 1 w 613"/>
                  <a:gd name="T17" fmla="*/ 1 h 838"/>
                  <a:gd name="T18" fmla="*/ 1 w 613"/>
                  <a:gd name="T19" fmla="*/ 1 h 838"/>
                  <a:gd name="T20" fmla="*/ 1 w 613"/>
                  <a:gd name="T21" fmla="*/ 1 h 838"/>
                  <a:gd name="T22" fmla="*/ 1 w 613"/>
                  <a:gd name="T23" fmla="*/ 1 h 838"/>
                  <a:gd name="T24" fmla="*/ 1 w 613"/>
                  <a:gd name="T25" fmla="*/ 1 h 838"/>
                  <a:gd name="T26" fmla="*/ 1 w 613"/>
                  <a:gd name="T27" fmla="*/ 1 h 838"/>
                  <a:gd name="T28" fmla="*/ 1 w 613"/>
                  <a:gd name="T29" fmla="*/ 1 h 838"/>
                  <a:gd name="T30" fmla="*/ 1 w 613"/>
                  <a:gd name="T31" fmla="*/ 1 h 838"/>
                  <a:gd name="T32" fmla="*/ 1 w 613"/>
                  <a:gd name="T33" fmla="*/ 1 h 838"/>
                  <a:gd name="T34" fmla="*/ 1 w 613"/>
                  <a:gd name="T35" fmla="*/ 1 h 838"/>
                  <a:gd name="T36" fmla="*/ 1 w 613"/>
                  <a:gd name="T37" fmla="*/ 1 h 838"/>
                  <a:gd name="T38" fmla="*/ 1 w 613"/>
                  <a:gd name="T39" fmla="*/ 1 h 838"/>
                  <a:gd name="T40" fmla="*/ 1 w 613"/>
                  <a:gd name="T41" fmla="*/ 1 h 838"/>
                  <a:gd name="T42" fmla="*/ 1 w 613"/>
                  <a:gd name="T43" fmla="*/ 1 h 838"/>
                  <a:gd name="T44" fmla="*/ 1 w 613"/>
                  <a:gd name="T45" fmla="*/ 1 h 838"/>
                  <a:gd name="T46" fmla="*/ 1 w 613"/>
                  <a:gd name="T47" fmla="*/ 1 h 838"/>
                  <a:gd name="T48" fmla="*/ 1 w 613"/>
                  <a:gd name="T49" fmla="*/ 1 h 838"/>
                  <a:gd name="T50" fmla="*/ 1 w 613"/>
                  <a:gd name="T51" fmla="*/ 1 h 838"/>
                  <a:gd name="T52" fmla="*/ 1 w 613"/>
                  <a:gd name="T53" fmla="*/ 1 h 838"/>
                  <a:gd name="T54" fmla="*/ 1 w 613"/>
                  <a:gd name="T55" fmla="*/ 1 h 838"/>
                  <a:gd name="T56" fmla="*/ 1 w 613"/>
                  <a:gd name="T57" fmla="*/ 1 h 838"/>
                  <a:gd name="T58" fmla="*/ 1 w 613"/>
                  <a:gd name="T59" fmla="*/ 1 h 838"/>
                  <a:gd name="T60" fmla="*/ 1 w 613"/>
                  <a:gd name="T61" fmla="*/ 1 h 838"/>
                  <a:gd name="T62" fmla="*/ 1 w 613"/>
                  <a:gd name="T63" fmla="*/ 1 h 838"/>
                  <a:gd name="T64" fmla="*/ 1 w 613"/>
                  <a:gd name="T65" fmla="*/ 1 h 838"/>
                  <a:gd name="T66" fmla="*/ 1 w 613"/>
                  <a:gd name="T67" fmla="*/ 1 h 838"/>
                  <a:gd name="T68" fmla="*/ 1 w 613"/>
                  <a:gd name="T69" fmla="*/ 1 h 838"/>
                  <a:gd name="T70" fmla="*/ 1 w 613"/>
                  <a:gd name="T71" fmla="*/ 1 h 8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3"/>
                  <a:gd name="T109" fmla="*/ 0 h 838"/>
                  <a:gd name="T110" fmla="*/ 613 w 613"/>
                  <a:gd name="T111" fmla="*/ 838 h 8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3" h="838">
                    <a:moveTo>
                      <a:pt x="327" y="0"/>
                    </a:moveTo>
                    <a:lnTo>
                      <a:pt x="264" y="32"/>
                    </a:lnTo>
                    <a:lnTo>
                      <a:pt x="192" y="60"/>
                    </a:lnTo>
                    <a:lnTo>
                      <a:pt x="126" y="80"/>
                    </a:lnTo>
                    <a:lnTo>
                      <a:pt x="54" y="120"/>
                    </a:lnTo>
                    <a:lnTo>
                      <a:pt x="4" y="155"/>
                    </a:lnTo>
                    <a:lnTo>
                      <a:pt x="0" y="195"/>
                    </a:lnTo>
                    <a:lnTo>
                      <a:pt x="4" y="251"/>
                    </a:lnTo>
                    <a:lnTo>
                      <a:pt x="0" y="299"/>
                    </a:lnTo>
                    <a:lnTo>
                      <a:pt x="0" y="355"/>
                    </a:lnTo>
                    <a:lnTo>
                      <a:pt x="4" y="371"/>
                    </a:lnTo>
                    <a:lnTo>
                      <a:pt x="9" y="383"/>
                    </a:lnTo>
                    <a:lnTo>
                      <a:pt x="25" y="393"/>
                    </a:lnTo>
                    <a:lnTo>
                      <a:pt x="31" y="411"/>
                    </a:lnTo>
                    <a:lnTo>
                      <a:pt x="33" y="467"/>
                    </a:lnTo>
                    <a:lnTo>
                      <a:pt x="44" y="503"/>
                    </a:lnTo>
                    <a:lnTo>
                      <a:pt x="58" y="525"/>
                    </a:lnTo>
                    <a:lnTo>
                      <a:pt x="66" y="575"/>
                    </a:lnTo>
                    <a:lnTo>
                      <a:pt x="76" y="600"/>
                    </a:lnTo>
                    <a:lnTo>
                      <a:pt x="93" y="638"/>
                    </a:lnTo>
                    <a:lnTo>
                      <a:pt x="99" y="668"/>
                    </a:lnTo>
                    <a:lnTo>
                      <a:pt x="111" y="694"/>
                    </a:lnTo>
                    <a:lnTo>
                      <a:pt x="120" y="708"/>
                    </a:lnTo>
                    <a:lnTo>
                      <a:pt x="126" y="730"/>
                    </a:lnTo>
                    <a:lnTo>
                      <a:pt x="136" y="764"/>
                    </a:lnTo>
                    <a:lnTo>
                      <a:pt x="155" y="788"/>
                    </a:lnTo>
                    <a:lnTo>
                      <a:pt x="177" y="798"/>
                    </a:lnTo>
                    <a:lnTo>
                      <a:pt x="208" y="798"/>
                    </a:lnTo>
                    <a:lnTo>
                      <a:pt x="231" y="798"/>
                    </a:lnTo>
                    <a:lnTo>
                      <a:pt x="241" y="794"/>
                    </a:lnTo>
                    <a:lnTo>
                      <a:pt x="268" y="792"/>
                    </a:lnTo>
                    <a:lnTo>
                      <a:pt x="286" y="810"/>
                    </a:lnTo>
                    <a:lnTo>
                      <a:pt x="307" y="830"/>
                    </a:lnTo>
                    <a:lnTo>
                      <a:pt x="337" y="838"/>
                    </a:lnTo>
                    <a:lnTo>
                      <a:pt x="399" y="818"/>
                    </a:lnTo>
                    <a:lnTo>
                      <a:pt x="451" y="788"/>
                    </a:lnTo>
                    <a:lnTo>
                      <a:pt x="498" y="734"/>
                    </a:lnTo>
                    <a:lnTo>
                      <a:pt x="553" y="650"/>
                    </a:lnTo>
                    <a:lnTo>
                      <a:pt x="574" y="614"/>
                    </a:lnTo>
                    <a:lnTo>
                      <a:pt x="595" y="569"/>
                    </a:lnTo>
                    <a:lnTo>
                      <a:pt x="603" y="543"/>
                    </a:lnTo>
                    <a:lnTo>
                      <a:pt x="603" y="527"/>
                    </a:lnTo>
                    <a:lnTo>
                      <a:pt x="603" y="503"/>
                    </a:lnTo>
                    <a:lnTo>
                      <a:pt x="580" y="467"/>
                    </a:lnTo>
                    <a:lnTo>
                      <a:pt x="592" y="445"/>
                    </a:lnTo>
                    <a:lnTo>
                      <a:pt x="607" y="405"/>
                    </a:lnTo>
                    <a:lnTo>
                      <a:pt x="613" y="365"/>
                    </a:lnTo>
                    <a:lnTo>
                      <a:pt x="613" y="331"/>
                    </a:lnTo>
                    <a:lnTo>
                      <a:pt x="603" y="285"/>
                    </a:lnTo>
                    <a:lnTo>
                      <a:pt x="592" y="253"/>
                    </a:lnTo>
                    <a:lnTo>
                      <a:pt x="574" y="239"/>
                    </a:lnTo>
                    <a:lnTo>
                      <a:pt x="553" y="239"/>
                    </a:lnTo>
                    <a:lnTo>
                      <a:pt x="535" y="245"/>
                    </a:lnTo>
                    <a:lnTo>
                      <a:pt x="520" y="259"/>
                    </a:lnTo>
                    <a:lnTo>
                      <a:pt x="508" y="291"/>
                    </a:lnTo>
                    <a:lnTo>
                      <a:pt x="502" y="309"/>
                    </a:lnTo>
                    <a:lnTo>
                      <a:pt x="502" y="331"/>
                    </a:lnTo>
                    <a:lnTo>
                      <a:pt x="498" y="361"/>
                    </a:lnTo>
                    <a:lnTo>
                      <a:pt x="498" y="383"/>
                    </a:lnTo>
                    <a:lnTo>
                      <a:pt x="481" y="423"/>
                    </a:lnTo>
                    <a:lnTo>
                      <a:pt x="448" y="429"/>
                    </a:lnTo>
                    <a:lnTo>
                      <a:pt x="430" y="405"/>
                    </a:lnTo>
                    <a:lnTo>
                      <a:pt x="436" y="355"/>
                    </a:lnTo>
                    <a:lnTo>
                      <a:pt x="424" y="319"/>
                    </a:lnTo>
                    <a:lnTo>
                      <a:pt x="391" y="267"/>
                    </a:lnTo>
                    <a:lnTo>
                      <a:pt x="375" y="227"/>
                    </a:lnTo>
                    <a:lnTo>
                      <a:pt x="342" y="179"/>
                    </a:lnTo>
                    <a:lnTo>
                      <a:pt x="327" y="155"/>
                    </a:lnTo>
                    <a:lnTo>
                      <a:pt x="309" y="88"/>
                    </a:lnTo>
                    <a:lnTo>
                      <a:pt x="309" y="60"/>
                    </a:lnTo>
                    <a:lnTo>
                      <a:pt x="313" y="32"/>
                    </a:lnTo>
                    <a:lnTo>
                      <a:pt x="282" y="48"/>
                    </a:lnTo>
                    <a:lnTo>
                      <a:pt x="327"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2" name="Freeform 76"/>
              <p:cNvSpPr>
                <a:spLocks/>
              </p:cNvSpPr>
              <p:nvPr/>
            </p:nvSpPr>
            <p:spPr bwMode="auto">
              <a:xfrm>
                <a:off x="4578" y="1095"/>
                <a:ext cx="58" cy="36"/>
              </a:xfrm>
              <a:custGeom>
                <a:avLst/>
                <a:gdLst>
                  <a:gd name="T0" fmla="*/ 0 w 109"/>
                  <a:gd name="T1" fmla="*/ 1 h 72"/>
                  <a:gd name="T2" fmla="*/ 1 w 109"/>
                  <a:gd name="T3" fmla="*/ 1 h 72"/>
                  <a:gd name="T4" fmla="*/ 1 w 109"/>
                  <a:gd name="T5" fmla="*/ 0 h 72"/>
                  <a:gd name="T6" fmla="*/ 1 w 109"/>
                  <a:gd name="T7" fmla="*/ 1 h 72"/>
                  <a:gd name="T8" fmla="*/ 1 w 109"/>
                  <a:gd name="T9" fmla="*/ 1 h 72"/>
                  <a:gd name="T10" fmla="*/ 1 w 109"/>
                  <a:gd name="T11" fmla="*/ 1 h 72"/>
                  <a:gd name="T12" fmla="*/ 1 w 109"/>
                  <a:gd name="T13" fmla="*/ 1 h 72"/>
                  <a:gd name="T14" fmla="*/ 1 w 109"/>
                  <a:gd name="T15" fmla="*/ 1 h 72"/>
                  <a:gd name="T16" fmla="*/ 1 w 109"/>
                  <a:gd name="T17" fmla="*/ 1 h 72"/>
                  <a:gd name="T18" fmla="*/ 1 w 109"/>
                  <a:gd name="T19" fmla="*/ 1 h 72"/>
                  <a:gd name="T20" fmla="*/ 1 w 109"/>
                  <a:gd name="T21" fmla="*/ 1 h 72"/>
                  <a:gd name="T22" fmla="*/ 1 w 109"/>
                  <a:gd name="T23" fmla="*/ 1 h 72"/>
                  <a:gd name="T24" fmla="*/ 1 w 109"/>
                  <a:gd name="T25" fmla="*/ 1 h 72"/>
                  <a:gd name="T26" fmla="*/ 1 w 109"/>
                  <a:gd name="T27" fmla="*/ 1 h 72"/>
                  <a:gd name="T28" fmla="*/ 1 w 109"/>
                  <a:gd name="T29" fmla="*/ 1 h 72"/>
                  <a:gd name="T30" fmla="*/ 0 w 109"/>
                  <a:gd name="T31" fmla="*/ 1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72"/>
                  <a:gd name="T50" fmla="*/ 109 w 109"/>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72">
                    <a:moveTo>
                      <a:pt x="0" y="20"/>
                    </a:moveTo>
                    <a:lnTo>
                      <a:pt x="18" y="2"/>
                    </a:lnTo>
                    <a:lnTo>
                      <a:pt x="35" y="0"/>
                    </a:lnTo>
                    <a:lnTo>
                      <a:pt x="68" y="2"/>
                    </a:lnTo>
                    <a:lnTo>
                      <a:pt x="76" y="4"/>
                    </a:lnTo>
                    <a:lnTo>
                      <a:pt x="86" y="4"/>
                    </a:lnTo>
                    <a:lnTo>
                      <a:pt x="99" y="20"/>
                    </a:lnTo>
                    <a:lnTo>
                      <a:pt x="109" y="42"/>
                    </a:lnTo>
                    <a:lnTo>
                      <a:pt x="107" y="50"/>
                    </a:lnTo>
                    <a:lnTo>
                      <a:pt x="93" y="60"/>
                    </a:lnTo>
                    <a:lnTo>
                      <a:pt x="80" y="52"/>
                    </a:lnTo>
                    <a:lnTo>
                      <a:pt x="55" y="58"/>
                    </a:lnTo>
                    <a:lnTo>
                      <a:pt x="41" y="72"/>
                    </a:lnTo>
                    <a:lnTo>
                      <a:pt x="23" y="70"/>
                    </a:lnTo>
                    <a:lnTo>
                      <a:pt x="6" y="50"/>
                    </a:lnTo>
                    <a:lnTo>
                      <a:pt x="0" y="20"/>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3" name="Freeform 77"/>
              <p:cNvSpPr>
                <a:spLocks/>
              </p:cNvSpPr>
              <p:nvPr/>
            </p:nvSpPr>
            <p:spPr bwMode="auto">
              <a:xfrm>
                <a:off x="4564" y="1060"/>
                <a:ext cx="64" cy="29"/>
              </a:xfrm>
              <a:custGeom>
                <a:avLst/>
                <a:gdLst>
                  <a:gd name="T0" fmla="*/ 1 w 128"/>
                  <a:gd name="T1" fmla="*/ 1 h 64"/>
                  <a:gd name="T2" fmla="*/ 1 w 128"/>
                  <a:gd name="T3" fmla="*/ 1 h 64"/>
                  <a:gd name="T4" fmla="*/ 1 w 128"/>
                  <a:gd name="T5" fmla="*/ 1 h 64"/>
                  <a:gd name="T6" fmla="*/ 1 w 128"/>
                  <a:gd name="T7" fmla="*/ 1 h 64"/>
                  <a:gd name="T8" fmla="*/ 1 w 128"/>
                  <a:gd name="T9" fmla="*/ 1 h 64"/>
                  <a:gd name="T10" fmla="*/ 1 w 128"/>
                  <a:gd name="T11" fmla="*/ 1 h 64"/>
                  <a:gd name="T12" fmla="*/ 1 w 128"/>
                  <a:gd name="T13" fmla="*/ 1 h 64"/>
                  <a:gd name="T14" fmla="*/ 1 w 128"/>
                  <a:gd name="T15" fmla="*/ 1 h 64"/>
                  <a:gd name="T16" fmla="*/ 1 w 128"/>
                  <a:gd name="T17" fmla="*/ 1 h 64"/>
                  <a:gd name="T18" fmla="*/ 1 w 128"/>
                  <a:gd name="T19" fmla="*/ 0 h 64"/>
                  <a:gd name="T20" fmla="*/ 1 w 128"/>
                  <a:gd name="T21" fmla="*/ 0 h 64"/>
                  <a:gd name="T22" fmla="*/ 1 w 128"/>
                  <a:gd name="T23" fmla="*/ 0 h 64"/>
                  <a:gd name="T24" fmla="*/ 1 w 128"/>
                  <a:gd name="T25" fmla="*/ 1 h 64"/>
                  <a:gd name="T26" fmla="*/ 1 w 128"/>
                  <a:gd name="T27" fmla="*/ 1 h 64"/>
                  <a:gd name="T28" fmla="*/ 1 w 128"/>
                  <a:gd name="T29" fmla="*/ 1 h 64"/>
                  <a:gd name="T30" fmla="*/ 1 w 128"/>
                  <a:gd name="T31" fmla="*/ 1 h 64"/>
                  <a:gd name="T32" fmla="*/ 1 w 128"/>
                  <a:gd name="T33" fmla="*/ 0 h 64"/>
                  <a:gd name="T34" fmla="*/ 1 w 128"/>
                  <a:gd name="T35" fmla="*/ 1 h 64"/>
                  <a:gd name="T36" fmla="*/ 0 w 128"/>
                  <a:gd name="T37" fmla="*/ 1 h 64"/>
                  <a:gd name="T38" fmla="*/ 1 w 128"/>
                  <a:gd name="T39" fmla="*/ 1 h 64"/>
                  <a:gd name="T40" fmla="*/ 1 w 128"/>
                  <a:gd name="T41" fmla="*/ 1 h 64"/>
                  <a:gd name="T42" fmla="*/ 1 w 128"/>
                  <a:gd name="T43" fmla="*/ 1 h 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8"/>
                  <a:gd name="T67" fmla="*/ 0 h 64"/>
                  <a:gd name="T68" fmla="*/ 128 w 128"/>
                  <a:gd name="T69" fmla="*/ 64 h 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8" h="64">
                    <a:moveTo>
                      <a:pt x="19" y="64"/>
                    </a:moveTo>
                    <a:lnTo>
                      <a:pt x="31" y="60"/>
                    </a:lnTo>
                    <a:lnTo>
                      <a:pt x="17" y="36"/>
                    </a:lnTo>
                    <a:lnTo>
                      <a:pt x="29" y="32"/>
                    </a:lnTo>
                    <a:lnTo>
                      <a:pt x="50" y="34"/>
                    </a:lnTo>
                    <a:lnTo>
                      <a:pt x="64" y="30"/>
                    </a:lnTo>
                    <a:lnTo>
                      <a:pt x="76" y="24"/>
                    </a:lnTo>
                    <a:lnTo>
                      <a:pt x="99" y="16"/>
                    </a:lnTo>
                    <a:lnTo>
                      <a:pt x="109" y="6"/>
                    </a:lnTo>
                    <a:lnTo>
                      <a:pt x="128" y="0"/>
                    </a:lnTo>
                    <a:lnTo>
                      <a:pt x="105" y="0"/>
                    </a:lnTo>
                    <a:lnTo>
                      <a:pt x="85" y="0"/>
                    </a:lnTo>
                    <a:lnTo>
                      <a:pt x="76" y="4"/>
                    </a:lnTo>
                    <a:lnTo>
                      <a:pt x="48" y="6"/>
                    </a:lnTo>
                    <a:lnTo>
                      <a:pt x="37" y="20"/>
                    </a:lnTo>
                    <a:lnTo>
                      <a:pt x="27" y="6"/>
                    </a:lnTo>
                    <a:lnTo>
                      <a:pt x="15" y="0"/>
                    </a:lnTo>
                    <a:lnTo>
                      <a:pt x="4" y="6"/>
                    </a:lnTo>
                    <a:lnTo>
                      <a:pt x="0" y="16"/>
                    </a:lnTo>
                    <a:lnTo>
                      <a:pt x="4" y="32"/>
                    </a:lnTo>
                    <a:lnTo>
                      <a:pt x="6" y="44"/>
                    </a:lnTo>
                    <a:lnTo>
                      <a:pt x="19" y="64"/>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4" name="Freeform 78"/>
              <p:cNvSpPr>
                <a:spLocks/>
              </p:cNvSpPr>
              <p:nvPr/>
            </p:nvSpPr>
            <p:spPr bwMode="auto">
              <a:xfrm>
                <a:off x="4531" y="928"/>
                <a:ext cx="184" cy="132"/>
              </a:xfrm>
              <a:custGeom>
                <a:avLst/>
                <a:gdLst>
                  <a:gd name="T0" fmla="*/ 1 w 368"/>
                  <a:gd name="T1" fmla="*/ 1 h 263"/>
                  <a:gd name="T2" fmla="*/ 1 w 368"/>
                  <a:gd name="T3" fmla="*/ 1 h 263"/>
                  <a:gd name="T4" fmla="*/ 1 w 368"/>
                  <a:gd name="T5" fmla="*/ 1 h 263"/>
                  <a:gd name="T6" fmla="*/ 1 w 368"/>
                  <a:gd name="T7" fmla="*/ 1 h 263"/>
                  <a:gd name="T8" fmla="*/ 1 w 368"/>
                  <a:gd name="T9" fmla="*/ 0 h 263"/>
                  <a:gd name="T10" fmla="*/ 1 w 368"/>
                  <a:gd name="T11" fmla="*/ 1 h 263"/>
                  <a:gd name="T12" fmla="*/ 1 w 368"/>
                  <a:gd name="T13" fmla="*/ 1 h 263"/>
                  <a:gd name="T14" fmla="*/ 1 w 368"/>
                  <a:gd name="T15" fmla="*/ 1 h 263"/>
                  <a:gd name="T16" fmla="*/ 1 w 368"/>
                  <a:gd name="T17" fmla="*/ 1 h 263"/>
                  <a:gd name="T18" fmla="*/ 1 w 368"/>
                  <a:gd name="T19" fmla="*/ 1 h 263"/>
                  <a:gd name="T20" fmla="*/ 1 w 368"/>
                  <a:gd name="T21" fmla="*/ 1 h 263"/>
                  <a:gd name="T22" fmla="*/ 1 w 368"/>
                  <a:gd name="T23" fmla="*/ 1 h 263"/>
                  <a:gd name="T24" fmla="*/ 1 w 368"/>
                  <a:gd name="T25" fmla="*/ 1 h 263"/>
                  <a:gd name="T26" fmla="*/ 1 w 368"/>
                  <a:gd name="T27" fmla="*/ 1 h 263"/>
                  <a:gd name="T28" fmla="*/ 1 w 368"/>
                  <a:gd name="T29" fmla="*/ 1 h 263"/>
                  <a:gd name="T30" fmla="*/ 1 w 368"/>
                  <a:gd name="T31" fmla="*/ 1 h 263"/>
                  <a:gd name="T32" fmla="*/ 1 w 368"/>
                  <a:gd name="T33" fmla="*/ 1 h 263"/>
                  <a:gd name="T34" fmla="*/ 1 w 368"/>
                  <a:gd name="T35" fmla="*/ 1 h 263"/>
                  <a:gd name="T36" fmla="*/ 1 w 368"/>
                  <a:gd name="T37" fmla="*/ 1 h 263"/>
                  <a:gd name="T38" fmla="*/ 1 w 368"/>
                  <a:gd name="T39" fmla="*/ 1 h 263"/>
                  <a:gd name="T40" fmla="*/ 1 w 368"/>
                  <a:gd name="T41" fmla="*/ 1 h 263"/>
                  <a:gd name="T42" fmla="*/ 1 w 368"/>
                  <a:gd name="T43" fmla="*/ 1 h 263"/>
                  <a:gd name="T44" fmla="*/ 1 w 368"/>
                  <a:gd name="T45" fmla="*/ 1 h 263"/>
                  <a:gd name="T46" fmla="*/ 1 w 368"/>
                  <a:gd name="T47" fmla="*/ 1 h 263"/>
                  <a:gd name="T48" fmla="*/ 1 w 368"/>
                  <a:gd name="T49" fmla="*/ 1 h 263"/>
                  <a:gd name="T50" fmla="*/ 1 w 368"/>
                  <a:gd name="T51" fmla="*/ 1 h 263"/>
                  <a:gd name="T52" fmla="*/ 1 w 368"/>
                  <a:gd name="T53" fmla="*/ 0 h 263"/>
                  <a:gd name="T54" fmla="*/ 1 w 368"/>
                  <a:gd name="T55" fmla="*/ 1 h 263"/>
                  <a:gd name="T56" fmla="*/ 1 w 368"/>
                  <a:gd name="T57" fmla="*/ 1 h 263"/>
                  <a:gd name="T58" fmla="*/ 1 w 368"/>
                  <a:gd name="T59" fmla="*/ 1 h 263"/>
                  <a:gd name="T60" fmla="*/ 1 w 368"/>
                  <a:gd name="T61" fmla="*/ 1 h 263"/>
                  <a:gd name="T62" fmla="*/ 1 w 368"/>
                  <a:gd name="T63" fmla="*/ 1 h 263"/>
                  <a:gd name="T64" fmla="*/ 1 w 368"/>
                  <a:gd name="T65" fmla="*/ 1 h 263"/>
                  <a:gd name="T66" fmla="*/ 1 w 368"/>
                  <a:gd name="T67" fmla="*/ 1 h 263"/>
                  <a:gd name="T68" fmla="*/ 1 w 368"/>
                  <a:gd name="T69" fmla="*/ 1 h 263"/>
                  <a:gd name="T70" fmla="*/ 1 w 368"/>
                  <a:gd name="T71" fmla="*/ 1 h 263"/>
                  <a:gd name="T72" fmla="*/ 1 w 368"/>
                  <a:gd name="T73" fmla="*/ 1 h 2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63"/>
                  <a:gd name="T113" fmla="*/ 368 w 368"/>
                  <a:gd name="T114" fmla="*/ 263 h 2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63">
                    <a:moveTo>
                      <a:pt x="50" y="162"/>
                    </a:moveTo>
                    <a:lnTo>
                      <a:pt x="50" y="154"/>
                    </a:lnTo>
                    <a:lnTo>
                      <a:pt x="80" y="152"/>
                    </a:lnTo>
                    <a:lnTo>
                      <a:pt x="99" y="142"/>
                    </a:lnTo>
                    <a:lnTo>
                      <a:pt x="107" y="118"/>
                    </a:lnTo>
                    <a:lnTo>
                      <a:pt x="95" y="106"/>
                    </a:lnTo>
                    <a:lnTo>
                      <a:pt x="101" y="90"/>
                    </a:lnTo>
                    <a:lnTo>
                      <a:pt x="101" y="68"/>
                    </a:lnTo>
                    <a:lnTo>
                      <a:pt x="101" y="14"/>
                    </a:lnTo>
                    <a:lnTo>
                      <a:pt x="68" y="0"/>
                    </a:lnTo>
                    <a:lnTo>
                      <a:pt x="62" y="38"/>
                    </a:lnTo>
                    <a:lnTo>
                      <a:pt x="56" y="54"/>
                    </a:lnTo>
                    <a:lnTo>
                      <a:pt x="60" y="82"/>
                    </a:lnTo>
                    <a:lnTo>
                      <a:pt x="54" y="90"/>
                    </a:lnTo>
                    <a:lnTo>
                      <a:pt x="43" y="82"/>
                    </a:lnTo>
                    <a:lnTo>
                      <a:pt x="52" y="78"/>
                    </a:lnTo>
                    <a:lnTo>
                      <a:pt x="48" y="60"/>
                    </a:lnTo>
                    <a:lnTo>
                      <a:pt x="25" y="60"/>
                    </a:lnTo>
                    <a:lnTo>
                      <a:pt x="21" y="48"/>
                    </a:lnTo>
                    <a:lnTo>
                      <a:pt x="9" y="26"/>
                    </a:lnTo>
                    <a:lnTo>
                      <a:pt x="0" y="26"/>
                    </a:lnTo>
                    <a:lnTo>
                      <a:pt x="2" y="74"/>
                    </a:lnTo>
                    <a:lnTo>
                      <a:pt x="4" y="98"/>
                    </a:lnTo>
                    <a:lnTo>
                      <a:pt x="21" y="134"/>
                    </a:lnTo>
                    <a:lnTo>
                      <a:pt x="29" y="148"/>
                    </a:lnTo>
                    <a:lnTo>
                      <a:pt x="33" y="188"/>
                    </a:lnTo>
                    <a:lnTo>
                      <a:pt x="43" y="219"/>
                    </a:lnTo>
                    <a:lnTo>
                      <a:pt x="62" y="257"/>
                    </a:lnTo>
                    <a:lnTo>
                      <a:pt x="70" y="263"/>
                    </a:lnTo>
                    <a:lnTo>
                      <a:pt x="89" y="255"/>
                    </a:lnTo>
                    <a:lnTo>
                      <a:pt x="113" y="249"/>
                    </a:lnTo>
                    <a:lnTo>
                      <a:pt x="144" y="255"/>
                    </a:lnTo>
                    <a:lnTo>
                      <a:pt x="169" y="257"/>
                    </a:lnTo>
                    <a:lnTo>
                      <a:pt x="185" y="257"/>
                    </a:lnTo>
                    <a:lnTo>
                      <a:pt x="202" y="239"/>
                    </a:lnTo>
                    <a:lnTo>
                      <a:pt x="191" y="216"/>
                    </a:lnTo>
                    <a:lnTo>
                      <a:pt x="218" y="208"/>
                    </a:lnTo>
                    <a:lnTo>
                      <a:pt x="229" y="194"/>
                    </a:lnTo>
                    <a:lnTo>
                      <a:pt x="212" y="178"/>
                    </a:lnTo>
                    <a:lnTo>
                      <a:pt x="191" y="174"/>
                    </a:lnTo>
                    <a:lnTo>
                      <a:pt x="224" y="166"/>
                    </a:lnTo>
                    <a:lnTo>
                      <a:pt x="241" y="182"/>
                    </a:lnTo>
                    <a:lnTo>
                      <a:pt x="265" y="182"/>
                    </a:lnTo>
                    <a:lnTo>
                      <a:pt x="228" y="156"/>
                    </a:lnTo>
                    <a:lnTo>
                      <a:pt x="251" y="140"/>
                    </a:lnTo>
                    <a:lnTo>
                      <a:pt x="251" y="130"/>
                    </a:lnTo>
                    <a:lnTo>
                      <a:pt x="226" y="118"/>
                    </a:lnTo>
                    <a:lnTo>
                      <a:pt x="220" y="112"/>
                    </a:lnTo>
                    <a:lnTo>
                      <a:pt x="226" y="106"/>
                    </a:lnTo>
                    <a:lnTo>
                      <a:pt x="259" y="102"/>
                    </a:lnTo>
                    <a:lnTo>
                      <a:pt x="337" y="78"/>
                    </a:lnTo>
                    <a:lnTo>
                      <a:pt x="368" y="6"/>
                    </a:lnTo>
                    <a:lnTo>
                      <a:pt x="333" y="2"/>
                    </a:lnTo>
                    <a:lnTo>
                      <a:pt x="282" y="0"/>
                    </a:lnTo>
                    <a:lnTo>
                      <a:pt x="257" y="32"/>
                    </a:lnTo>
                    <a:lnTo>
                      <a:pt x="220" y="62"/>
                    </a:lnTo>
                    <a:lnTo>
                      <a:pt x="194" y="72"/>
                    </a:lnTo>
                    <a:lnTo>
                      <a:pt x="183" y="66"/>
                    </a:lnTo>
                    <a:lnTo>
                      <a:pt x="165" y="48"/>
                    </a:lnTo>
                    <a:lnTo>
                      <a:pt x="165" y="32"/>
                    </a:lnTo>
                    <a:lnTo>
                      <a:pt x="154" y="6"/>
                    </a:lnTo>
                    <a:lnTo>
                      <a:pt x="130" y="30"/>
                    </a:lnTo>
                    <a:lnTo>
                      <a:pt x="134" y="40"/>
                    </a:lnTo>
                    <a:lnTo>
                      <a:pt x="124" y="60"/>
                    </a:lnTo>
                    <a:lnTo>
                      <a:pt x="128" y="72"/>
                    </a:lnTo>
                    <a:lnTo>
                      <a:pt x="136" y="90"/>
                    </a:lnTo>
                    <a:lnTo>
                      <a:pt x="159" y="108"/>
                    </a:lnTo>
                    <a:lnTo>
                      <a:pt x="167" y="122"/>
                    </a:lnTo>
                    <a:lnTo>
                      <a:pt x="177" y="150"/>
                    </a:lnTo>
                    <a:lnTo>
                      <a:pt x="173" y="164"/>
                    </a:lnTo>
                    <a:lnTo>
                      <a:pt x="140" y="174"/>
                    </a:lnTo>
                    <a:lnTo>
                      <a:pt x="105" y="180"/>
                    </a:lnTo>
                    <a:lnTo>
                      <a:pt x="70" y="174"/>
                    </a:lnTo>
                    <a:lnTo>
                      <a:pt x="50" y="162"/>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5" name="Freeform 79"/>
              <p:cNvSpPr>
                <a:spLocks/>
              </p:cNvSpPr>
              <p:nvPr/>
            </p:nvSpPr>
            <p:spPr bwMode="auto">
              <a:xfrm>
                <a:off x="4615" y="935"/>
                <a:ext cx="48" cy="31"/>
              </a:xfrm>
              <a:custGeom>
                <a:avLst/>
                <a:gdLst>
                  <a:gd name="T0" fmla="*/ 0 w 103"/>
                  <a:gd name="T1" fmla="*/ 1 h 62"/>
                  <a:gd name="T2" fmla="*/ 0 w 103"/>
                  <a:gd name="T3" fmla="*/ 1 h 62"/>
                  <a:gd name="T4" fmla="*/ 0 w 103"/>
                  <a:gd name="T5" fmla="*/ 1 h 62"/>
                  <a:gd name="T6" fmla="*/ 0 w 103"/>
                  <a:gd name="T7" fmla="*/ 1 h 62"/>
                  <a:gd name="T8" fmla="*/ 0 w 103"/>
                  <a:gd name="T9" fmla="*/ 1 h 62"/>
                  <a:gd name="T10" fmla="*/ 0 w 103"/>
                  <a:gd name="T11" fmla="*/ 1 h 62"/>
                  <a:gd name="T12" fmla="*/ 0 w 103"/>
                  <a:gd name="T13" fmla="*/ 1 h 62"/>
                  <a:gd name="T14" fmla="*/ 0 w 103"/>
                  <a:gd name="T15" fmla="*/ 0 h 62"/>
                  <a:gd name="T16" fmla="*/ 0 w 103"/>
                  <a:gd name="T17" fmla="*/ 1 h 62"/>
                  <a:gd name="T18" fmla="*/ 0 w 103"/>
                  <a:gd name="T19" fmla="*/ 1 h 62"/>
                  <a:gd name="T20" fmla="*/ 0 w 103"/>
                  <a:gd name="T21" fmla="*/ 1 h 62"/>
                  <a:gd name="T22" fmla="*/ 0 w 103"/>
                  <a:gd name="T23" fmla="*/ 1 h 62"/>
                  <a:gd name="T24" fmla="*/ 0 w 103"/>
                  <a:gd name="T25" fmla="*/ 1 h 62"/>
                  <a:gd name="T26" fmla="*/ 0 w 103"/>
                  <a:gd name="T27" fmla="*/ 1 h 62"/>
                  <a:gd name="T28" fmla="*/ 0 w 103"/>
                  <a:gd name="T29" fmla="*/ 1 h 62"/>
                  <a:gd name="T30" fmla="*/ 0 w 103"/>
                  <a:gd name="T31" fmla="*/ 1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
                  <a:gd name="T49" fmla="*/ 0 h 62"/>
                  <a:gd name="T50" fmla="*/ 103 w 103"/>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 h="62">
                    <a:moveTo>
                      <a:pt x="0" y="34"/>
                    </a:moveTo>
                    <a:lnTo>
                      <a:pt x="6" y="42"/>
                    </a:lnTo>
                    <a:lnTo>
                      <a:pt x="18" y="50"/>
                    </a:lnTo>
                    <a:lnTo>
                      <a:pt x="29" y="52"/>
                    </a:lnTo>
                    <a:lnTo>
                      <a:pt x="45" y="48"/>
                    </a:lnTo>
                    <a:lnTo>
                      <a:pt x="62" y="34"/>
                    </a:lnTo>
                    <a:lnTo>
                      <a:pt x="80" y="18"/>
                    </a:lnTo>
                    <a:lnTo>
                      <a:pt x="94" y="0"/>
                    </a:lnTo>
                    <a:lnTo>
                      <a:pt x="103" y="10"/>
                    </a:lnTo>
                    <a:lnTo>
                      <a:pt x="80" y="28"/>
                    </a:lnTo>
                    <a:lnTo>
                      <a:pt x="64" y="48"/>
                    </a:lnTo>
                    <a:lnTo>
                      <a:pt x="53" y="60"/>
                    </a:lnTo>
                    <a:lnTo>
                      <a:pt x="39" y="62"/>
                    </a:lnTo>
                    <a:lnTo>
                      <a:pt x="27" y="62"/>
                    </a:lnTo>
                    <a:lnTo>
                      <a:pt x="6" y="54"/>
                    </a:lnTo>
                    <a:lnTo>
                      <a:pt x="0" y="34"/>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6" name="Freeform 80"/>
              <p:cNvSpPr>
                <a:spLocks/>
              </p:cNvSpPr>
              <p:nvPr/>
            </p:nvSpPr>
            <p:spPr bwMode="auto">
              <a:xfrm>
                <a:off x="4514" y="782"/>
                <a:ext cx="100" cy="139"/>
              </a:xfrm>
              <a:custGeom>
                <a:avLst/>
                <a:gdLst>
                  <a:gd name="T0" fmla="*/ 1 w 198"/>
                  <a:gd name="T1" fmla="*/ 1 h 277"/>
                  <a:gd name="T2" fmla="*/ 1 w 198"/>
                  <a:gd name="T3" fmla="*/ 1 h 277"/>
                  <a:gd name="T4" fmla="*/ 1 w 198"/>
                  <a:gd name="T5" fmla="*/ 1 h 277"/>
                  <a:gd name="T6" fmla="*/ 1 w 198"/>
                  <a:gd name="T7" fmla="*/ 1 h 277"/>
                  <a:gd name="T8" fmla="*/ 1 w 198"/>
                  <a:gd name="T9" fmla="*/ 1 h 277"/>
                  <a:gd name="T10" fmla="*/ 1 w 198"/>
                  <a:gd name="T11" fmla="*/ 1 h 277"/>
                  <a:gd name="T12" fmla="*/ 1 w 198"/>
                  <a:gd name="T13" fmla="*/ 1 h 277"/>
                  <a:gd name="T14" fmla="*/ 1 w 198"/>
                  <a:gd name="T15" fmla="*/ 1 h 277"/>
                  <a:gd name="T16" fmla="*/ 1 w 198"/>
                  <a:gd name="T17" fmla="*/ 1 h 277"/>
                  <a:gd name="T18" fmla="*/ 1 w 198"/>
                  <a:gd name="T19" fmla="*/ 1 h 277"/>
                  <a:gd name="T20" fmla="*/ 1 w 198"/>
                  <a:gd name="T21" fmla="*/ 1 h 277"/>
                  <a:gd name="T22" fmla="*/ 1 w 198"/>
                  <a:gd name="T23" fmla="*/ 1 h 277"/>
                  <a:gd name="T24" fmla="*/ 1 w 198"/>
                  <a:gd name="T25" fmla="*/ 1 h 277"/>
                  <a:gd name="T26" fmla="*/ 1 w 198"/>
                  <a:gd name="T27" fmla="*/ 1 h 277"/>
                  <a:gd name="T28" fmla="*/ 1 w 198"/>
                  <a:gd name="T29" fmla="*/ 1 h 277"/>
                  <a:gd name="T30" fmla="*/ 1 w 198"/>
                  <a:gd name="T31" fmla="*/ 1 h 277"/>
                  <a:gd name="T32" fmla="*/ 1 w 198"/>
                  <a:gd name="T33" fmla="*/ 1 h 277"/>
                  <a:gd name="T34" fmla="*/ 1 w 198"/>
                  <a:gd name="T35" fmla="*/ 1 h 277"/>
                  <a:gd name="T36" fmla="*/ 1 w 198"/>
                  <a:gd name="T37" fmla="*/ 1 h 277"/>
                  <a:gd name="T38" fmla="*/ 1 w 198"/>
                  <a:gd name="T39" fmla="*/ 1 h 277"/>
                  <a:gd name="T40" fmla="*/ 1 w 198"/>
                  <a:gd name="T41" fmla="*/ 1 h 277"/>
                  <a:gd name="T42" fmla="*/ 1 w 198"/>
                  <a:gd name="T43" fmla="*/ 1 h 277"/>
                  <a:gd name="T44" fmla="*/ 1 w 198"/>
                  <a:gd name="T45" fmla="*/ 1 h 277"/>
                  <a:gd name="T46" fmla="*/ 1 w 198"/>
                  <a:gd name="T47" fmla="*/ 1 h 277"/>
                  <a:gd name="T48" fmla="*/ 1 w 198"/>
                  <a:gd name="T49" fmla="*/ 1 h 277"/>
                  <a:gd name="T50" fmla="*/ 1 w 198"/>
                  <a:gd name="T51" fmla="*/ 0 h 277"/>
                  <a:gd name="T52" fmla="*/ 1 w 198"/>
                  <a:gd name="T53" fmla="*/ 1 h 277"/>
                  <a:gd name="T54" fmla="*/ 1 w 198"/>
                  <a:gd name="T55" fmla="*/ 1 h 277"/>
                  <a:gd name="T56" fmla="*/ 1 w 198"/>
                  <a:gd name="T57" fmla="*/ 1 h 277"/>
                  <a:gd name="T58" fmla="*/ 0 w 198"/>
                  <a:gd name="T59" fmla="*/ 1 h 277"/>
                  <a:gd name="T60" fmla="*/ 1 w 198"/>
                  <a:gd name="T61" fmla="*/ 1 h 277"/>
                  <a:gd name="T62" fmla="*/ 1 w 198"/>
                  <a:gd name="T63" fmla="*/ 1 h 277"/>
                  <a:gd name="T64" fmla="*/ 1 w 198"/>
                  <a:gd name="T65" fmla="*/ 1 h 277"/>
                  <a:gd name="T66" fmla="*/ 1 w 198"/>
                  <a:gd name="T67" fmla="*/ 1 h 277"/>
                  <a:gd name="T68" fmla="*/ 1 w 198"/>
                  <a:gd name="T69" fmla="*/ 1 h 277"/>
                  <a:gd name="T70" fmla="*/ 1 w 198"/>
                  <a:gd name="T71" fmla="*/ 1 h 277"/>
                  <a:gd name="T72" fmla="*/ 1 w 198"/>
                  <a:gd name="T73" fmla="*/ 1 h 2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8"/>
                  <a:gd name="T112" fmla="*/ 0 h 277"/>
                  <a:gd name="T113" fmla="*/ 198 w 198"/>
                  <a:gd name="T114" fmla="*/ 277 h 2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8" h="277">
                    <a:moveTo>
                      <a:pt x="7" y="277"/>
                    </a:moveTo>
                    <a:lnTo>
                      <a:pt x="29" y="271"/>
                    </a:lnTo>
                    <a:lnTo>
                      <a:pt x="46" y="271"/>
                    </a:lnTo>
                    <a:lnTo>
                      <a:pt x="70" y="267"/>
                    </a:lnTo>
                    <a:lnTo>
                      <a:pt x="81" y="249"/>
                    </a:lnTo>
                    <a:lnTo>
                      <a:pt x="95" y="257"/>
                    </a:lnTo>
                    <a:lnTo>
                      <a:pt x="107" y="227"/>
                    </a:lnTo>
                    <a:lnTo>
                      <a:pt x="109" y="215"/>
                    </a:lnTo>
                    <a:lnTo>
                      <a:pt x="126" y="217"/>
                    </a:lnTo>
                    <a:lnTo>
                      <a:pt x="128" y="239"/>
                    </a:lnTo>
                    <a:lnTo>
                      <a:pt x="150" y="239"/>
                    </a:lnTo>
                    <a:lnTo>
                      <a:pt x="152" y="251"/>
                    </a:lnTo>
                    <a:lnTo>
                      <a:pt x="177" y="247"/>
                    </a:lnTo>
                    <a:lnTo>
                      <a:pt x="181" y="235"/>
                    </a:lnTo>
                    <a:lnTo>
                      <a:pt x="198" y="247"/>
                    </a:lnTo>
                    <a:lnTo>
                      <a:pt x="192" y="221"/>
                    </a:lnTo>
                    <a:lnTo>
                      <a:pt x="183" y="201"/>
                    </a:lnTo>
                    <a:lnTo>
                      <a:pt x="183" y="175"/>
                    </a:lnTo>
                    <a:lnTo>
                      <a:pt x="190" y="141"/>
                    </a:lnTo>
                    <a:lnTo>
                      <a:pt x="196" y="121"/>
                    </a:lnTo>
                    <a:lnTo>
                      <a:pt x="196" y="85"/>
                    </a:lnTo>
                    <a:lnTo>
                      <a:pt x="187" y="61"/>
                    </a:lnTo>
                    <a:lnTo>
                      <a:pt x="163" y="55"/>
                    </a:lnTo>
                    <a:lnTo>
                      <a:pt x="136" y="38"/>
                    </a:lnTo>
                    <a:lnTo>
                      <a:pt x="126" y="28"/>
                    </a:lnTo>
                    <a:lnTo>
                      <a:pt x="130" y="0"/>
                    </a:lnTo>
                    <a:lnTo>
                      <a:pt x="91" y="14"/>
                    </a:lnTo>
                    <a:lnTo>
                      <a:pt x="39" y="43"/>
                    </a:lnTo>
                    <a:lnTo>
                      <a:pt x="13" y="65"/>
                    </a:lnTo>
                    <a:lnTo>
                      <a:pt x="0" y="69"/>
                    </a:lnTo>
                    <a:lnTo>
                      <a:pt x="6" y="101"/>
                    </a:lnTo>
                    <a:lnTo>
                      <a:pt x="6" y="131"/>
                    </a:lnTo>
                    <a:lnTo>
                      <a:pt x="7" y="161"/>
                    </a:lnTo>
                    <a:lnTo>
                      <a:pt x="7" y="187"/>
                    </a:lnTo>
                    <a:lnTo>
                      <a:pt x="6" y="215"/>
                    </a:lnTo>
                    <a:lnTo>
                      <a:pt x="6" y="247"/>
                    </a:lnTo>
                    <a:lnTo>
                      <a:pt x="7" y="277"/>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7" name="Freeform 81"/>
              <p:cNvSpPr>
                <a:spLocks/>
              </p:cNvSpPr>
              <p:nvPr/>
            </p:nvSpPr>
            <p:spPr bwMode="auto">
              <a:xfrm>
                <a:off x="4576" y="914"/>
                <a:ext cx="102" cy="29"/>
              </a:xfrm>
              <a:custGeom>
                <a:avLst/>
                <a:gdLst>
                  <a:gd name="T0" fmla="*/ 0 w 201"/>
                  <a:gd name="T1" fmla="*/ 0 h 60"/>
                  <a:gd name="T2" fmla="*/ 0 w 201"/>
                  <a:gd name="T3" fmla="*/ 0 h 60"/>
                  <a:gd name="T4" fmla="*/ 0 w 201"/>
                  <a:gd name="T5" fmla="*/ 0 h 60"/>
                  <a:gd name="T6" fmla="*/ 0 w 201"/>
                  <a:gd name="T7" fmla="*/ 0 h 60"/>
                  <a:gd name="T8" fmla="*/ 0 w 201"/>
                  <a:gd name="T9" fmla="*/ 0 h 60"/>
                  <a:gd name="T10" fmla="*/ 0 w 201"/>
                  <a:gd name="T11" fmla="*/ 0 h 60"/>
                  <a:gd name="T12" fmla="*/ 0 w 201"/>
                  <a:gd name="T13" fmla="*/ 0 h 60"/>
                  <a:gd name="T14" fmla="*/ 0 w 201"/>
                  <a:gd name="T15" fmla="*/ 0 h 60"/>
                  <a:gd name="T16" fmla="*/ 0 w 201"/>
                  <a:gd name="T17" fmla="*/ 0 h 60"/>
                  <a:gd name="T18" fmla="*/ 0 w 201"/>
                  <a:gd name="T19" fmla="*/ 0 h 60"/>
                  <a:gd name="T20" fmla="*/ 0 w 201"/>
                  <a:gd name="T21" fmla="*/ 0 h 60"/>
                  <a:gd name="T22" fmla="*/ 0 w 201"/>
                  <a:gd name="T23" fmla="*/ 0 h 60"/>
                  <a:gd name="T24" fmla="*/ 0 w 201"/>
                  <a:gd name="T25" fmla="*/ 0 h 60"/>
                  <a:gd name="T26" fmla="*/ 0 w 201"/>
                  <a:gd name="T27" fmla="*/ 0 h 60"/>
                  <a:gd name="T28" fmla="*/ 0 w 201"/>
                  <a:gd name="T29" fmla="*/ 0 h 60"/>
                  <a:gd name="T30" fmla="*/ 0 w 201"/>
                  <a:gd name="T31" fmla="*/ 0 h 60"/>
                  <a:gd name="T32" fmla="*/ 0 w 201"/>
                  <a:gd name="T33" fmla="*/ 0 h 60"/>
                  <a:gd name="T34" fmla="*/ 0 w 201"/>
                  <a:gd name="T35" fmla="*/ 0 h 60"/>
                  <a:gd name="T36" fmla="*/ 0 w 201"/>
                  <a:gd name="T37" fmla="*/ 0 h 60"/>
                  <a:gd name="T38" fmla="*/ 0 w 201"/>
                  <a:gd name="T39" fmla="*/ 0 h 60"/>
                  <a:gd name="T40" fmla="*/ 0 w 201"/>
                  <a:gd name="T41" fmla="*/ 0 h 60"/>
                  <a:gd name="T42" fmla="*/ 0 w 201"/>
                  <a:gd name="T43" fmla="*/ 0 h 60"/>
                  <a:gd name="T44" fmla="*/ 0 w 201"/>
                  <a:gd name="T45" fmla="*/ 0 h 60"/>
                  <a:gd name="T46" fmla="*/ 0 w 201"/>
                  <a:gd name="T47" fmla="*/ 0 h 60"/>
                  <a:gd name="T48" fmla="*/ 0 w 201"/>
                  <a:gd name="T49" fmla="*/ 0 h 60"/>
                  <a:gd name="T50" fmla="*/ 0 w 201"/>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1"/>
                  <a:gd name="T79" fmla="*/ 0 h 60"/>
                  <a:gd name="T80" fmla="*/ 201 w 201"/>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1" h="60">
                    <a:moveTo>
                      <a:pt x="98" y="30"/>
                    </a:moveTo>
                    <a:lnTo>
                      <a:pt x="105" y="58"/>
                    </a:lnTo>
                    <a:lnTo>
                      <a:pt x="86" y="54"/>
                    </a:lnTo>
                    <a:lnTo>
                      <a:pt x="72" y="36"/>
                    </a:lnTo>
                    <a:lnTo>
                      <a:pt x="57" y="46"/>
                    </a:lnTo>
                    <a:lnTo>
                      <a:pt x="45" y="46"/>
                    </a:lnTo>
                    <a:lnTo>
                      <a:pt x="47" y="60"/>
                    </a:lnTo>
                    <a:lnTo>
                      <a:pt x="25" y="54"/>
                    </a:lnTo>
                    <a:lnTo>
                      <a:pt x="18" y="42"/>
                    </a:lnTo>
                    <a:lnTo>
                      <a:pt x="0" y="40"/>
                    </a:lnTo>
                    <a:lnTo>
                      <a:pt x="12" y="24"/>
                    </a:lnTo>
                    <a:lnTo>
                      <a:pt x="8" y="18"/>
                    </a:lnTo>
                    <a:lnTo>
                      <a:pt x="57" y="18"/>
                    </a:lnTo>
                    <a:lnTo>
                      <a:pt x="72" y="2"/>
                    </a:lnTo>
                    <a:lnTo>
                      <a:pt x="92" y="0"/>
                    </a:lnTo>
                    <a:lnTo>
                      <a:pt x="138" y="0"/>
                    </a:lnTo>
                    <a:lnTo>
                      <a:pt x="168" y="12"/>
                    </a:lnTo>
                    <a:lnTo>
                      <a:pt x="183" y="24"/>
                    </a:lnTo>
                    <a:lnTo>
                      <a:pt x="201" y="26"/>
                    </a:lnTo>
                    <a:lnTo>
                      <a:pt x="173" y="34"/>
                    </a:lnTo>
                    <a:lnTo>
                      <a:pt x="144" y="30"/>
                    </a:lnTo>
                    <a:lnTo>
                      <a:pt x="168" y="24"/>
                    </a:lnTo>
                    <a:lnTo>
                      <a:pt x="156" y="14"/>
                    </a:lnTo>
                    <a:lnTo>
                      <a:pt x="131" y="6"/>
                    </a:lnTo>
                    <a:lnTo>
                      <a:pt x="72" y="14"/>
                    </a:lnTo>
                    <a:lnTo>
                      <a:pt x="98" y="3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8" name="Freeform 82"/>
              <p:cNvSpPr>
                <a:spLocks/>
              </p:cNvSpPr>
              <p:nvPr/>
            </p:nvSpPr>
            <p:spPr bwMode="auto">
              <a:xfrm>
                <a:off x="4524" y="921"/>
                <a:ext cx="38" cy="24"/>
              </a:xfrm>
              <a:custGeom>
                <a:avLst/>
                <a:gdLst>
                  <a:gd name="T0" fmla="*/ 1 w 76"/>
                  <a:gd name="T1" fmla="*/ 1 h 46"/>
                  <a:gd name="T2" fmla="*/ 1 w 76"/>
                  <a:gd name="T3" fmla="*/ 1 h 46"/>
                  <a:gd name="T4" fmla="*/ 1 w 76"/>
                  <a:gd name="T5" fmla="*/ 1 h 46"/>
                  <a:gd name="T6" fmla="*/ 1 w 76"/>
                  <a:gd name="T7" fmla="*/ 1 h 46"/>
                  <a:gd name="T8" fmla="*/ 1 w 76"/>
                  <a:gd name="T9" fmla="*/ 1 h 46"/>
                  <a:gd name="T10" fmla="*/ 1 w 76"/>
                  <a:gd name="T11" fmla="*/ 1 h 46"/>
                  <a:gd name="T12" fmla="*/ 1 w 76"/>
                  <a:gd name="T13" fmla="*/ 1 h 46"/>
                  <a:gd name="T14" fmla="*/ 1 w 76"/>
                  <a:gd name="T15" fmla="*/ 1 h 46"/>
                  <a:gd name="T16" fmla="*/ 1 w 76"/>
                  <a:gd name="T17" fmla="*/ 1 h 46"/>
                  <a:gd name="T18" fmla="*/ 1 w 76"/>
                  <a:gd name="T19" fmla="*/ 0 h 46"/>
                  <a:gd name="T20" fmla="*/ 0 w 76"/>
                  <a:gd name="T21" fmla="*/ 0 h 46"/>
                  <a:gd name="T22" fmla="*/ 1 w 76"/>
                  <a:gd name="T23" fmla="*/ 1 h 46"/>
                  <a:gd name="T24" fmla="*/ 1 w 76"/>
                  <a:gd name="T25" fmla="*/ 1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46"/>
                  <a:gd name="T41" fmla="*/ 76 w 76"/>
                  <a:gd name="T42" fmla="*/ 46 h 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46">
                    <a:moveTo>
                      <a:pt x="6" y="28"/>
                    </a:moveTo>
                    <a:lnTo>
                      <a:pt x="17" y="46"/>
                    </a:lnTo>
                    <a:lnTo>
                      <a:pt x="33" y="46"/>
                    </a:lnTo>
                    <a:lnTo>
                      <a:pt x="43" y="36"/>
                    </a:lnTo>
                    <a:lnTo>
                      <a:pt x="56" y="34"/>
                    </a:lnTo>
                    <a:lnTo>
                      <a:pt x="66" y="46"/>
                    </a:lnTo>
                    <a:lnTo>
                      <a:pt x="76" y="46"/>
                    </a:lnTo>
                    <a:lnTo>
                      <a:pt x="76" y="28"/>
                    </a:lnTo>
                    <a:lnTo>
                      <a:pt x="70" y="8"/>
                    </a:lnTo>
                    <a:lnTo>
                      <a:pt x="43" y="0"/>
                    </a:lnTo>
                    <a:lnTo>
                      <a:pt x="0" y="0"/>
                    </a:lnTo>
                    <a:lnTo>
                      <a:pt x="33" y="16"/>
                    </a:lnTo>
                    <a:lnTo>
                      <a:pt x="6" y="28"/>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9" name="Freeform 83"/>
              <p:cNvSpPr>
                <a:spLocks/>
              </p:cNvSpPr>
              <p:nvPr/>
            </p:nvSpPr>
            <p:spPr bwMode="auto">
              <a:xfrm>
                <a:off x="4555" y="985"/>
                <a:ext cx="71" cy="39"/>
              </a:xfrm>
              <a:custGeom>
                <a:avLst/>
                <a:gdLst>
                  <a:gd name="T0" fmla="*/ 0 w 144"/>
                  <a:gd name="T1" fmla="*/ 1 h 82"/>
                  <a:gd name="T2" fmla="*/ 1 w 144"/>
                  <a:gd name="T3" fmla="*/ 1 h 82"/>
                  <a:gd name="T4" fmla="*/ 1 w 144"/>
                  <a:gd name="T5" fmla="*/ 1 h 82"/>
                  <a:gd name="T6" fmla="*/ 1 w 144"/>
                  <a:gd name="T7" fmla="*/ 1 h 82"/>
                  <a:gd name="T8" fmla="*/ 1 w 144"/>
                  <a:gd name="T9" fmla="*/ 1 h 82"/>
                  <a:gd name="T10" fmla="*/ 1 w 144"/>
                  <a:gd name="T11" fmla="*/ 1 h 82"/>
                  <a:gd name="T12" fmla="*/ 1 w 144"/>
                  <a:gd name="T13" fmla="*/ 1 h 82"/>
                  <a:gd name="T14" fmla="*/ 1 w 144"/>
                  <a:gd name="T15" fmla="*/ 1 h 82"/>
                  <a:gd name="T16" fmla="*/ 1 w 144"/>
                  <a:gd name="T17" fmla="*/ 1 h 82"/>
                  <a:gd name="T18" fmla="*/ 1 w 144"/>
                  <a:gd name="T19" fmla="*/ 1 h 82"/>
                  <a:gd name="T20" fmla="*/ 1 w 144"/>
                  <a:gd name="T21" fmla="*/ 1 h 82"/>
                  <a:gd name="T22" fmla="*/ 1 w 144"/>
                  <a:gd name="T23" fmla="*/ 0 h 82"/>
                  <a:gd name="T24" fmla="*/ 1 w 144"/>
                  <a:gd name="T25" fmla="*/ 1 h 82"/>
                  <a:gd name="T26" fmla="*/ 1 w 144"/>
                  <a:gd name="T27" fmla="*/ 1 h 82"/>
                  <a:gd name="T28" fmla="*/ 1 w 144"/>
                  <a:gd name="T29" fmla="*/ 1 h 82"/>
                  <a:gd name="T30" fmla="*/ 1 w 144"/>
                  <a:gd name="T31" fmla="*/ 1 h 82"/>
                  <a:gd name="T32" fmla="*/ 1 w 144"/>
                  <a:gd name="T33" fmla="*/ 1 h 82"/>
                  <a:gd name="T34" fmla="*/ 1 w 144"/>
                  <a:gd name="T35" fmla="*/ 1 h 82"/>
                  <a:gd name="T36" fmla="*/ 1 w 144"/>
                  <a:gd name="T37" fmla="*/ 1 h 82"/>
                  <a:gd name="T38" fmla="*/ 1 w 144"/>
                  <a:gd name="T39" fmla="*/ 1 h 82"/>
                  <a:gd name="T40" fmla="*/ 1 w 144"/>
                  <a:gd name="T41" fmla="*/ 1 h 82"/>
                  <a:gd name="T42" fmla="*/ 1 w 144"/>
                  <a:gd name="T43" fmla="*/ 1 h 82"/>
                  <a:gd name="T44" fmla="*/ 1 w 144"/>
                  <a:gd name="T45" fmla="*/ 1 h 82"/>
                  <a:gd name="T46" fmla="*/ 0 w 144"/>
                  <a:gd name="T47" fmla="*/ 1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4"/>
                  <a:gd name="T73" fmla="*/ 0 h 82"/>
                  <a:gd name="T74" fmla="*/ 144 w 144"/>
                  <a:gd name="T75" fmla="*/ 82 h 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4" h="82">
                    <a:moveTo>
                      <a:pt x="0" y="50"/>
                    </a:moveTo>
                    <a:lnTo>
                      <a:pt x="16" y="58"/>
                    </a:lnTo>
                    <a:lnTo>
                      <a:pt x="49" y="56"/>
                    </a:lnTo>
                    <a:lnTo>
                      <a:pt x="57" y="46"/>
                    </a:lnTo>
                    <a:lnTo>
                      <a:pt x="78" y="42"/>
                    </a:lnTo>
                    <a:lnTo>
                      <a:pt x="94" y="46"/>
                    </a:lnTo>
                    <a:lnTo>
                      <a:pt x="96" y="50"/>
                    </a:lnTo>
                    <a:lnTo>
                      <a:pt x="113" y="48"/>
                    </a:lnTo>
                    <a:lnTo>
                      <a:pt x="121" y="40"/>
                    </a:lnTo>
                    <a:lnTo>
                      <a:pt x="119" y="22"/>
                    </a:lnTo>
                    <a:lnTo>
                      <a:pt x="113" y="4"/>
                    </a:lnTo>
                    <a:lnTo>
                      <a:pt x="111" y="0"/>
                    </a:lnTo>
                    <a:lnTo>
                      <a:pt x="125" y="12"/>
                    </a:lnTo>
                    <a:lnTo>
                      <a:pt x="129" y="22"/>
                    </a:lnTo>
                    <a:lnTo>
                      <a:pt x="131" y="36"/>
                    </a:lnTo>
                    <a:lnTo>
                      <a:pt x="144" y="50"/>
                    </a:lnTo>
                    <a:lnTo>
                      <a:pt x="131" y="50"/>
                    </a:lnTo>
                    <a:lnTo>
                      <a:pt x="107" y="60"/>
                    </a:lnTo>
                    <a:lnTo>
                      <a:pt x="86" y="76"/>
                    </a:lnTo>
                    <a:lnTo>
                      <a:pt x="61" y="78"/>
                    </a:lnTo>
                    <a:lnTo>
                      <a:pt x="53" y="82"/>
                    </a:lnTo>
                    <a:lnTo>
                      <a:pt x="39" y="70"/>
                    </a:lnTo>
                    <a:lnTo>
                      <a:pt x="24" y="68"/>
                    </a:lnTo>
                    <a:lnTo>
                      <a:pt x="0" y="5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0" name="Freeform 84"/>
              <p:cNvSpPr>
                <a:spLocks/>
              </p:cNvSpPr>
              <p:nvPr/>
            </p:nvSpPr>
            <p:spPr bwMode="auto">
              <a:xfrm>
                <a:off x="4560" y="1050"/>
                <a:ext cx="76" cy="20"/>
              </a:xfrm>
              <a:custGeom>
                <a:avLst/>
                <a:gdLst>
                  <a:gd name="T0" fmla="*/ 0 w 146"/>
                  <a:gd name="T1" fmla="*/ 1 h 40"/>
                  <a:gd name="T2" fmla="*/ 1 w 146"/>
                  <a:gd name="T3" fmla="*/ 1 h 40"/>
                  <a:gd name="T4" fmla="*/ 1 w 146"/>
                  <a:gd name="T5" fmla="*/ 1 h 40"/>
                  <a:gd name="T6" fmla="*/ 1 w 146"/>
                  <a:gd name="T7" fmla="*/ 1 h 40"/>
                  <a:gd name="T8" fmla="*/ 1 w 146"/>
                  <a:gd name="T9" fmla="*/ 0 h 40"/>
                  <a:gd name="T10" fmla="*/ 1 w 146"/>
                  <a:gd name="T11" fmla="*/ 1 h 40"/>
                  <a:gd name="T12" fmla="*/ 1 w 146"/>
                  <a:gd name="T13" fmla="*/ 1 h 40"/>
                  <a:gd name="T14" fmla="*/ 1 w 146"/>
                  <a:gd name="T15" fmla="*/ 1 h 40"/>
                  <a:gd name="T16" fmla="*/ 1 w 146"/>
                  <a:gd name="T17" fmla="*/ 1 h 40"/>
                  <a:gd name="T18" fmla="*/ 1 w 146"/>
                  <a:gd name="T19" fmla="*/ 1 h 40"/>
                  <a:gd name="T20" fmla="*/ 1 w 146"/>
                  <a:gd name="T21" fmla="*/ 1 h 40"/>
                  <a:gd name="T22" fmla="*/ 1 w 146"/>
                  <a:gd name="T23" fmla="*/ 1 h 40"/>
                  <a:gd name="T24" fmla="*/ 1 w 146"/>
                  <a:gd name="T25" fmla="*/ 1 h 40"/>
                  <a:gd name="T26" fmla="*/ 1 w 146"/>
                  <a:gd name="T27" fmla="*/ 1 h 40"/>
                  <a:gd name="T28" fmla="*/ 1 w 146"/>
                  <a:gd name="T29" fmla="*/ 1 h 40"/>
                  <a:gd name="T30" fmla="*/ 1 w 146"/>
                  <a:gd name="T31" fmla="*/ 1 h 40"/>
                  <a:gd name="T32" fmla="*/ 1 w 146"/>
                  <a:gd name="T33" fmla="*/ 1 h 40"/>
                  <a:gd name="T34" fmla="*/ 1 w 146"/>
                  <a:gd name="T35" fmla="*/ 1 h 40"/>
                  <a:gd name="T36" fmla="*/ 1 w 146"/>
                  <a:gd name="T37" fmla="*/ 1 h 40"/>
                  <a:gd name="T38" fmla="*/ 0 w 146"/>
                  <a:gd name="T39" fmla="*/ 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
                  <a:gd name="T61" fmla="*/ 0 h 40"/>
                  <a:gd name="T62" fmla="*/ 146 w 146"/>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 h="40">
                    <a:moveTo>
                      <a:pt x="0" y="6"/>
                    </a:moveTo>
                    <a:lnTo>
                      <a:pt x="8" y="18"/>
                    </a:lnTo>
                    <a:lnTo>
                      <a:pt x="25" y="2"/>
                    </a:lnTo>
                    <a:lnTo>
                      <a:pt x="37" y="6"/>
                    </a:lnTo>
                    <a:lnTo>
                      <a:pt x="51" y="0"/>
                    </a:lnTo>
                    <a:lnTo>
                      <a:pt x="60" y="2"/>
                    </a:lnTo>
                    <a:lnTo>
                      <a:pt x="68" y="8"/>
                    </a:lnTo>
                    <a:lnTo>
                      <a:pt x="95" y="12"/>
                    </a:lnTo>
                    <a:lnTo>
                      <a:pt x="119" y="16"/>
                    </a:lnTo>
                    <a:lnTo>
                      <a:pt x="140" y="12"/>
                    </a:lnTo>
                    <a:lnTo>
                      <a:pt x="142" y="10"/>
                    </a:lnTo>
                    <a:lnTo>
                      <a:pt x="146" y="16"/>
                    </a:lnTo>
                    <a:lnTo>
                      <a:pt x="125" y="18"/>
                    </a:lnTo>
                    <a:lnTo>
                      <a:pt x="99" y="18"/>
                    </a:lnTo>
                    <a:lnTo>
                      <a:pt x="78" y="24"/>
                    </a:lnTo>
                    <a:lnTo>
                      <a:pt x="62" y="30"/>
                    </a:lnTo>
                    <a:lnTo>
                      <a:pt x="49" y="40"/>
                    </a:lnTo>
                    <a:lnTo>
                      <a:pt x="35" y="30"/>
                    </a:lnTo>
                    <a:lnTo>
                      <a:pt x="25" y="22"/>
                    </a:lnTo>
                    <a:lnTo>
                      <a:pt x="0" y="6"/>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1" name="Freeform 85"/>
              <p:cNvSpPr>
                <a:spLocks/>
              </p:cNvSpPr>
              <p:nvPr/>
            </p:nvSpPr>
            <p:spPr bwMode="auto">
              <a:xfrm>
                <a:off x="4609" y="762"/>
                <a:ext cx="209" cy="364"/>
              </a:xfrm>
              <a:custGeom>
                <a:avLst/>
                <a:gdLst>
                  <a:gd name="T0" fmla="*/ 0 w 419"/>
                  <a:gd name="T1" fmla="*/ 1 h 730"/>
                  <a:gd name="T2" fmla="*/ 0 w 419"/>
                  <a:gd name="T3" fmla="*/ 1 h 730"/>
                  <a:gd name="T4" fmla="*/ 0 w 419"/>
                  <a:gd name="T5" fmla="*/ 1 h 730"/>
                  <a:gd name="T6" fmla="*/ 0 w 419"/>
                  <a:gd name="T7" fmla="*/ 1 h 730"/>
                  <a:gd name="T8" fmla="*/ 0 w 419"/>
                  <a:gd name="T9" fmla="*/ 1 h 730"/>
                  <a:gd name="T10" fmla="*/ 0 w 419"/>
                  <a:gd name="T11" fmla="*/ 1 h 730"/>
                  <a:gd name="T12" fmla="*/ 0 w 419"/>
                  <a:gd name="T13" fmla="*/ 1 h 730"/>
                  <a:gd name="T14" fmla="*/ 0 w 419"/>
                  <a:gd name="T15" fmla="*/ 1 h 730"/>
                  <a:gd name="T16" fmla="*/ 0 w 419"/>
                  <a:gd name="T17" fmla="*/ 1 h 730"/>
                  <a:gd name="T18" fmla="*/ 0 w 419"/>
                  <a:gd name="T19" fmla="*/ 1 h 730"/>
                  <a:gd name="T20" fmla="*/ 0 w 419"/>
                  <a:gd name="T21" fmla="*/ 1 h 730"/>
                  <a:gd name="T22" fmla="*/ 0 w 419"/>
                  <a:gd name="T23" fmla="*/ 1 h 730"/>
                  <a:gd name="T24" fmla="*/ 0 w 419"/>
                  <a:gd name="T25" fmla="*/ 1 h 730"/>
                  <a:gd name="T26" fmla="*/ 0 w 419"/>
                  <a:gd name="T27" fmla="*/ 1 h 730"/>
                  <a:gd name="T28" fmla="*/ 0 w 419"/>
                  <a:gd name="T29" fmla="*/ 1 h 730"/>
                  <a:gd name="T30" fmla="*/ 0 w 419"/>
                  <a:gd name="T31" fmla="*/ 1 h 730"/>
                  <a:gd name="T32" fmla="*/ 0 w 419"/>
                  <a:gd name="T33" fmla="*/ 1 h 730"/>
                  <a:gd name="T34" fmla="*/ 0 w 419"/>
                  <a:gd name="T35" fmla="*/ 1 h 730"/>
                  <a:gd name="T36" fmla="*/ 0 w 419"/>
                  <a:gd name="T37" fmla="*/ 1 h 730"/>
                  <a:gd name="T38" fmla="*/ 0 w 419"/>
                  <a:gd name="T39" fmla="*/ 1 h 730"/>
                  <a:gd name="T40" fmla="*/ 0 w 419"/>
                  <a:gd name="T41" fmla="*/ 1 h 730"/>
                  <a:gd name="T42" fmla="*/ 0 w 419"/>
                  <a:gd name="T43" fmla="*/ 1 h 730"/>
                  <a:gd name="T44" fmla="*/ 0 w 419"/>
                  <a:gd name="T45" fmla="*/ 1 h 730"/>
                  <a:gd name="T46" fmla="*/ 0 w 419"/>
                  <a:gd name="T47" fmla="*/ 1 h 730"/>
                  <a:gd name="T48" fmla="*/ 0 w 419"/>
                  <a:gd name="T49" fmla="*/ 1 h 730"/>
                  <a:gd name="T50" fmla="*/ 0 w 419"/>
                  <a:gd name="T51" fmla="*/ 1 h 730"/>
                  <a:gd name="T52" fmla="*/ 0 w 419"/>
                  <a:gd name="T53" fmla="*/ 1 h 730"/>
                  <a:gd name="T54" fmla="*/ 0 w 419"/>
                  <a:gd name="T55" fmla="*/ 1 h 730"/>
                  <a:gd name="T56" fmla="*/ 0 w 419"/>
                  <a:gd name="T57" fmla="*/ 1 h 730"/>
                  <a:gd name="T58" fmla="*/ 0 w 419"/>
                  <a:gd name="T59" fmla="*/ 1 h 730"/>
                  <a:gd name="T60" fmla="*/ 0 w 419"/>
                  <a:gd name="T61" fmla="*/ 1 h 730"/>
                  <a:gd name="T62" fmla="*/ 0 w 419"/>
                  <a:gd name="T63" fmla="*/ 1 h 730"/>
                  <a:gd name="T64" fmla="*/ 0 w 419"/>
                  <a:gd name="T65" fmla="*/ 1 h 730"/>
                  <a:gd name="T66" fmla="*/ 0 w 419"/>
                  <a:gd name="T67" fmla="*/ 1 h 730"/>
                  <a:gd name="T68" fmla="*/ 0 w 419"/>
                  <a:gd name="T69" fmla="*/ 1 h 730"/>
                  <a:gd name="T70" fmla="*/ 0 w 419"/>
                  <a:gd name="T71" fmla="*/ 1 h 730"/>
                  <a:gd name="T72" fmla="*/ 0 w 419"/>
                  <a:gd name="T73" fmla="*/ 1 h 730"/>
                  <a:gd name="T74" fmla="*/ 0 w 419"/>
                  <a:gd name="T75" fmla="*/ 1 h 730"/>
                  <a:gd name="T76" fmla="*/ 0 w 419"/>
                  <a:gd name="T77" fmla="*/ 1 h 730"/>
                  <a:gd name="T78" fmla="*/ 0 w 419"/>
                  <a:gd name="T79" fmla="*/ 1 h 730"/>
                  <a:gd name="T80" fmla="*/ 0 w 419"/>
                  <a:gd name="T81" fmla="*/ 1 h 730"/>
                  <a:gd name="T82" fmla="*/ 0 w 419"/>
                  <a:gd name="T83" fmla="*/ 1 h 730"/>
                  <a:gd name="T84" fmla="*/ 0 w 419"/>
                  <a:gd name="T85" fmla="*/ 1 h 730"/>
                  <a:gd name="T86" fmla="*/ 0 w 419"/>
                  <a:gd name="T87" fmla="*/ 1 h 7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19"/>
                  <a:gd name="T133" fmla="*/ 0 h 730"/>
                  <a:gd name="T134" fmla="*/ 419 w 419"/>
                  <a:gd name="T135" fmla="*/ 730 h 7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19" h="730">
                    <a:moveTo>
                      <a:pt x="0" y="355"/>
                    </a:moveTo>
                    <a:lnTo>
                      <a:pt x="16" y="363"/>
                    </a:lnTo>
                    <a:lnTo>
                      <a:pt x="35" y="363"/>
                    </a:lnTo>
                    <a:lnTo>
                      <a:pt x="57" y="353"/>
                    </a:lnTo>
                    <a:lnTo>
                      <a:pt x="63" y="341"/>
                    </a:lnTo>
                    <a:lnTo>
                      <a:pt x="51" y="333"/>
                    </a:lnTo>
                    <a:lnTo>
                      <a:pt x="28" y="329"/>
                    </a:lnTo>
                    <a:lnTo>
                      <a:pt x="28" y="319"/>
                    </a:lnTo>
                    <a:lnTo>
                      <a:pt x="28" y="311"/>
                    </a:lnTo>
                    <a:lnTo>
                      <a:pt x="63" y="303"/>
                    </a:lnTo>
                    <a:lnTo>
                      <a:pt x="63" y="299"/>
                    </a:lnTo>
                    <a:lnTo>
                      <a:pt x="86" y="297"/>
                    </a:lnTo>
                    <a:lnTo>
                      <a:pt x="78" y="289"/>
                    </a:lnTo>
                    <a:lnTo>
                      <a:pt x="74" y="279"/>
                    </a:lnTo>
                    <a:lnTo>
                      <a:pt x="86" y="273"/>
                    </a:lnTo>
                    <a:lnTo>
                      <a:pt x="111" y="277"/>
                    </a:lnTo>
                    <a:lnTo>
                      <a:pt x="115" y="271"/>
                    </a:lnTo>
                    <a:lnTo>
                      <a:pt x="141" y="269"/>
                    </a:lnTo>
                    <a:lnTo>
                      <a:pt x="121" y="261"/>
                    </a:lnTo>
                    <a:lnTo>
                      <a:pt x="98" y="261"/>
                    </a:lnTo>
                    <a:lnTo>
                      <a:pt x="90" y="259"/>
                    </a:lnTo>
                    <a:lnTo>
                      <a:pt x="100" y="247"/>
                    </a:lnTo>
                    <a:lnTo>
                      <a:pt x="113" y="241"/>
                    </a:lnTo>
                    <a:lnTo>
                      <a:pt x="115" y="237"/>
                    </a:lnTo>
                    <a:lnTo>
                      <a:pt x="92" y="215"/>
                    </a:lnTo>
                    <a:lnTo>
                      <a:pt x="74" y="215"/>
                    </a:lnTo>
                    <a:lnTo>
                      <a:pt x="76" y="211"/>
                    </a:lnTo>
                    <a:lnTo>
                      <a:pt x="92" y="203"/>
                    </a:lnTo>
                    <a:lnTo>
                      <a:pt x="72" y="183"/>
                    </a:lnTo>
                    <a:lnTo>
                      <a:pt x="76" y="155"/>
                    </a:lnTo>
                    <a:lnTo>
                      <a:pt x="111" y="147"/>
                    </a:lnTo>
                    <a:lnTo>
                      <a:pt x="82" y="121"/>
                    </a:lnTo>
                    <a:lnTo>
                      <a:pt x="80" y="72"/>
                    </a:lnTo>
                    <a:lnTo>
                      <a:pt x="82" y="10"/>
                    </a:lnTo>
                    <a:lnTo>
                      <a:pt x="111" y="0"/>
                    </a:lnTo>
                    <a:lnTo>
                      <a:pt x="115" y="52"/>
                    </a:lnTo>
                    <a:lnTo>
                      <a:pt x="133" y="111"/>
                    </a:lnTo>
                    <a:lnTo>
                      <a:pt x="174" y="167"/>
                    </a:lnTo>
                    <a:lnTo>
                      <a:pt x="185" y="203"/>
                    </a:lnTo>
                    <a:lnTo>
                      <a:pt x="226" y="269"/>
                    </a:lnTo>
                    <a:lnTo>
                      <a:pt x="238" y="303"/>
                    </a:lnTo>
                    <a:lnTo>
                      <a:pt x="236" y="345"/>
                    </a:lnTo>
                    <a:lnTo>
                      <a:pt x="232" y="359"/>
                    </a:lnTo>
                    <a:lnTo>
                      <a:pt x="250" y="383"/>
                    </a:lnTo>
                    <a:lnTo>
                      <a:pt x="279" y="377"/>
                    </a:lnTo>
                    <a:lnTo>
                      <a:pt x="302" y="335"/>
                    </a:lnTo>
                    <a:lnTo>
                      <a:pt x="304" y="289"/>
                    </a:lnTo>
                    <a:lnTo>
                      <a:pt x="304" y="259"/>
                    </a:lnTo>
                    <a:lnTo>
                      <a:pt x="322" y="213"/>
                    </a:lnTo>
                    <a:lnTo>
                      <a:pt x="349" y="195"/>
                    </a:lnTo>
                    <a:lnTo>
                      <a:pt x="372" y="191"/>
                    </a:lnTo>
                    <a:lnTo>
                      <a:pt x="398" y="207"/>
                    </a:lnTo>
                    <a:lnTo>
                      <a:pt x="405" y="237"/>
                    </a:lnTo>
                    <a:lnTo>
                      <a:pt x="419" y="291"/>
                    </a:lnTo>
                    <a:lnTo>
                      <a:pt x="415" y="341"/>
                    </a:lnTo>
                    <a:lnTo>
                      <a:pt x="401" y="397"/>
                    </a:lnTo>
                    <a:lnTo>
                      <a:pt x="390" y="415"/>
                    </a:lnTo>
                    <a:lnTo>
                      <a:pt x="384" y="431"/>
                    </a:lnTo>
                    <a:lnTo>
                      <a:pt x="374" y="441"/>
                    </a:lnTo>
                    <a:lnTo>
                      <a:pt x="355" y="467"/>
                    </a:lnTo>
                    <a:lnTo>
                      <a:pt x="345" y="477"/>
                    </a:lnTo>
                    <a:lnTo>
                      <a:pt x="324" y="477"/>
                    </a:lnTo>
                    <a:lnTo>
                      <a:pt x="316" y="469"/>
                    </a:lnTo>
                    <a:lnTo>
                      <a:pt x="306" y="465"/>
                    </a:lnTo>
                    <a:lnTo>
                      <a:pt x="306" y="489"/>
                    </a:lnTo>
                    <a:lnTo>
                      <a:pt x="302" y="501"/>
                    </a:lnTo>
                    <a:lnTo>
                      <a:pt x="308" y="513"/>
                    </a:lnTo>
                    <a:lnTo>
                      <a:pt x="325" y="509"/>
                    </a:lnTo>
                    <a:lnTo>
                      <a:pt x="325" y="531"/>
                    </a:lnTo>
                    <a:lnTo>
                      <a:pt x="327" y="531"/>
                    </a:lnTo>
                    <a:lnTo>
                      <a:pt x="325" y="547"/>
                    </a:lnTo>
                    <a:lnTo>
                      <a:pt x="325" y="558"/>
                    </a:lnTo>
                    <a:lnTo>
                      <a:pt x="343" y="560"/>
                    </a:lnTo>
                    <a:lnTo>
                      <a:pt x="351" y="541"/>
                    </a:lnTo>
                    <a:lnTo>
                      <a:pt x="351" y="566"/>
                    </a:lnTo>
                    <a:lnTo>
                      <a:pt x="355" y="588"/>
                    </a:lnTo>
                    <a:lnTo>
                      <a:pt x="294" y="684"/>
                    </a:lnTo>
                    <a:lnTo>
                      <a:pt x="255" y="730"/>
                    </a:lnTo>
                    <a:lnTo>
                      <a:pt x="215" y="726"/>
                    </a:lnTo>
                    <a:lnTo>
                      <a:pt x="271" y="656"/>
                    </a:lnTo>
                    <a:lnTo>
                      <a:pt x="294" y="610"/>
                    </a:lnTo>
                    <a:lnTo>
                      <a:pt x="296" y="574"/>
                    </a:lnTo>
                    <a:lnTo>
                      <a:pt x="290" y="537"/>
                    </a:lnTo>
                    <a:lnTo>
                      <a:pt x="269" y="531"/>
                    </a:lnTo>
                    <a:lnTo>
                      <a:pt x="240" y="539"/>
                    </a:lnTo>
                    <a:lnTo>
                      <a:pt x="220" y="558"/>
                    </a:lnTo>
                    <a:lnTo>
                      <a:pt x="207" y="596"/>
                    </a:lnTo>
                    <a:lnTo>
                      <a:pt x="185" y="638"/>
                    </a:lnTo>
                    <a:lnTo>
                      <a:pt x="179" y="654"/>
                    </a:lnTo>
                    <a:lnTo>
                      <a:pt x="166" y="662"/>
                    </a:lnTo>
                    <a:lnTo>
                      <a:pt x="121" y="668"/>
                    </a:lnTo>
                    <a:lnTo>
                      <a:pt x="113" y="648"/>
                    </a:lnTo>
                    <a:lnTo>
                      <a:pt x="98" y="632"/>
                    </a:lnTo>
                    <a:lnTo>
                      <a:pt x="98" y="610"/>
                    </a:lnTo>
                    <a:lnTo>
                      <a:pt x="102" y="604"/>
                    </a:lnTo>
                    <a:lnTo>
                      <a:pt x="125" y="602"/>
                    </a:lnTo>
                    <a:lnTo>
                      <a:pt x="109" y="590"/>
                    </a:lnTo>
                    <a:lnTo>
                      <a:pt x="115" y="572"/>
                    </a:lnTo>
                    <a:lnTo>
                      <a:pt x="109" y="556"/>
                    </a:lnTo>
                    <a:lnTo>
                      <a:pt x="125" y="541"/>
                    </a:lnTo>
                    <a:lnTo>
                      <a:pt x="139" y="539"/>
                    </a:lnTo>
                    <a:lnTo>
                      <a:pt x="152" y="543"/>
                    </a:lnTo>
                    <a:lnTo>
                      <a:pt x="144" y="525"/>
                    </a:lnTo>
                    <a:lnTo>
                      <a:pt x="146" y="509"/>
                    </a:lnTo>
                    <a:lnTo>
                      <a:pt x="146" y="491"/>
                    </a:lnTo>
                    <a:lnTo>
                      <a:pt x="168" y="483"/>
                    </a:lnTo>
                    <a:lnTo>
                      <a:pt x="139" y="471"/>
                    </a:lnTo>
                    <a:lnTo>
                      <a:pt x="133" y="451"/>
                    </a:lnTo>
                    <a:lnTo>
                      <a:pt x="121" y="435"/>
                    </a:lnTo>
                    <a:lnTo>
                      <a:pt x="102" y="441"/>
                    </a:lnTo>
                    <a:lnTo>
                      <a:pt x="78" y="437"/>
                    </a:lnTo>
                    <a:lnTo>
                      <a:pt x="104" y="429"/>
                    </a:lnTo>
                    <a:lnTo>
                      <a:pt x="125" y="409"/>
                    </a:lnTo>
                    <a:lnTo>
                      <a:pt x="146" y="403"/>
                    </a:lnTo>
                    <a:lnTo>
                      <a:pt x="168" y="403"/>
                    </a:lnTo>
                    <a:lnTo>
                      <a:pt x="156" y="381"/>
                    </a:lnTo>
                    <a:lnTo>
                      <a:pt x="176" y="371"/>
                    </a:lnTo>
                    <a:lnTo>
                      <a:pt x="170" y="349"/>
                    </a:lnTo>
                    <a:lnTo>
                      <a:pt x="189" y="335"/>
                    </a:lnTo>
                    <a:lnTo>
                      <a:pt x="183" y="297"/>
                    </a:lnTo>
                    <a:lnTo>
                      <a:pt x="176" y="271"/>
                    </a:lnTo>
                    <a:lnTo>
                      <a:pt x="158" y="289"/>
                    </a:lnTo>
                    <a:lnTo>
                      <a:pt x="144" y="319"/>
                    </a:lnTo>
                    <a:lnTo>
                      <a:pt x="127" y="339"/>
                    </a:lnTo>
                    <a:lnTo>
                      <a:pt x="109" y="357"/>
                    </a:lnTo>
                    <a:lnTo>
                      <a:pt x="86" y="345"/>
                    </a:lnTo>
                    <a:lnTo>
                      <a:pt x="80" y="339"/>
                    </a:lnTo>
                    <a:lnTo>
                      <a:pt x="70" y="361"/>
                    </a:lnTo>
                    <a:lnTo>
                      <a:pt x="57" y="379"/>
                    </a:lnTo>
                    <a:lnTo>
                      <a:pt x="24" y="383"/>
                    </a:lnTo>
                    <a:lnTo>
                      <a:pt x="0" y="381"/>
                    </a:lnTo>
                    <a:lnTo>
                      <a:pt x="0" y="355"/>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2" name="Freeform 86"/>
              <p:cNvSpPr>
                <a:spLocks/>
              </p:cNvSpPr>
              <p:nvPr/>
            </p:nvSpPr>
            <p:spPr bwMode="auto">
              <a:xfrm>
                <a:off x="4536" y="943"/>
                <a:ext cx="26" cy="32"/>
              </a:xfrm>
              <a:custGeom>
                <a:avLst/>
                <a:gdLst>
                  <a:gd name="T0" fmla="*/ 0 w 53"/>
                  <a:gd name="T1" fmla="*/ 1 h 64"/>
                  <a:gd name="T2" fmla="*/ 0 w 53"/>
                  <a:gd name="T3" fmla="*/ 1 h 64"/>
                  <a:gd name="T4" fmla="*/ 0 w 53"/>
                  <a:gd name="T5" fmla="*/ 1 h 64"/>
                  <a:gd name="T6" fmla="*/ 0 w 53"/>
                  <a:gd name="T7" fmla="*/ 1 h 64"/>
                  <a:gd name="T8" fmla="*/ 0 w 53"/>
                  <a:gd name="T9" fmla="*/ 0 h 64"/>
                  <a:gd name="T10" fmla="*/ 0 w 53"/>
                  <a:gd name="T11" fmla="*/ 1 h 64"/>
                  <a:gd name="T12" fmla="*/ 0 w 53"/>
                  <a:gd name="T13" fmla="*/ 1 h 64"/>
                  <a:gd name="T14" fmla="*/ 0 w 53"/>
                  <a:gd name="T15" fmla="*/ 1 h 64"/>
                  <a:gd name="T16" fmla="*/ 0 w 53"/>
                  <a:gd name="T17" fmla="*/ 1 h 64"/>
                  <a:gd name="T18" fmla="*/ 0 w 53"/>
                  <a:gd name="T19" fmla="*/ 1 h 64"/>
                  <a:gd name="T20" fmla="*/ 0 w 53"/>
                  <a:gd name="T21" fmla="*/ 1 h 64"/>
                  <a:gd name="T22" fmla="*/ 0 w 53"/>
                  <a:gd name="T23" fmla="*/ 1 h 64"/>
                  <a:gd name="T24" fmla="*/ 0 w 53"/>
                  <a:gd name="T25" fmla="*/ 1 h 64"/>
                  <a:gd name="T26" fmla="*/ 0 w 53"/>
                  <a:gd name="T27" fmla="*/ 1 h 64"/>
                  <a:gd name="T28" fmla="*/ 0 w 53"/>
                  <a:gd name="T29" fmla="*/ 1 h 64"/>
                  <a:gd name="T30" fmla="*/ 0 w 53"/>
                  <a:gd name="T31" fmla="*/ 1 h 64"/>
                  <a:gd name="T32" fmla="*/ 0 w 53"/>
                  <a:gd name="T33" fmla="*/ 1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64"/>
                  <a:gd name="T53" fmla="*/ 53 w 53"/>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64">
                    <a:moveTo>
                      <a:pt x="0" y="16"/>
                    </a:moveTo>
                    <a:lnTo>
                      <a:pt x="12" y="18"/>
                    </a:lnTo>
                    <a:lnTo>
                      <a:pt x="28" y="16"/>
                    </a:lnTo>
                    <a:lnTo>
                      <a:pt x="35" y="10"/>
                    </a:lnTo>
                    <a:lnTo>
                      <a:pt x="39" y="0"/>
                    </a:lnTo>
                    <a:lnTo>
                      <a:pt x="53" y="2"/>
                    </a:lnTo>
                    <a:lnTo>
                      <a:pt x="45" y="24"/>
                    </a:lnTo>
                    <a:lnTo>
                      <a:pt x="45" y="34"/>
                    </a:lnTo>
                    <a:lnTo>
                      <a:pt x="45" y="54"/>
                    </a:lnTo>
                    <a:lnTo>
                      <a:pt x="39" y="64"/>
                    </a:lnTo>
                    <a:lnTo>
                      <a:pt x="33" y="64"/>
                    </a:lnTo>
                    <a:lnTo>
                      <a:pt x="28" y="56"/>
                    </a:lnTo>
                    <a:lnTo>
                      <a:pt x="20" y="50"/>
                    </a:lnTo>
                    <a:lnTo>
                      <a:pt x="33" y="44"/>
                    </a:lnTo>
                    <a:lnTo>
                      <a:pt x="30" y="34"/>
                    </a:lnTo>
                    <a:lnTo>
                      <a:pt x="8" y="34"/>
                    </a:lnTo>
                    <a:lnTo>
                      <a:pt x="0" y="16"/>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3" name="Freeform 87"/>
              <p:cNvSpPr>
                <a:spLocks/>
              </p:cNvSpPr>
              <p:nvPr/>
            </p:nvSpPr>
            <p:spPr bwMode="auto">
              <a:xfrm>
                <a:off x="4575" y="1060"/>
                <a:ext cx="62" cy="30"/>
              </a:xfrm>
              <a:custGeom>
                <a:avLst/>
                <a:gdLst>
                  <a:gd name="T0" fmla="*/ 0 w 125"/>
                  <a:gd name="T1" fmla="*/ 1 h 66"/>
                  <a:gd name="T2" fmla="*/ 0 w 125"/>
                  <a:gd name="T3" fmla="*/ 1 h 66"/>
                  <a:gd name="T4" fmla="*/ 0 w 125"/>
                  <a:gd name="T5" fmla="*/ 1 h 66"/>
                  <a:gd name="T6" fmla="*/ 0 w 125"/>
                  <a:gd name="T7" fmla="*/ 1 h 66"/>
                  <a:gd name="T8" fmla="*/ 0 w 125"/>
                  <a:gd name="T9" fmla="*/ 1 h 66"/>
                  <a:gd name="T10" fmla="*/ 0 w 125"/>
                  <a:gd name="T11" fmla="*/ 1 h 66"/>
                  <a:gd name="T12" fmla="*/ 0 w 125"/>
                  <a:gd name="T13" fmla="*/ 0 h 66"/>
                  <a:gd name="T14" fmla="*/ 0 w 125"/>
                  <a:gd name="T15" fmla="*/ 0 h 66"/>
                  <a:gd name="T16" fmla="*/ 0 w 125"/>
                  <a:gd name="T17" fmla="*/ 1 h 66"/>
                  <a:gd name="T18" fmla="*/ 0 w 125"/>
                  <a:gd name="T19" fmla="*/ 1 h 66"/>
                  <a:gd name="T20" fmla="*/ 0 w 125"/>
                  <a:gd name="T21" fmla="*/ 1 h 66"/>
                  <a:gd name="T22" fmla="*/ 0 w 125"/>
                  <a:gd name="T23" fmla="*/ 1 h 66"/>
                  <a:gd name="T24" fmla="*/ 0 w 125"/>
                  <a:gd name="T25" fmla="*/ 1 h 66"/>
                  <a:gd name="T26" fmla="*/ 0 w 125"/>
                  <a:gd name="T27" fmla="*/ 1 h 66"/>
                  <a:gd name="T28" fmla="*/ 0 w 125"/>
                  <a:gd name="T29" fmla="*/ 1 h 66"/>
                  <a:gd name="T30" fmla="*/ 0 w 125"/>
                  <a:gd name="T31" fmla="*/ 1 h 66"/>
                  <a:gd name="T32" fmla="*/ 0 w 125"/>
                  <a:gd name="T33" fmla="*/ 1 h 66"/>
                  <a:gd name="T34" fmla="*/ 0 w 125"/>
                  <a:gd name="T35" fmla="*/ 1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5"/>
                  <a:gd name="T55" fmla="*/ 0 h 66"/>
                  <a:gd name="T56" fmla="*/ 125 w 125"/>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5" h="66">
                    <a:moveTo>
                      <a:pt x="0" y="34"/>
                    </a:moveTo>
                    <a:lnTo>
                      <a:pt x="22" y="30"/>
                    </a:lnTo>
                    <a:lnTo>
                      <a:pt x="39" y="32"/>
                    </a:lnTo>
                    <a:lnTo>
                      <a:pt x="55" y="24"/>
                    </a:lnTo>
                    <a:lnTo>
                      <a:pt x="80" y="12"/>
                    </a:lnTo>
                    <a:lnTo>
                      <a:pt x="88" y="2"/>
                    </a:lnTo>
                    <a:lnTo>
                      <a:pt x="109" y="0"/>
                    </a:lnTo>
                    <a:lnTo>
                      <a:pt x="123" y="0"/>
                    </a:lnTo>
                    <a:lnTo>
                      <a:pt x="125" y="12"/>
                    </a:lnTo>
                    <a:lnTo>
                      <a:pt x="109" y="14"/>
                    </a:lnTo>
                    <a:lnTo>
                      <a:pt x="92" y="34"/>
                    </a:lnTo>
                    <a:lnTo>
                      <a:pt x="76" y="46"/>
                    </a:lnTo>
                    <a:lnTo>
                      <a:pt x="70" y="58"/>
                    </a:lnTo>
                    <a:lnTo>
                      <a:pt x="63" y="64"/>
                    </a:lnTo>
                    <a:lnTo>
                      <a:pt x="33" y="66"/>
                    </a:lnTo>
                    <a:lnTo>
                      <a:pt x="16" y="66"/>
                    </a:lnTo>
                    <a:lnTo>
                      <a:pt x="10" y="54"/>
                    </a:lnTo>
                    <a:lnTo>
                      <a:pt x="0" y="34"/>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4" name="Freeform 88"/>
              <p:cNvSpPr>
                <a:spLocks/>
              </p:cNvSpPr>
              <p:nvPr/>
            </p:nvSpPr>
            <p:spPr bwMode="auto">
              <a:xfrm>
                <a:off x="4773" y="900"/>
                <a:ext cx="24" cy="49"/>
              </a:xfrm>
              <a:custGeom>
                <a:avLst/>
                <a:gdLst>
                  <a:gd name="T0" fmla="*/ 1 w 47"/>
                  <a:gd name="T1" fmla="*/ 0 h 104"/>
                  <a:gd name="T2" fmla="*/ 0 w 47"/>
                  <a:gd name="T3" fmla="*/ 0 h 104"/>
                  <a:gd name="T4" fmla="*/ 1 w 47"/>
                  <a:gd name="T5" fmla="*/ 0 h 104"/>
                  <a:gd name="T6" fmla="*/ 1 w 47"/>
                  <a:gd name="T7" fmla="*/ 0 h 104"/>
                  <a:gd name="T8" fmla="*/ 1 w 47"/>
                  <a:gd name="T9" fmla="*/ 0 h 104"/>
                  <a:gd name="T10" fmla="*/ 1 w 47"/>
                  <a:gd name="T11" fmla="*/ 0 h 104"/>
                  <a:gd name="T12" fmla="*/ 1 w 47"/>
                  <a:gd name="T13" fmla="*/ 0 h 104"/>
                  <a:gd name="T14" fmla="*/ 1 w 47"/>
                  <a:gd name="T15" fmla="*/ 0 h 104"/>
                  <a:gd name="T16" fmla="*/ 1 w 47"/>
                  <a:gd name="T17" fmla="*/ 0 h 104"/>
                  <a:gd name="T18" fmla="*/ 1 w 47"/>
                  <a:gd name="T19" fmla="*/ 0 h 104"/>
                  <a:gd name="T20" fmla="*/ 1 w 47"/>
                  <a:gd name="T21" fmla="*/ 0 h 104"/>
                  <a:gd name="T22" fmla="*/ 1 w 47"/>
                  <a:gd name="T23" fmla="*/ 0 h 104"/>
                  <a:gd name="T24" fmla="*/ 1 w 47"/>
                  <a:gd name="T25" fmla="*/ 0 h 104"/>
                  <a:gd name="T26" fmla="*/ 1 w 47"/>
                  <a:gd name="T27" fmla="*/ 0 h 1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
                  <a:gd name="T43" fmla="*/ 0 h 104"/>
                  <a:gd name="T44" fmla="*/ 47 w 47"/>
                  <a:gd name="T45" fmla="*/ 104 h 1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 h="104">
                    <a:moveTo>
                      <a:pt x="6" y="0"/>
                    </a:moveTo>
                    <a:lnTo>
                      <a:pt x="0" y="22"/>
                    </a:lnTo>
                    <a:lnTo>
                      <a:pt x="2" y="44"/>
                    </a:lnTo>
                    <a:lnTo>
                      <a:pt x="16" y="60"/>
                    </a:lnTo>
                    <a:lnTo>
                      <a:pt x="28" y="60"/>
                    </a:lnTo>
                    <a:lnTo>
                      <a:pt x="32" y="78"/>
                    </a:lnTo>
                    <a:lnTo>
                      <a:pt x="26" y="104"/>
                    </a:lnTo>
                    <a:lnTo>
                      <a:pt x="43" y="102"/>
                    </a:lnTo>
                    <a:lnTo>
                      <a:pt x="47" y="80"/>
                    </a:lnTo>
                    <a:lnTo>
                      <a:pt x="45" y="54"/>
                    </a:lnTo>
                    <a:lnTo>
                      <a:pt x="32" y="40"/>
                    </a:lnTo>
                    <a:lnTo>
                      <a:pt x="22" y="40"/>
                    </a:lnTo>
                    <a:lnTo>
                      <a:pt x="12" y="32"/>
                    </a:lnTo>
                    <a:lnTo>
                      <a:pt x="6" y="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5" name="Freeform 89"/>
              <p:cNvSpPr>
                <a:spLocks/>
              </p:cNvSpPr>
              <p:nvPr/>
            </p:nvSpPr>
            <p:spPr bwMode="auto">
              <a:xfrm>
                <a:off x="4784" y="878"/>
                <a:ext cx="26" cy="82"/>
              </a:xfrm>
              <a:custGeom>
                <a:avLst/>
                <a:gdLst>
                  <a:gd name="T0" fmla="*/ 0 w 52"/>
                  <a:gd name="T1" fmla="*/ 0 h 162"/>
                  <a:gd name="T2" fmla="*/ 1 w 52"/>
                  <a:gd name="T3" fmla="*/ 0 h 162"/>
                  <a:gd name="T4" fmla="*/ 1 w 52"/>
                  <a:gd name="T5" fmla="*/ 0 h 162"/>
                  <a:gd name="T6" fmla="*/ 1 w 52"/>
                  <a:gd name="T7" fmla="*/ 0 h 162"/>
                  <a:gd name="T8" fmla="*/ 1 w 52"/>
                  <a:gd name="T9" fmla="*/ 0 h 162"/>
                  <a:gd name="T10" fmla="*/ 1 w 52"/>
                  <a:gd name="T11" fmla="*/ 0 h 162"/>
                  <a:gd name="T12" fmla="*/ 1 w 52"/>
                  <a:gd name="T13" fmla="*/ 0 h 162"/>
                  <a:gd name="T14" fmla="*/ 1 w 52"/>
                  <a:gd name="T15" fmla="*/ 0 h 162"/>
                  <a:gd name="T16" fmla="*/ 1 w 52"/>
                  <a:gd name="T17" fmla="*/ 0 h 162"/>
                  <a:gd name="T18" fmla="*/ 1 w 52"/>
                  <a:gd name="T19" fmla="*/ 0 h 162"/>
                  <a:gd name="T20" fmla="*/ 1 w 52"/>
                  <a:gd name="T21" fmla="*/ 0 h 162"/>
                  <a:gd name="T22" fmla="*/ 1 w 52"/>
                  <a:gd name="T23" fmla="*/ 0 h 162"/>
                  <a:gd name="T24" fmla="*/ 1 w 52"/>
                  <a:gd name="T25" fmla="*/ 0 h 162"/>
                  <a:gd name="T26" fmla="*/ 1 w 52"/>
                  <a:gd name="T27" fmla="*/ 0 h 162"/>
                  <a:gd name="T28" fmla="*/ 0 w 52"/>
                  <a:gd name="T29" fmla="*/ 0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162"/>
                  <a:gd name="T47" fmla="*/ 52 w 52"/>
                  <a:gd name="T48" fmla="*/ 162 h 1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162">
                    <a:moveTo>
                      <a:pt x="0" y="16"/>
                    </a:moveTo>
                    <a:lnTo>
                      <a:pt x="11" y="0"/>
                    </a:lnTo>
                    <a:lnTo>
                      <a:pt x="23" y="2"/>
                    </a:lnTo>
                    <a:lnTo>
                      <a:pt x="31" y="10"/>
                    </a:lnTo>
                    <a:lnTo>
                      <a:pt x="47" y="38"/>
                    </a:lnTo>
                    <a:lnTo>
                      <a:pt x="52" y="82"/>
                    </a:lnTo>
                    <a:lnTo>
                      <a:pt x="50" y="112"/>
                    </a:lnTo>
                    <a:lnTo>
                      <a:pt x="43" y="144"/>
                    </a:lnTo>
                    <a:lnTo>
                      <a:pt x="13" y="162"/>
                    </a:lnTo>
                    <a:lnTo>
                      <a:pt x="33" y="144"/>
                    </a:lnTo>
                    <a:lnTo>
                      <a:pt x="43" y="110"/>
                    </a:lnTo>
                    <a:lnTo>
                      <a:pt x="39" y="74"/>
                    </a:lnTo>
                    <a:lnTo>
                      <a:pt x="35" y="38"/>
                    </a:lnTo>
                    <a:lnTo>
                      <a:pt x="25" y="26"/>
                    </a:lnTo>
                    <a:lnTo>
                      <a:pt x="0" y="16"/>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6" name="Freeform 90"/>
              <p:cNvSpPr>
                <a:spLocks/>
              </p:cNvSpPr>
              <p:nvPr/>
            </p:nvSpPr>
            <p:spPr bwMode="auto">
              <a:xfrm>
                <a:off x="4503" y="694"/>
                <a:ext cx="328" cy="307"/>
              </a:xfrm>
              <a:custGeom>
                <a:avLst/>
                <a:gdLst>
                  <a:gd name="T0" fmla="*/ 1 w 656"/>
                  <a:gd name="T1" fmla="*/ 0 h 615"/>
                  <a:gd name="T2" fmla="*/ 1 w 656"/>
                  <a:gd name="T3" fmla="*/ 0 h 615"/>
                  <a:gd name="T4" fmla="*/ 1 w 656"/>
                  <a:gd name="T5" fmla="*/ 0 h 615"/>
                  <a:gd name="T6" fmla="*/ 1 w 656"/>
                  <a:gd name="T7" fmla="*/ 0 h 615"/>
                  <a:gd name="T8" fmla="*/ 1 w 656"/>
                  <a:gd name="T9" fmla="*/ 0 h 615"/>
                  <a:gd name="T10" fmla="*/ 1 w 656"/>
                  <a:gd name="T11" fmla="*/ 0 h 615"/>
                  <a:gd name="T12" fmla="*/ 1 w 656"/>
                  <a:gd name="T13" fmla="*/ 0 h 615"/>
                  <a:gd name="T14" fmla="*/ 1 w 656"/>
                  <a:gd name="T15" fmla="*/ 0 h 615"/>
                  <a:gd name="T16" fmla="*/ 1 w 656"/>
                  <a:gd name="T17" fmla="*/ 0 h 615"/>
                  <a:gd name="T18" fmla="*/ 1 w 656"/>
                  <a:gd name="T19" fmla="*/ 0 h 615"/>
                  <a:gd name="T20" fmla="*/ 1 w 656"/>
                  <a:gd name="T21" fmla="*/ 0 h 615"/>
                  <a:gd name="T22" fmla="*/ 1 w 656"/>
                  <a:gd name="T23" fmla="*/ 0 h 615"/>
                  <a:gd name="T24" fmla="*/ 1 w 656"/>
                  <a:gd name="T25" fmla="*/ 0 h 615"/>
                  <a:gd name="T26" fmla="*/ 1 w 656"/>
                  <a:gd name="T27" fmla="*/ 0 h 615"/>
                  <a:gd name="T28" fmla="*/ 1 w 656"/>
                  <a:gd name="T29" fmla="*/ 0 h 615"/>
                  <a:gd name="T30" fmla="*/ 1 w 656"/>
                  <a:gd name="T31" fmla="*/ 0 h 615"/>
                  <a:gd name="T32" fmla="*/ 1 w 656"/>
                  <a:gd name="T33" fmla="*/ 0 h 615"/>
                  <a:gd name="T34" fmla="*/ 1 w 656"/>
                  <a:gd name="T35" fmla="*/ 0 h 615"/>
                  <a:gd name="T36" fmla="*/ 1 w 656"/>
                  <a:gd name="T37" fmla="*/ 0 h 615"/>
                  <a:gd name="T38" fmla="*/ 1 w 656"/>
                  <a:gd name="T39" fmla="*/ 0 h 615"/>
                  <a:gd name="T40" fmla="*/ 1 w 656"/>
                  <a:gd name="T41" fmla="*/ 0 h 615"/>
                  <a:gd name="T42" fmla="*/ 1 w 656"/>
                  <a:gd name="T43" fmla="*/ 0 h 615"/>
                  <a:gd name="T44" fmla="*/ 1 w 656"/>
                  <a:gd name="T45" fmla="*/ 0 h 615"/>
                  <a:gd name="T46" fmla="*/ 1 w 656"/>
                  <a:gd name="T47" fmla="*/ 0 h 615"/>
                  <a:gd name="T48" fmla="*/ 1 w 656"/>
                  <a:gd name="T49" fmla="*/ 0 h 615"/>
                  <a:gd name="T50" fmla="*/ 1 w 656"/>
                  <a:gd name="T51" fmla="*/ 0 h 615"/>
                  <a:gd name="T52" fmla="*/ 1 w 656"/>
                  <a:gd name="T53" fmla="*/ 0 h 615"/>
                  <a:gd name="T54" fmla="*/ 1 w 656"/>
                  <a:gd name="T55" fmla="*/ 0 h 615"/>
                  <a:gd name="T56" fmla="*/ 1 w 656"/>
                  <a:gd name="T57" fmla="*/ 0 h 615"/>
                  <a:gd name="T58" fmla="*/ 1 w 656"/>
                  <a:gd name="T59" fmla="*/ 0 h 615"/>
                  <a:gd name="T60" fmla="*/ 1 w 656"/>
                  <a:gd name="T61" fmla="*/ 0 h 615"/>
                  <a:gd name="T62" fmla="*/ 1 w 656"/>
                  <a:gd name="T63" fmla="*/ 0 h 615"/>
                  <a:gd name="T64" fmla="*/ 1 w 656"/>
                  <a:gd name="T65" fmla="*/ 0 h 615"/>
                  <a:gd name="T66" fmla="*/ 1 w 656"/>
                  <a:gd name="T67" fmla="*/ 0 h 615"/>
                  <a:gd name="T68" fmla="*/ 1 w 656"/>
                  <a:gd name="T69" fmla="*/ 0 h 615"/>
                  <a:gd name="T70" fmla="*/ 1 w 656"/>
                  <a:gd name="T71" fmla="*/ 0 h 615"/>
                  <a:gd name="T72" fmla="*/ 1 w 656"/>
                  <a:gd name="T73" fmla="*/ 0 h 615"/>
                  <a:gd name="T74" fmla="*/ 1 w 656"/>
                  <a:gd name="T75" fmla="*/ 0 h 615"/>
                  <a:gd name="T76" fmla="*/ 1 w 656"/>
                  <a:gd name="T77" fmla="*/ 0 h 615"/>
                  <a:gd name="T78" fmla="*/ 1 w 656"/>
                  <a:gd name="T79" fmla="*/ 0 h 615"/>
                  <a:gd name="T80" fmla="*/ 1 w 656"/>
                  <a:gd name="T81" fmla="*/ 0 h 615"/>
                  <a:gd name="T82" fmla="*/ 1 w 656"/>
                  <a:gd name="T83" fmla="*/ 0 h 615"/>
                  <a:gd name="T84" fmla="*/ 1 w 656"/>
                  <a:gd name="T85" fmla="*/ 0 h 615"/>
                  <a:gd name="T86" fmla="*/ 1 w 656"/>
                  <a:gd name="T87" fmla="*/ 0 h 615"/>
                  <a:gd name="T88" fmla="*/ 1 w 656"/>
                  <a:gd name="T89" fmla="*/ 0 h 615"/>
                  <a:gd name="T90" fmla="*/ 1 w 656"/>
                  <a:gd name="T91" fmla="*/ 0 h 615"/>
                  <a:gd name="T92" fmla="*/ 1 w 656"/>
                  <a:gd name="T93" fmla="*/ 0 h 615"/>
                  <a:gd name="T94" fmla="*/ 1 w 656"/>
                  <a:gd name="T95" fmla="*/ 0 h 615"/>
                  <a:gd name="T96" fmla="*/ 1 w 656"/>
                  <a:gd name="T97" fmla="*/ 0 h 615"/>
                  <a:gd name="T98" fmla="*/ 1 w 656"/>
                  <a:gd name="T99" fmla="*/ 0 h 615"/>
                  <a:gd name="T100" fmla="*/ 1 w 656"/>
                  <a:gd name="T101" fmla="*/ 0 h 615"/>
                  <a:gd name="T102" fmla="*/ 1 w 656"/>
                  <a:gd name="T103" fmla="*/ 0 h 615"/>
                  <a:gd name="T104" fmla="*/ 1 w 656"/>
                  <a:gd name="T105" fmla="*/ 0 h 615"/>
                  <a:gd name="T106" fmla="*/ 1 w 656"/>
                  <a:gd name="T107" fmla="*/ 0 h 615"/>
                  <a:gd name="T108" fmla="*/ 1 w 656"/>
                  <a:gd name="T109" fmla="*/ 0 h 615"/>
                  <a:gd name="T110" fmla="*/ 0 w 656"/>
                  <a:gd name="T111" fmla="*/ 0 h 615"/>
                  <a:gd name="T112" fmla="*/ 1 w 656"/>
                  <a:gd name="T113" fmla="*/ 0 h 6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6"/>
                  <a:gd name="T172" fmla="*/ 0 h 615"/>
                  <a:gd name="T173" fmla="*/ 656 w 656"/>
                  <a:gd name="T174" fmla="*/ 615 h 6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6" h="615">
                    <a:moveTo>
                      <a:pt x="14" y="263"/>
                    </a:moveTo>
                    <a:lnTo>
                      <a:pt x="53" y="227"/>
                    </a:lnTo>
                    <a:lnTo>
                      <a:pt x="131" y="190"/>
                    </a:lnTo>
                    <a:lnTo>
                      <a:pt x="171" y="168"/>
                    </a:lnTo>
                    <a:lnTo>
                      <a:pt x="245" y="144"/>
                    </a:lnTo>
                    <a:lnTo>
                      <a:pt x="304" y="118"/>
                    </a:lnTo>
                    <a:lnTo>
                      <a:pt x="341" y="94"/>
                    </a:lnTo>
                    <a:lnTo>
                      <a:pt x="288" y="142"/>
                    </a:lnTo>
                    <a:lnTo>
                      <a:pt x="321" y="142"/>
                    </a:lnTo>
                    <a:lnTo>
                      <a:pt x="317" y="184"/>
                    </a:lnTo>
                    <a:lnTo>
                      <a:pt x="335" y="233"/>
                    </a:lnTo>
                    <a:lnTo>
                      <a:pt x="354" y="275"/>
                    </a:lnTo>
                    <a:lnTo>
                      <a:pt x="384" y="309"/>
                    </a:lnTo>
                    <a:lnTo>
                      <a:pt x="388" y="335"/>
                    </a:lnTo>
                    <a:lnTo>
                      <a:pt x="403" y="359"/>
                    </a:lnTo>
                    <a:lnTo>
                      <a:pt x="428" y="397"/>
                    </a:lnTo>
                    <a:lnTo>
                      <a:pt x="440" y="427"/>
                    </a:lnTo>
                    <a:lnTo>
                      <a:pt x="444" y="457"/>
                    </a:lnTo>
                    <a:lnTo>
                      <a:pt x="444" y="489"/>
                    </a:lnTo>
                    <a:lnTo>
                      <a:pt x="440" y="499"/>
                    </a:lnTo>
                    <a:lnTo>
                      <a:pt x="464" y="523"/>
                    </a:lnTo>
                    <a:lnTo>
                      <a:pt x="497" y="515"/>
                    </a:lnTo>
                    <a:lnTo>
                      <a:pt x="514" y="475"/>
                    </a:lnTo>
                    <a:lnTo>
                      <a:pt x="518" y="427"/>
                    </a:lnTo>
                    <a:lnTo>
                      <a:pt x="524" y="383"/>
                    </a:lnTo>
                    <a:lnTo>
                      <a:pt x="545" y="347"/>
                    </a:lnTo>
                    <a:lnTo>
                      <a:pt x="576" y="333"/>
                    </a:lnTo>
                    <a:lnTo>
                      <a:pt x="606" y="345"/>
                    </a:lnTo>
                    <a:lnTo>
                      <a:pt x="615" y="373"/>
                    </a:lnTo>
                    <a:lnTo>
                      <a:pt x="621" y="405"/>
                    </a:lnTo>
                    <a:lnTo>
                      <a:pt x="627" y="431"/>
                    </a:lnTo>
                    <a:lnTo>
                      <a:pt x="627" y="467"/>
                    </a:lnTo>
                    <a:lnTo>
                      <a:pt x="621" y="501"/>
                    </a:lnTo>
                    <a:lnTo>
                      <a:pt x="611" y="533"/>
                    </a:lnTo>
                    <a:lnTo>
                      <a:pt x="596" y="563"/>
                    </a:lnTo>
                    <a:lnTo>
                      <a:pt x="615" y="615"/>
                    </a:lnTo>
                    <a:lnTo>
                      <a:pt x="645" y="561"/>
                    </a:lnTo>
                    <a:lnTo>
                      <a:pt x="648" y="513"/>
                    </a:lnTo>
                    <a:lnTo>
                      <a:pt x="645" y="429"/>
                    </a:lnTo>
                    <a:lnTo>
                      <a:pt x="656" y="377"/>
                    </a:lnTo>
                    <a:lnTo>
                      <a:pt x="656" y="291"/>
                    </a:lnTo>
                    <a:lnTo>
                      <a:pt x="645" y="208"/>
                    </a:lnTo>
                    <a:lnTo>
                      <a:pt x="633" y="142"/>
                    </a:lnTo>
                    <a:lnTo>
                      <a:pt x="602" y="94"/>
                    </a:lnTo>
                    <a:lnTo>
                      <a:pt x="563" y="58"/>
                    </a:lnTo>
                    <a:lnTo>
                      <a:pt x="502" y="30"/>
                    </a:lnTo>
                    <a:lnTo>
                      <a:pt x="458" y="22"/>
                    </a:lnTo>
                    <a:lnTo>
                      <a:pt x="427" y="24"/>
                    </a:lnTo>
                    <a:lnTo>
                      <a:pt x="386" y="4"/>
                    </a:lnTo>
                    <a:lnTo>
                      <a:pt x="327" y="0"/>
                    </a:lnTo>
                    <a:lnTo>
                      <a:pt x="224" y="24"/>
                    </a:lnTo>
                    <a:lnTo>
                      <a:pt x="152" y="46"/>
                    </a:lnTo>
                    <a:lnTo>
                      <a:pt x="94" y="70"/>
                    </a:lnTo>
                    <a:lnTo>
                      <a:pt x="53" y="108"/>
                    </a:lnTo>
                    <a:lnTo>
                      <a:pt x="18" y="154"/>
                    </a:lnTo>
                    <a:lnTo>
                      <a:pt x="0" y="216"/>
                    </a:lnTo>
                    <a:lnTo>
                      <a:pt x="14" y="263"/>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7" name="Freeform 91"/>
              <p:cNvSpPr>
                <a:spLocks/>
              </p:cNvSpPr>
              <p:nvPr/>
            </p:nvSpPr>
            <p:spPr bwMode="auto">
              <a:xfrm>
                <a:off x="4514" y="698"/>
                <a:ext cx="181" cy="86"/>
              </a:xfrm>
              <a:custGeom>
                <a:avLst/>
                <a:gdLst>
                  <a:gd name="T0" fmla="*/ 1 w 356"/>
                  <a:gd name="T1" fmla="*/ 1 h 176"/>
                  <a:gd name="T2" fmla="*/ 1 w 356"/>
                  <a:gd name="T3" fmla="*/ 1 h 176"/>
                  <a:gd name="T4" fmla="*/ 1 w 356"/>
                  <a:gd name="T5" fmla="*/ 1 h 176"/>
                  <a:gd name="T6" fmla="*/ 1 w 356"/>
                  <a:gd name="T7" fmla="*/ 1 h 176"/>
                  <a:gd name="T8" fmla="*/ 1 w 356"/>
                  <a:gd name="T9" fmla="*/ 1 h 176"/>
                  <a:gd name="T10" fmla="*/ 1 w 356"/>
                  <a:gd name="T11" fmla="*/ 1 h 176"/>
                  <a:gd name="T12" fmla="*/ 0 w 356"/>
                  <a:gd name="T13" fmla="*/ 1 h 176"/>
                  <a:gd name="T14" fmla="*/ 1 w 356"/>
                  <a:gd name="T15" fmla="*/ 1 h 176"/>
                  <a:gd name="T16" fmla="*/ 1 w 356"/>
                  <a:gd name="T17" fmla="*/ 1 h 176"/>
                  <a:gd name="T18" fmla="*/ 1 w 356"/>
                  <a:gd name="T19" fmla="*/ 1 h 176"/>
                  <a:gd name="T20" fmla="*/ 1 w 356"/>
                  <a:gd name="T21" fmla="*/ 1 h 176"/>
                  <a:gd name="T22" fmla="*/ 1 w 356"/>
                  <a:gd name="T23" fmla="*/ 1 h 176"/>
                  <a:gd name="T24" fmla="*/ 1 w 356"/>
                  <a:gd name="T25" fmla="*/ 1 h 176"/>
                  <a:gd name="T26" fmla="*/ 1 w 356"/>
                  <a:gd name="T27" fmla="*/ 1 h 176"/>
                  <a:gd name="T28" fmla="*/ 1 w 356"/>
                  <a:gd name="T29" fmla="*/ 1 h 176"/>
                  <a:gd name="T30" fmla="*/ 1 w 356"/>
                  <a:gd name="T31" fmla="*/ 1 h 176"/>
                  <a:gd name="T32" fmla="*/ 1 w 356"/>
                  <a:gd name="T33" fmla="*/ 1 h 176"/>
                  <a:gd name="T34" fmla="*/ 1 w 356"/>
                  <a:gd name="T35" fmla="*/ 1 h 176"/>
                  <a:gd name="T36" fmla="*/ 1 w 356"/>
                  <a:gd name="T37" fmla="*/ 1 h 176"/>
                  <a:gd name="T38" fmla="*/ 1 w 356"/>
                  <a:gd name="T39" fmla="*/ 1 h 176"/>
                  <a:gd name="T40" fmla="*/ 1 w 356"/>
                  <a:gd name="T41" fmla="*/ 0 h 176"/>
                  <a:gd name="T42" fmla="*/ 1 w 356"/>
                  <a:gd name="T43" fmla="*/ 1 h 1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6"/>
                  <a:gd name="T67" fmla="*/ 0 h 176"/>
                  <a:gd name="T68" fmla="*/ 356 w 356"/>
                  <a:gd name="T69" fmla="*/ 176 h 1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6" h="176">
                    <a:moveTo>
                      <a:pt x="356" y="14"/>
                    </a:moveTo>
                    <a:lnTo>
                      <a:pt x="315" y="54"/>
                    </a:lnTo>
                    <a:lnTo>
                      <a:pt x="270" y="92"/>
                    </a:lnTo>
                    <a:lnTo>
                      <a:pt x="181" y="122"/>
                    </a:lnTo>
                    <a:lnTo>
                      <a:pt x="87" y="132"/>
                    </a:lnTo>
                    <a:lnTo>
                      <a:pt x="23" y="156"/>
                    </a:lnTo>
                    <a:lnTo>
                      <a:pt x="0" y="176"/>
                    </a:lnTo>
                    <a:lnTo>
                      <a:pt x="40" y="134"/>
                    </a:lnTo>
                    <a:lnTo>
                      <a:pt x="87" y="108"/>
                    </a:lnTo>
                    <a:lnTo>
                      <a:pt x="142" y="84"/>
                    </a:lnTo>
                    <a:lnTo>
                      <a:pt x="118" y="84"/>
                    </a:lnTo>
                    <a:lnTo>
                      <a:pt x="66" y="96"/>
                    </a:lnTo>
                    <a:lnTo>
                      <a:pt x="36" y="110"/>
                    </a:lnTo>
                    <a:lnTo>
                      <a:pt x="95" y="74"/>
                    </a:lnTo>
                    <a:lnTo>
                      <a:pt x="142" y="54"/>
                    </a:lnTo>
                    <a:lnTo>
                      <a:pt x="206" y="36"/>
                    </a:lnTo>
                    <a:lnTo>
                      <a:pt x="204" y="26"/>
                    </a:lnTo>
                    <a:lnTo>
                      <a:pt x="258" y="20"/>
                    </a:lnTo>
                    <a:lnTo>
                      <a:pt x="253" y="12"/>
                    </a:lnTo>
                    <a:lnTo>
                      <a:pt x="286" y="2"/>
                    </a:lnTo>
                    <a:lnTo>
                      <a:pt x="315" y="0"/>
                    </a:lnTo>
                    <a:lnTo>
                      <a:pt x="356" y="14"/>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8" name="Freeform 92"/>
              <p:cNvSpPr>
                <a:spLocks/>
              </p:cNvSpPr>
              <p:nvPr/>
            </p:nvSpPr>
            <p:spPr bwMode="auto">
              <a:xfrm>
                <a:off x="4667" y="711"/>
                <a:ext cx="145" cy="168"/>
              </a:xfrm>
              <a:custGeom>
                <a:avLst/>
                <a:gdLst>
                  <a:gd name="T0" fmla="*/ 1 w 290"/>
                  <a:gd name="T1" fmla="*/ 0 h 335"/>
                  <a:gd name="T2" fmla="*/ 1 w 290"/>
                  <a:gd name="T3" fmla="*/ 1 h 335"/>
                  <a:gd name="T4" fmla="*/ 0 w 290"/>
                  <a:gd name="T5" fmla="*/ 1 h 335"/>
                  <a:gd name="T6" fmla="*/ 1 w 290"/>
                  <a:gd name="T7" fmla="*/ 1 h 335"/>
                  <a:gd name="T8" fmla="*/ 1 w 290"/>
                  <a:gd name="T9" fmla="*/ 1 h 335"/>
                  <a:gd name="T10" fmla="*/ 1 w 290"/>
                  <a:gd name="T11" fmla="*/ 1 h 335"/>
                  <a:gd name="T12" fmla="*/ 1 w 290"/>
                  <a:gd name="T13" fmla="*/ 1 h 335"/>
                  <a:gd name="T14" fmla="*/ 1 w 290"/>
                  <a:gd name="T15" fmla="*/ 1 h 335"/>
                  <a:gd name="T16" fmla="*/ 1 w 290"/>
                  <a:gd name="T17" fmla="*/ 1 h 335"/>
                  <a:gd name="T18" fmla="*/ 1 w 290"/>
                  <a:gd name="T19" fmla="*/ 1 h 335"/>
                  <a:gd name="T20" fmla="*/ 1 w 290"/>
                  <a:gd name="T21" fmla="*/ 1 h 335"/>
                  <a:gd name="T22" fmla="*/ 1 w 290"/>
                  <a:gd name="T23" fmla="*/ 1 h 335"/>
                  <a:gd name="T24" fmla="*/ 1 w 290"/>
                  <a:gd name="T25" fmla="*/ 1 h 335"/>
                  <a:gd name="T26" fmla="*/ 1 w 290"/>
                  <a:gd name="T27" fmla="*/ 1 h 335"/>
                  <a:gd name="T28" fmla="*/ 1 w 290"/>
                  <a:gd name="T29" fmla="*/ 1 h 335"/>
                  <a:gd name="T30" fmla="*/ 1 w 290"/>
                  <a:gd name="T31" fmla="*/ 1 h 335"/>
                  <a:gd name="T32" fmla="*/ 1 w 290"/>
                  <a:gd name="T33" fmla="*/ 1 h 335"/>
                  <a:gd name="T34" fmla="*/ 1 w 290"/>
                  <a:gd name="T35" fmla="*/ 1 h 335"/>
                  <a:gd name="T36" fmla="*/ 1 w 290"/>
                  <a:gd name="T37" fmla="*/ 1 h 335"/>
                  <a:gd name="T38" fmla="*/ 1 w 290"/>
                  <a:gd name="T39" fmla="*/ 1 h 335"/>
                  <a:gd name="T40" fmla="*/ 1 w 290"/>
                  <a:gd name="T41" fmla="*/ 1 h 335"/>
                  <a:gd name="T42" fmla="*/ 1 w 290"/>
                  <a:gd name="T43" fmla="*/ 1 h 335"/>
                  <a:gd name="T44" fmla="*/ 1 w 290"/>
                  <a:gd name="T45" fmla="*/ 1 h 335"/>
                  <a:gd name="T46" fmla="*/ 1 w 290"/>
                  <a:gd name="T47" fmla="*/ 1 h 335"/>
                  <a:gd name="T48" fmla="*/ 1 w 290"/>
                  <a:gd name="T49" fmla="*/ 1 h 335"/>
                  <a:gd name="T50" fmla="*/ 1 w 290"/>
                  <a:gd name="T51" fmla="*/ 1 h 335"/>
                  <a:gd name="T52" fmla="*/ 1 w 290"/>
                  <a:gd name="T53" fmla="*/ 1 h 335"/>
                  <a:gd name="T54" fmla="*/ 1 w 290"/>
                  <a:gd name="T55" fmla="*/ 1 h 335"/>
                  <a:gd name="T56" fmla="*/ 1 w 290"/>
                  <a:gd name="T57" fmla="*/ 1 h 335"/>
                  <a:gd name="T58" fmla="*/ 1 w 290"/>
                  <a:gd name="T59" fmla="*/ 1 h 335"/>
                  <a:gd name="T60" fmla="*/ 1 w 290"/>
                  <a:gd name="T61" fmla="*/ 1 h 335"/>
                  <a:gd name="T62" fmla="*/ 1 w 290"/>
                  <a:gd name="T63" fmla="*/ 1 h 335"/>
                  <a:gd name="T64" fmla="*/ 1 w 290"/>
                  <a:gd name="T65" fmla="*/ 1 h 335"/>
                  <a:gd name="T66" fmla="*/ 1 w 290"/>
                  <a:gd name="T67" fmla="*/ 1 h 335"/>
                  <a:gd name="T68" fmla="*/ 1 w 290"/>
                  <a:gd name="T69" fmla="*/ 0 h 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0"/>
                  <a:gd name="T106" fmla="*/ 0 h 335"/>
                  <a:gd name="T107" fmla="*/ 290 w 290"/>
                  <a:gd name="T108" fmla="*/ 335 h 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0" h="335">
                    <a:moveTo>
                      <a:pt x="98" y="0"/>
                    </a:moveTo>
                    <a:lnTo>
                      <a:pt x="41" y="48"/>
                    </a:lnTo>
                    <a:lnTo>
                      <a:pt x="0" y="86"/>
                    </a:lnTo>
                    <a:lnTo>
                      <a:pt x="18" y="80"/>
                    </a:lnTo>
                    <a:lnTo>
                      <a:pt x="6" y="102"/>
                    </a:lnTo>
                    <a:lnTo>
                      <a:pt x="4" y="126"/>
                    </a:lnTo>
                    <a:lnTo>
                      <a:pt x="12" y="162"/>
                    </a:lnTo>
                    <a:lnTo>
                      <a:pt x="24" y="205"/>
                    </a:lnTo>
                    <a:lnTo>
                      <a:pt x="57" y="229"/>
                    </a:lnTo>
                    <a:lnTo>
                      <a:pt x="92" y="277"/>
                    </a:lnTo>
                    <a:lnTo>
                      <a:pt x="74" y="215"/>
                    </a:lnTo>
                    <a:lnTo>
                      <a:pt x="121" y="229"/>
                    </a:lnTo>
                    <a:lnTo>
                      <a:pt x="133" y="263"/>
                    </a:lnTo>
                    <a:lnTo>
                      <a:pt x="140" y="335"/>
                    </a:lnTo>
                    <a:lnTo>
                      <a:pt x="150" y="277"/>
                    </a:lnTo>
                    <a:lnTo>
                      <a:pt x="150" y="235"/>
                    </a:lnTo>
                    <a:lnTo>
                      <a:pt x="179" y="275"/>
                    </a:lnTo>
                    <a:lnTo>
                      <a:pt x="179" y="329"/>
                    </a:lnTo>
                    <a:lnTo>
                      <a:pt x="205" y="269"/>
                    </a:lnTo>
                    <a:lnTo>
                      <a:pt x="205" y="205"/>
                    </a:lnTo>
                    <a:lnTo>
                      <a:pt x="226" y="229"/>
                    </a:lnTo>
                    <a:lnTo>
                      <a:pt x="226" y="275"/>
                    </a:lnTo>
                    <a:lnTo>
                      <a:pt x="240" y="182"/>
                    </a:lnTo>
                    <a:lnTo>
                      <a:pt x="232" y="138"/>
                    </a:lnTo>
                    <a:lnTo>
                      <a:pt x="261" y="150"/>
                    </a:lnTo>
                    <a:lnTo>
                      <a:pt x="267" y="180"/>
                    </a:lnTo>
                    <a:lnTo>
                      <a:pt x="273" y="140"/>
                    </a:lnTo>
                    <a:lnTo>
                      <a:pt x="269" y="114"/>
                    </a:lnTo>
                    <a:lnTo>
                      <a:pt x="290" y="116"/>
                    </a:lnTo>
                    <a:lnTo>
                      <a:pt x="279" y="90"/>
                    </a:lnTo>
                    <a:lnTo>
                      <a:pt x="251" y="62"/>
                    </a:lnTo>
                    <a:lnTo>
                      <a:pt x="220" y="36"/>
                    </a:lnTo>
                    <a:lnTo>
                      <a:pt x="173" y="14"/>
                    </a:lnTo>
                    <a:lnTo>
                      <a:pt x="135" y="2"/>
                    </a:lnTo>
                    <a:lnTo>
                      <a:pt x="98" y="0"/>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9" name="Freeform 93"/>
              <p:cNvSpPr>
                <a:spLocks/>
              </p:cNvSpPr>
              <p:nvPr/>
            </p:nvSpPr>
            <p:spPr bwMode="auto">
              <a:xfrm>
                <a:off x="4769" y="961"/>
                <a:ext cx="28" cy="27"/>
              </a:xfrm>
              <a:custGeom>
                <a:avLst/>
                <a:gdLst>
                  <a:gd name="T0" fmla="*/ 1 w 54"/>
                  <a:gd name="T1" fmla="*/ 1 h 54"/>
                  <a:gd name="T2" fmla="*/ 1 w 54"/>
                  <a:gd name="T3" fmla="*/ 1 h 54"/>
                  <a:gd name="T4" fmla="*/ 1 w 54"/>
                  <a:gd name="T5" fmla="*/ 0 h 54"/>
                  <a:gd name="T6" fmla="*/ 1 w 54"/>
                  <a:gd name="T7" fmla="*/ 1 h 54"/>
                  <a:gd name="T8" fmla="*/ 1 w 54"/>
                  <a:gd name="T9" fmla="*/ 1 h 54"/>
                  <a:gd name="T10" fmla="*/ 0 w 54"/>
                  <a:gd name="T11" fmla="*/ 1 h 54"/>
                  <a:gd name="T12" fmla="*/ 0 w 54"/>
                  <a:gd name="T13" fmla="*/ 1 h 54"/>
                  <a:gd name="T14" fmla="*/ 1 w 54"/>
                  <a:gd name="T15" fmla="*/ 1 h 5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4"/>
                  <a:gd name="T26" fmla="*/ 54 w 54"/>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4">
                    <a:moveTo>
                      <a:pt x="7" y="22"/>
                    </a:moveTo>
                    <a:lnTo>
                      <a:pt x="29" y="18"/>
                    </a:lnTo>
                    <a:lnTo>
                      <a:pt x="54" y="0"/>
                    </a:lnTo>
                    <a:lnTo>
                      <a:pt x="44" y="36"/>
                    </a:lnTo>
                    <a:lnTo>
                      <a:pt x="23" y="54"/>
                    </a:lnTo>
                    <a:lnTo>
                      <a:pt x="0" y="50"/>
                    </a:lnTo>
                    <a:lnTo>
                      <a:pt x="0" y="32"/>
                    </a:lnTo>
                    <a:lnTo>
                      <a:pt x="7" y="22"/>
                    </a:lnTo>
                    <a:close/>
                  </a:path>
                </a:pathLst>
              </a:custGeom>
              <a:solidFill>
                <a:srgbClr val="FFA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7" name="Group 94"/>
            <p:cNvGrpSpPr>
              <a:grpSpLocks/>
            </p:cNvGrpSpPr>
            <p:nvPr/>
          </p:nvGrpSpPr>
          <p:grpSpPr bwMode="auto">
            <a:xfrm>
              <a:off x="5037" y="1958"/>
              <a:ext cx="175" cy="313"/>
              <a:chOff x="4901" y="2076"/>
              <a:chExt cx="182" cy="313"/>
            </a:xfrm>
          </p:grpSpPr>
          <p:grpSp>
            <p:nvGrpSpPr>
              <p:cNvPr id="8" name="Group 95"/>
              <p:cNvGrpSpPr>
                <a:grpSpLocks/>
              </p:cNvGrpSpPr>
              <p:nvPr/>
            </p:nvGrpSpPr>
            <p:grpSpPr bwMode="auto">
              <a:xfrm>
                <a:off x="4901" y="2103"/>
                <a:ext cx="162" cy="286"/>
                <a:chOff x="4901" y="2103"/>
                <a:chExt cx="162" cy="286"/>
              </a:xfrm>
            </p:grpSpPr>
            <p:sp>
              <p:nvSpPr>
                <p:cNvPr id="112714" name="Freeform 96"/>
                <p:cNvSpPr>
                  <a:spLocks/>
                </p:cNvSpPr>
                <p:nvPr/>
              </p:nvSpPr>
              <p:spPr bwMode="auto">
                <a:xfrm>
                  <a:off x="4901" y="2103"/>
                  <a:ext cx="165" cy="286"/>
                </a:xfrm>
                <a:custGeom>
                  <a:avLst/>
                  <a:gdLst>
                    <a:gd name="T0" fmla="*/ 0 w 326"/>
                    <a:gd name="T1" fmla="*/ 0 h 573"/>
                    <a:gd name="T2" fmla="*/ 0 w 326"/>
                    <a:gd name="T3" fmla="*/ 0 h 573"/>
                    <a:gd name="T4" fmla="*/ 0 w 326"/>
                    <a:gd name="T5" fmla="*/ 0 h 573"/>
                    <a:gd name="T6" fmla="*/ 0 w 326"/>
                    <a:gd name="T7" fmla="*/ 0 h 573"/>
                    <a:gd name="T8" fmla="*/ 0 w 326"/>
                    <a:gd name="T9" fmla="*/ 0 h 573"/>
                    <a:gd name="T10" fmla="*/ 0 w 326"/>
                    <a:gd name="T11" fmla="*/ 0 h 573"/>
                    <a:gd name="T12" fmla="*/ 0 w 326"/>
                    <a:gd name="T13" fmla="*/ 0 h 573"/>
                    <a:gd name="T14" fmla="*/ 0 w 326"/>
                    <a:gd name="T15" fmla="*/ 0 h 573"/>
                    <a:gd name="T16" fmla="*/ 0 w 326"/>
                    <a:gd name="T17" fmla="*/ 0 h 573"/>
                    <a:gd name="T18" fmla="*/ 0 w 326"/>
                    <a:gd name="T19" fmla="*/ 0 h 573"/>
                    <a:gd name="T20" fmla="*/ 0 w 326"/>
                    <a:gd name="T21" fmla="*/ 0 h 573"/>
                    <a:gd name="T22" fmla="*/ 0 w 326"/>
                    <a:gd name="T23" fmla="*/ 0 h 573"/>
                    <a:gd name="T24" fmla="*/ 0 w 326"/>
                    <a:gd name="T25" fmla="*/ 0 h 573"/>
                    <a:gd name="T26" fmla="*/ 0 w 326"/>
                    <a:gd name="T27" fmla="*/ 0 h 573"/>
                    <a:gd name="T28" fmla="*/ 0 w 326"/>
                    <a:gd name="T29" fmla="*/ 0 h 573"/>
                    <a:gd name="T30" fmla="*/ 0 w 326"/>
                    <a:gd name="T31" fmla="*/ 0 h 573"/>
                    <a:gd name="T32" fmla="*/ 0 w 326"/>
                    <a:gd name="T33" fmla="*/ 0 h 573"/>
                    <a:gd name="T34" fmla="*/ 0 w 326"/>
                    <a:gd name="T35" fmla="*/ 0 h 573"/>
                    <a:gd name="T36" fmla="*/ 0 w 326"/>
                    <a:gd name="T37" fmla="*/ 0 h 573"/>
                    <a:gd name="T38" fmla="*/ 0 w 326"/>
                    <a:gd name="T39" fmla="*/ 0 h 573"/>
                    <a:gd name="T40" fmla="*/ 0 w 326"/>
                    <a:gd name="T41" fmla="*/ 0 h 573"/>
                    <a:gd name="T42" fmla="*/ 0 w 326"/>
                    <a:gd name="T43" fmla="*/ 0 h 573"/>
                    <a:gd name="T44" fmla="*/ 0 w 326"/>
                    <a:gd name="T45" fmla="*/ 0 h 573"/>
                    <a:gd name="T46" fmla="*/ 0 w 326"/>
                    <a:gd name="T47" fmla="*/ 0 h 573"/>
                    <a:gd name="T48" fmla="*/ 0 w 326"/>
                    <a:gd name="T49" fmla="*/ 0 h 573"/>
                    <a:gd name="T50" fmla="*/ 0 w 326"/>
                    <a:gd name="T51" fmla="*/ 0 h 573"/>
                    <a:gd name="T52" fmla="*/ 0 w 326"/>
                    <a:gd name="T53" fmla="*/ 0 h 573"/>
                    <a:gd name="T54" fmla="*/ 0 w 326"/>
                    <a:gd name="T55" fmla="*/ 0 h 573"/>
                    <a:gd name="T56" fmla="*/ 0 w 326"/>
                    <a:gd name="T57" fmla="*/ 0 h 573"/>
                    <a:gd name="T58" fmla="*/ 0 w 326"/>
                    <a:gd name="T59" fmla="*/ 0 h 573"/>
                    <a:gd name="T60" fmla="*/ 0 w 326"/>
                    <a:gd name="T61" fmla="*/ 0 h 573"/>
                    <a:gd name="T62" fmla="*/ 0 w 326"/>
                    <a:gd name="T63" fmla="*/ 0 h 573"/>
                    <a:gd name="T64" fmla="*/ 0 w 326"/>
                    <a:gd name="T65" fmla="*/ 0 h 573"/>
                    <a:gd name="T66" fmla="*/ 0 w 326"/>
                    <a:gd name="T67" fmla="*/ 0 h 573"/>
                    <a:gd name="T68" fmla="*/ 0 w 326"/>
                    <a:gd name="T69" fmla="*/ 0 h 573"/>
                    <a:gd name="T70" fmla="*/ 0 w 326"/>
                    <a:gd name="T71" fmla="*/ 0 h 573"/>
                    <a:gd name="T72" fmla="*/ 0 w 326"/>
                    <a:gd name="T73" fmla="*/ 0 h 573"/>
                    <a:gd name="T74" fmla="*/ 0 w 326"/>
                    <a:gd name="T75" fmla="*/ 0 h 573"/>
                    <a:gd name="T76" fmla="*/ 0 w 326"/>
                    <a:gd name="T77" fmla="*/ 0 h 573"/>
                    <a:gd name="T78" fmla="*/ 0 w 326"/>
                    <a:gd name="T79" fmla="*/ 0 h 5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6"/>
                    <a:gd name="T121" fmla="*/ 0 h 573"/>
                    <a:gd name="T122" fmla="*/ 326 w 326"/>
                    <a:gd name="T123" fmla="*/ 573 h 5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6" h="573">
                      <a:moveTo>
                        <a:pt x="178" y="0"/>
                      </a:moveTo>
                      <a:lnTo>
                        <a:pt x="127" y="94"/>
                      </a:lnTo>
                      <a:lnTo>
                        <a:pt x="86" y="142"/>
                      </a:lnTo>
                      <a:lnTo>
                        <a:pt x="65" y="180"/>
                      </a:lnTo>
                      <a:lnTo>
                        <a:pt x="41" y="210"/>
                      </a:lnTo>
                      <a:lnTo>
                        <a:pt x="26" y="249"/>
                      </a:lnTo>
                      <a:lnTo>
                        <a:pt x="18" y="287"/>
                      </a:lnTo>
                      <a:lnTo>
                        <a:pt x="0" y="337"/>
                      </a:lnTo>
                      <a:lnTo>
                        <a:pt x="14" y="381"/>
                      </a:lnTo>
                      <a:lnTo>
                        <a:pt x="14" y="441"/>
                      </a:lnTo>
                      <a:lnTo>
                        <a:pt x="34" y="443"/>
                      </a:lnTo>
                      <a:lnTo>
                        <a:pt x="57" y="427"/>
                      </a:lnTo>
                      <a:lnTo>
                        <a:pt x="72" y="397"/>
                      </a:lnTo>
                      <a:lnTo>
                        <a:pt x="72" y="359"/>
                      </a:lnTo>
                      <a:lnTo>
                        <a:pt x="84" y="319"/>
                      </a:lnTo>
                      <a:lnTo>
                        <a:pt x="102" y="351"/>
                      </a:lnTo>
                      <a:lnTo>
                        <a:pt x="106" y="399"/>
                      </a:lnTo>
                      <a:lnTo>
                        <a:pt x="86" y="443"/>
                      </a:lnTo>
                      <a:lnTo>
                        <a:pt x="65" y="477"/>
                      </a:lnTo>
                      <a:lnTo>
                        <a:pt x="45" y="501"/>
                      </a:lnTo>
                      <a:lnTo>
                        <a:pt x="39" y="527"/>
                      </a:lnTo>
                      <a:lnTo>
                        <a:pt x="51" y="543"/>
                      </a:lnTo>
                      <a:lnTo>
                        <a:pt x="63" y="541"/>
                      </a:lnTo>
                      <a:lnTo>
                        <a:pt x="57" y="559"/>
                      </a:lnTo>
                      <a:lnTo>
                        <a:pt x="67" y="573"/>
                      </a:lnTo>
                      <a:lnTo>
                        <a:pt x="86" y="573"/>
                      </a:lnTo>
                      <a:lnTo>
                        <a:pt x="113" y="561"/>
                      </a:lnTo>
                      <a:lnTo>
                        <a:pt x="139" y="559"/>
                      </a:lnTo>
                      <a:lnTo>
                        <a:pt x="172" y="541"/>
                      </a:lnTo>
                      <a:lnTo>
                        <a:pt x="203" y="531"/>
                      </a:lnTo>
                      <a:lnTo>
                        <a:pt x="220" y="511"/>
                      </a:lnTo>
                      <a:lnTo>
                        <a:pt x="254" y="467"/>
                      </a:lnTo>
                      <a:lnTo>
                        <a:pt x="306" y="405"/>
                      </a:lnTo>
                      <a:lnTo>
                        <a:pt x="312" y="327"/>
                      </a:lnTo>
                      <a:lnTo>
                        <a:pt x="324" y="255"/>
                      </a:lnTo>
                      <a:lnTo>
                        <a:pt x="318" y="192"/>
                      </a:lnTo>
                      <a:lnTo>
                        <a:pt x="314" y="144"/>
                      </a:lnTo>
                      <a:lnTo>
                        <a:pt x="326" y="30"/>
                      </a:lnTo>
                      <a:lnTo>
                        <a:pt x="277" y="4"/>
                      </a:lnTo>
                      <a:lnTo>
                        <a:pt x="178"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5" name="Freeform 97"/>
                <p:cNvSpPr>
                  <a:spLocks/>
                </p:cNvSpPr>
                <p:nvPr/>
              </p:nvSpPr>
              <p:spPr bwMode="auto">
                <a:xfrm>
                  <a:off x="4946" y="2300"/>
                  <a:ext cx="47" cy="63"/>
                </a:xfrm>
                <a:custGeom>
                  <a:avLst/>
                  <a:gdLst>
                    <a:gd name="T0" fmla="*/ 1 w 93"/>
                    <a:gd name="T1" fmla="*/ 0 h 128"/>
                    <a:gd name="T2" fmla="*/ 1 w 93"/>
                    <a:gd name="T3" fmla="*/ 0 h 128"/>
                    <a:gd name="T4" fmla="*/ 1 w 93"/>
                    <a:gd name="T5" fmla="*/ 0 h 128"/>
                    <a:gd name="T6" fmla="*/ 1 w 93"/>
                    <a:gd name="T7" fmla="*/ 0 h 128"/>
                    <a:gd name="T8" fmla="*/ 0 w 93"/>
                    <a:gd name="T9" fmla="*/ 0 h 128"/>
                    <a:gd name="T10" fmla="*/ 1 w 93"/>
                    <a:gd name="T11" fmla="*/ 0 h 128"/>
                    <a:gd name="T12" fmla="*/ 1 w 93"/>
                    <a:gd name="T13" fmla="*/ 0 h 128"/>
                    <a:gd name="T14" fmla="*/ 1 w 93"/>
                    <a:gd name="T15" fmla="*/ 0 h 128"/>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128"/>
                    <a:gd name="T26" fmla="*/ 93 w 93"/>
                    <a:gd name="T27" fmla="*/ 128 h 1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128">
                      <a:moveTo>
                        <a:pt x="93" y="0"/>
                      </a:moveTo>
                      <a:lnTo>
                        <a:pt x="74" y="52"/>
                      </a:lnTo>
                      <a:lnTo>
                        <a:pt x="56" y="76"/>
                      </a:lnTo>
                      <a:lnTo>
                        <a:pt x="39" y="100"/>
                      </a:lnTo>
                      <a:lnTo>
                        <a:pt x="0" y="128"/>
                      </a:lnTo>
                      <a:lnTo>
                        <a:pt x="51" y="102"/>
                      </a:lnTo>
                      <a:lnTo>
                        <a:pt x="80" y="58"/>
                      </a:lnTo>
                      <a:lnTo>
                        <a:pt x="93"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6" name="Freeform 98"/>
                <p:cNvSpPr>
                  <a:spLocks/>
                </p:cNvSpPr>
                <p:nvPr/>
              </p:nvSpPr>
              <p:spPr bwMode="auto">
                <a:xfrm>
                  <a:off x="4998" y="2301"/>
                  <a:ext cx="30" cy="55"/>
                </a:xfrm>
                <a:custGeom>
                  <a:avLst/>
                  <a:gdLst>
                    <a:gd name="T0" fmla="*/ 1 w 60"/>
                    <a:gd name="T1" fmla="*/ 0 h 116"/>
                    <a:gd name="T2" fmla="*/ 1 w 60"/>
                    <a:gd name="T3" fmla="*/ 0 h 116"/>
                    <a:gd name="T4" fmla="*/ 1 w 60"/>
                    <a:gd name="T5" fmla="*/ 0 h 116"/>
                    <a:gd name="T6" fmla="*/ 0 w 60"/>
                    <a:gd name="T7" fmla="*/ 0 h 116"/>
                    <a:gd name="T8" fmla="*/ 1 w 60"/>
                    <a:gd name="T9" fmla="*/ 0 h 116"/>
                    <a:gd name="T10" fmla="*/ 1 w 60"/>
                    <a:gd name="T11" fmla="*/ 0 h 116"/>
                    <a:gd name="T12" fmla="*/ 0 60000 65536"/>
                    <a:gd name="T13" fmla="*/ 0 60000 65536"/>
                    <a:gd name="T14" fmla="*/ 0 60000 65536"/>
                    <a:gd name="T15" fmla="*/ 0 60000 65536"/>
                    <a:gd name="T16" fmla="*/ 0 60000 65536"/>
                    <a:gd name="T17" fmla="*/ 0 60000 65536"/>
                    <a:gd name="T18" fmla="*/ 0 w 60"/>
                    <a:gd name="T19" fmla="*/ 0 h 116"/>
                    <a:gd name="T20" fmla="*/ 60 w 60"/>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60" h="116">
                      <a:moveTo>
                        <a:pt x="60" y="0"/>
                      </a:moveTo>
                      <a:lnTo>
                        <a:pt x="37" y="46"/>
                      </a:lnTo>
                      <a:lnTo>
                        <a:pt x="20" y="74"/>
                      </a:lnTo>
                      <a:lnTo>
                        <a:pt x="0" y="116"/>
                      </a:lnTo>
                      <a:lnTo>
                        <a:pt x="45" y="50"/>
                      </a:lnTo>
                      <a:lnTo>
                        <a:pt x="6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7" name="Freeform 99"/>
                <p:cNvSpPr>
                  <a:spLocks/>
                </p:cNvSpPr>
                <p:nvPr/>
              </p:nvSpPr>
              <p:spPr bwMode="auto">
                <a:xfrm>
                  <a:off x="4935" y="2227"/>
                  <a:ext cx="7" cy="37"/>
                </a:xfrm>
                <a:custGeom>
                  <a:avLst/>
                  <a:gdLst>
                    <a:gd name="T0" fmla="*/ 0 w 16"/>
                    <a:gd name="T1" fmla="*/ 0 h 72"/>
                    <a:gd name="T2" fmla="*/ 0 w 16"/>
                    <a:gd name="T3" fmla="*/ 1 h 72"/>
                    <a:gd name="T4" fmla="*/ 0 w 16"/>
                    <a:gd name="T5" fmla="*/ 1 h 72"/>
                    <a:gd name="T6" fmla="*/ 0 w 16"/>
                    <a:gd name="T7" fmla="*/ 1 h 72"/>
                    <a:gd name="T8" fmla="*/ 0 w 16"/>
                    <a:gd name="T9" fmla="*/ 1 h 72"/>
                    <a:gd name="T10" fmla="*/ 0 w 16"/>
                    <a:gd name="T11" fmla="*/ 0 h 72"/>
                    <a:gd name="T12" fmla="*/ 0 60000 65536"/>
                    <a:gd name="T13" fmla="*/ 0 60000 65536"/>
                    <a:gd name="T14" fmla="*/ 0 60000 65536"/>
                    <a:gd name="T15" fmla="*/ 0 60000 65536"/>
                    <a:gd name="T16" fmla="*/ 0 60000 65536"/>
                    <a:gd name="T17" fmla="*/ 0 60000 65536"/>
                    <a:gd name="T18" fmla="*/ 0 w 16"/>
                    <a:gd name="T19" fmla="*/ 0 h 72"/>
                    <a:gd name="T20" fmla="*/ 16 w 1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6" h="72">
                      <a:moveTo>
                        <a:pt x="0" y="0"/>
                      </a:moveTo>
                      <a:lnTo>
                        <a:pt x="2" y="34"/>
                      </a:lnTo>
                      <a:lnTo>
                        <a:pt x="0" y="72"/>
                      </a:lnTo>
                      <a:lnTo>
                        <a:pt x="16" y="70"/>
                      </a:lnTo>
                      <a:lnTo>
                        <a:pt x="6" y="42"/>
                      </a:lnTo>
                      <a:lnTo>
                        <a:pt x="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8" name="Freeform 100"/>
                <p:cNvSpPr>
                  <a:spLocks/>
                </p:cNvSpPr>
                <p:nvPr/>
              </p:nvSpPr>
              <p:spPr bwMode="auto">
                <a:xfrm>
                  <a:off x="4993" y="2264"/>
                  <a:ext cx="13" cy="37"/>
                </a:xfrm>
                <a:custGeom>
                  <a:avLst/>
                  <a:gdLst>
                    <a:gd name="T0" fmla="*/ 1 w 24"/>
                    <a:gd name="T1" fmla="*/ 1 h 80"/>
                    <a:gd name="T2" fmla="*/ 0 w 24"/>
                    <a:gd name="T3" fmla="*/ 1 h 80"/>
                    <a:gd name="T4" fmla="*/ 0 w 24"/>
                    <a:gd name="T5" fmla="*/ 1 h 80"/>
                    <a:gd name="T6" fmla="*/ 1 w 24"/>
                    <a:gd name="T7" fmla="*/ 1 h 80"/>
                    <a:gd name="T8" fmla="*/ 1 w 24"/>
                    <a:gd name="T9" fmla="*/ 0 h 80"/>
                    <a:gd name="T10" fmla="*/ 1 w 24"/>
                    <a:gd name="T11" fmla="*/ 1 h 80"/>
                    <a:gd name="T12" fmla="*/ 0 60000 65536"/>
                    <a:gd name="T13" fmla="*/ 0 60000 65536"/>
                    <a:gd name="T14" fmla="*/ 0 60000 65536"/>
                    <a:gd name="T15" fmla="*/ 0 60000 65536"/>
                    <a:gd name="T16" fmla="*/ 0 60000 65536"/>
                    <a:gd name="T17" fmla="*/ 0 60000 65536"/>
                    <a:gd name="T18" fmla="*/ 0 w 24"/>
                    <a:gd name="T19" fmla="*/ 0 h 80"/>
                    <a:gd name="T20" fmla="*/ 24 w 2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4" h="80">
                      <a:moveTo>
                        <a:pt x="6" y="4"/>
                      </a:moveTo>
                      <a:lnTo>
                        <a:pt x="0" y="28"/>
                      </a:lnTo>
                      <a:lnTo>
                        <a:pt x="0" y="80"/>
                      </a:lnTo>
                      <a:lnTo>
                        <a:pt x="8" y="58"/>
                      </a:lnTo>
                      <a:lnTo>
                        <a:pt x="24" y="0"/>
                      </a:lnTo>
                      <a:lnTo>
                        <a:pt x="6" y="4"/>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9" name="Freeform 101"/>
                <p:cNvSpPr>
                  <a:spLocks/>
                </p:cNvSpPr>
                <p:nvPr/>
              </p:nvSpPr>
              <p:spPr bwMode="auto">
                <a:xfrm>
                  <a:off x="5029" y="2268"/>
                  <a:ext cx="6" cy="35"/>
                </a:xfrm>
                <a:custGeom>
                  <a:avLst/>
                  <a:gdLst>
                    <a:gd name="T0" fmla="*/ 1 w 15"/>
                    <a:gd name="T1" fmla="*/ 0 h 70"/>
                    <a:gd name="T2" fmla="*/ 1 w 15"/>
                    <a:gd name="T3" fmla="*/ 1 h 70"/>
                    <a:gd name="T4" fmla="*/ 0 w 15"/>
                    <a:gd name="T5" fmla="*/ 1 h 70"/>
                    <a:gd name="T6" fmla="*/ 1 w 15"/>
                    <a:gd name="T7" fmla="*/ 0 h 70"/>
                    <a:gd name="T8" fmla="*/ 0 60000 65536"/>
                    <a:gd name="T9" fmla="*/ 0 60000 65536"/>
                    <a:gd name="T10" fmla="*/ 0 60000 65536"/>
                    <a:gd name="T11" fmla="*/ 0 60000 65536"/>
                    <a:gd name="T12" fmla="*/ 0 w 15"/>
                    <a:gd name="T13" fmla="*/ 0 h 70"/>
                    <a:gd name="T14" fmla="*/ 15 w 15"/>
                    <a:gd name="T15" fmla="*/ 70 h 70"/>
                  </a:gdLst>
                  <a:ahLst/>
                  <a:cxnLst>
                    <a:cxn ang="T8">
                      <a:pos x="T0" y="T1"/>
                    </a:cxn>
                    <a:cxn ang="T9">
                      <a:pos x="T2" y="T3"/>
                    </a:cxn>
                    <a:cxn ang="T10">
                      <a:pos x="T4" y="T5"/>
                    </a:cxn>
                    <a:cxn ang="T11">
                      <a:pos x="T6" y="T7"/>
                    </a:cxn>
                  </a:cxnLst>
                  <a:rect l="T12" t="T13" r="T14" b="T15"/>
                  <a:pathLst>
                    <a:path w="15" h="70">
                      <a:moveTo>
                        <a:pt x="15" y="0"/>
                      </a:moveTo>
                      <a:lnTo>
                        <a:pt x="1" y="14"/>
                      </a:lnTo>
                      <a:lnTo>
                        <a:pt x="0" y="70"/>
                      </a:lnTo>
                      <a:lnTo>
                        <a:pt x="15"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0" name="Freeform 102"/>
                <p:cNvSpPr>
                  <a:spLocks/>
                </p:cNvSpPr>
                <p:nvPr/>
              </p:nvSpPr>
              <p:spPr bwMode="auto">
                <a:xfrm>
                  <a:off x="4912" y="2294"/>
                  <a:ext cx="10" cy="17"/>
                </a:xfrm>
                <a:custGeom>
                  <a:avLst/>
                  <a:gdLst>
                    <a:gd name="T0" fmla="*/ 0 w 19"/>
                    <a:gd name="T1" fmla="*/ 1 h 30"/>
                    <a:gd name="T2" fmla="*/ 1 w 19"/>
                    <a:gd name="T3" fmla="*/ 1 h 30"/>
                    <a:gd name="T4" fmla="*/ 1 w 19"/>
                    <a:gd name="T5" fmla="*/ 1 h 30"/>
                    <a:gd name="T6" fmla="*/ 1 w 19"/>
                    <a:gd name="T7" fmla="*/ 0 h 30"/>
                    <a:gd name="T8" fmla="*/ 0 w 19"/>
                    <a:gd name="T9" fmla="*/ 1 h 30"/>
                    <a:gd name="T10" fmla="*/ 0 60000 65536"/>
                    <a:gd name="T11" fmla="*/ 0 60000 65536"/>
                    <a:gd name="T12" fmla="*/ 0 60000 65536"/>
                    <a:gd name="T13" fmla="*/ 0 60000 65536"/>
                    <a:gd name="T14" fmla="*/ 0 60000 65536"/>
                    <a:gd name="T15" fmla="*/ 0 w 19"/>
                    <a:gd name="T16" fmla="*/ 0 h 30"/>
                    <a:gd name="T17" fmla="*/ 19 w 19"/>
                    <a:gd name="T18" fmla="*/ 30 h 30"/>
                  </a:gdLst>
                  <a:ahLst/>
                  <a:cxnLst>
                    <a:cxn ang="T10">
                      <a:pos x="T0" y="T1"/>
                    </a:cxn>
                    <a:cxn ang="T11">
                      <a:pos x="T2" y="T3"/>
                    </a:cxn>
                    <a:cxn ang="T12">
                      <a:pos x="T4" y="T5"/>
                    </a:cxn>
                    <a:cxn ang="T13">
                      <a:pos x="T6" y="T7"/>
                    </a:cxn>
                    <a:cxn ang="T14">
                      <a:pos x="T8" y="T9"/>
                    </a:cxn>
                  </a:cxnLst>
                  <a:rect l="T15" t="T16" r="T17" b="T18"/>
                  <a:pathLst>
                    <a:path w="19" h="30">
                      <a:moveTo>
                        <a:pt x="0" y="2"/>
                      </a:moveTo>
                      <a:lnTo>
                        <a:pt x="9" y="8"/>
                      </a:lnTo>
                      <a:lnTo>
                        <a:pt x="11" y="30"/>
                      </a:lnTo>
                      <a:lnTo>
                        <a:pt x="19" y="0"/>
                      </a:lnTo>
                      <a:lnTo>
                        <a:pt x="0" y="2"/>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13" name="Freeform 103"/>
              <p:cNvSpPr>
                <a:spLocks/>
              </p:cNvSpPr>
              <p:nvPr/>
            </p:nvSpPr>
            <p:spPr bwMode="auto">
              <a:xfrm>
                <a:off x="4964" y="2076"/>
                <a:ext cx="122" cy="80"/>
              </a:xfrm>
              <a:custGeom>
                <a:avLst/>
                <a:gdLst>
                  <a:gd name="T0" fmla="*/ 0 w 238"/>
                  <a:gd name="T1" fmla="*/ 1 h 160"/>
                  <a:gd name="T2" fmla="*/ 1 w 238"/>
                  <a:gd name="T3" fmla="*/ 1 h 160"/>
                  <a:gd name="T4" fmla="*/ 1 w 238"/>
                  <a:gd name="T5" fmla="*/ 1 h 160"/>
                  <a:gd name="T6" fmla="*/ 1 w 238"/>
                  <a:gd name="T7" fmla="*/ 1 h 160"/>
                  <a:gd name="T8" fmla="*/ 1 w 238"/>
                  <a:gd name="T9" fmla="*/ 1 h 160"/>
                  <a:gd name="T10" fmla="*/ 1 w 238"/>
                  <a:gd name="T11" fmla="*/ 1 h 160"/>
                  <a:gd name="T12" fmla="*/ 1 w 238"/>
                  <a:gd name="T13" fmla="*/ 1 h 160"/>
                  <a:gd name="T14" fmla="*/ 1 w 238"/>
                  <a:gd name="T15" fmla="*/ 1 h 160"/>
                  <a:gd name="T16" fmla="*/ 1 w 238"/>
                  <a:gd name="T17" fmla="*/ 1 h 160"/>
                  <a:gd name="T18" fmla="*/ 1 w 238"/>
                  <a:gd name="T19" fmla="*/ 1 h 160"/>
                  <a:gd name="T20" fmla="*/ 1 w 238"/>
                  <a:gd name="T21" fmla="*/ 0 h 160"/>
                  <a:gd name="T22" fmla="*/ 1 w 238"/>
                  <a:gd name="T23" fmla="*/ 0 h 160"/>
                  <a:gd name="T24" fmla="*/ 1 w 238"/>
                  <a:gd name="T25" fmla="*/ 1 h 160"/>
                  <a:gd name="T26" fmla="*/ 0 w 238"/>
                  <a:gd name="T27" fmla="*/ 1 h 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160"/>
                  <a:gd name="T44" fmla="*/ 238 w 238"/>
                  <a:gd name="T45" fmla="*/ 160 h 1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160">
                    <a:moveTo>
                      <a:pt x="0" y="110"/>
                    </a:moveTo>
                    <a:lnTo>
                      <a:pt x="31" y="104"/>
                    </a:lnTo>
                    <a:lnTo>
                      <a:pt x="74" y="106"/>
                    </a:lnTo>
                    <a:lnTo>
                      <a:pt x="109" y="112"/>
                    </a:lnTo>
                    <a:lnTo>
                      <a:pt x="167" y="130"/>
                    </a:lnTo>
                    <a:lnTo>
                      <a:pt x="206" y="152"/>
                    </a:lnTo>
                    <a:lnTo>
                      <a:pt x="218" y="160"/>
                    </a:lnTo>
                    <a:lnTo>
                      <a:pt x="238" y="72"/>
                    </a:lnTo>
                    <a:lnTo>
                      <a:pt x="202" y="38"/>
                    </a:lnTo>
                    <a:lnTo>
                      <a:pt x="156" y="14"/>
                    </a:lnTo>
                    <a:lnTo>
                      <a:pt x="109" y="0"/>
                    </a:lnTo>
                    <a:lnTo>
                      <a:pt x="68" y="0"/>
                    </a:lnTo>
                    <a:lnTo>
                      <a:pt x="27" y="4"/>
                    </a:lnTo>
                    <a:lnTo>
                      <a:pt x="0" y="110"/>
                    </a:lnTo>
                    <a:close/>
                  </a:path>
                </a:pathLst>
              </a:custGeom>
              <a:solidFill>
                <a:srgbClr val="FFFFFF"/>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9" name="Group 104"/>
            <p:cNvGrpSpPr>
              <a:grpSpLocks/>
            </p:cNvGrpSpPr>
            <p:nvPr/>
          </p:nvGrpSpPr>
          <p:grpSpPr bwMode="auto">
            <a:xfrm>
              <a:off x="3936" y="1440"/>
              <a:ext cx="1488" cy="2381"/>
              <a:chOff x="3616" y="1580"/>
              <a:chExt cx="1282" cy="2381"/>
            </a:xfrm>
          </p:grpSpPr>
          <p:sp>
            <p:nvSpPr>
              <p:cNvPr id="112708" name="Freeform 105"/>
              <p:cNvSpPr>
                <a:spLocks/>
              </p:cNvSpPr>
              <p:nvPr/>
            </p:nvSpPr>
            <p:spPr bwMode="auto">
              <a:xfrm>
                <a:off x="3616" y="1580"/>
                <a:ext cx="924" cy="446"/>
              </a:xfrm>
              <a:custGeom>
                <a:avLst/>
                <a:gdLst>
                  <a:gd name="T0" fmla="*/ 1 w 1848"/>
                  <a:gd name="T1" fmla="*/ 1 h 892"/>
                  <a:gd name="T2" fmla="*/ 0 w 1848"/>
                  <a:gd name="T3" fmla="*/ 0 h 892"/>
                  <a:gd name="T4" fmla="*/ 1 w 1848"/>
                  <a:gd name="T5" fmla="*/ 1 h 892"/>
                  <a:gd name="T6" fmla="*/ 1 w 1848"/>
                  <a:gd name="T7" fmla="*/ 1 h 892"/>
                  <a:gd name="T8" fmla="*/ 1 w 1848"/>
                  <a:gd name="T9" fmla="*/ 1 h 892"/>
                  <a:gd name="T10" fmla="*/ 0 60000 65536"/>
                  <a:gd name="T11" fmla="*/ 0 60000 65536"/>
                  <a:gd name="T12" fmla="*/ 0 60000 65536"/>
                  <a:gd name="T13" fmla="*/ 0 60000 65536"/>
                  <a:gd name="T14" fmla="*/ 0 60000 65536"/>
                  <a:gd name="T15" fmla="*/ 0 w 1848"/>
                  <a:gd name="T16" fmla="*/ 0 h 892"/>
                  <a:gd name="T17" fmla="*/ 1848 w 1848"/>
                  <a:gd name="T18" fmla="*/ 892 h 892"/>
                </a:gdLst>
                <a:ahLst/>
                <a:cxnLst>
                  <a:cxn ang="T10">
                    <a:pos x="T0" y="T1"/>
                  </a:cxn>
                  <a:cxn ang="T11">
                    <a:pos x="T2" y="T3"/>
                  </a:cxn>
                  <a:cxn ang="T12">
                    <a:pos x="T4" y="T5"/>
                  </a:cxn>
                  <a:cxn ang="T13">
                    <a:pos x="T6" y="T7"/>
                  </a:cxn>
                  <a:cxn ang="T14">
                    <a:pos x="T8" y="T9"/>
                  </a:cxn>
                </a:cxnLst>
                <a:rect l="T15" t="T16" r="T17" b="T18"/>
                <a:pathLst>
                  <a:path w="1848" h="892">
                    <a:moveTo>
                      <a:pt x="400" y="591"/>
                    </a:moveTo>
                    <a:lnTo>
                      <a:pt x="0" y="0"/>
                    </a:lnTo>
                    <a:lnTo>
                      <a:pt x="1291" y="166"/>
                    </a:lnTo>
                    <a:lnTo>
                      <a:pt x="1848" y="892"/>
                    </a:lnTo>
                    <a:lnTo>
                      <a:pt x="400" y="591"/>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9" name="Freeform 106"/>
              <p:cNvSpPr>
                <a:spLocks/>
              </p:cNvSpPr>
              <p:nvPr/>
            </p:nvSpPr>
            <p:spPr bwMode="auto">
              <a:xfrm>
                <a:off x="4264" y="1663"/>
                <a:ext cx="633" cy="363"/>
              </a:xfrm>
              <a:custGeom>
                <a:avLst/>
                <a:gdLst>
                  <a:gd name="T0" fmla="*/ 0 w 1266"/>
                  <a:gd name="T1" fmla="*/ 0 h 726"/>
                  <a:gd name="T2" fmla="*/ 1 w 1266"/>
                  <a:gd name="T3" fmla="*/ 1 h 726"/>
                  <a:gd name="T4" fmla="*/ 1 w 1266"/>
                  <a:gd name="T5" fmla="*/ 1 h 726"/>
                  <a:gd name="T6" fmla="*/ 0 w 1266"/>
                  <a:gd name="T7" fmla="*/ 0 h 726"/>
                  <a:gd name="T8" fmla="*/ 0 60000 65536"/>
                  <a:gd name="T9" fmla="*/ 0 60000 65536"/>
                  <a:gd name="T10" fmla="*/ 0 60000 65536"/>
                  <a:gd name="T11" fmla="*/ 0 60000 65536"/>
                  <a:gd name="T12" fmla="*/ 0 w 1266"/>
                  <a:gd name="T13" fmla="*/ 0 h 726"/>
                  <a:gd name="T14" fmla="*/ 1266 w 1266"/>
                  <a:gd name="T15" fmla="*/ 726 h 726"/>
                </a:gdLst>
                <a:ahLst/>
                <a:cxnLst>
                  <a:cxn ang="T8">
                    <a:pos x="T0" y="T1"/>
                  </a:cxn>
                  <a:cxn ang="T9">
                    <a:pos x="T2" y="T3"/>
                  </a:cxn>
                  <a:cxn ang="T10">
                    <a:pos x="T4" y="T5"/>
                  </a:cxn>
                  <a:cxn ang="T11">
                    <a:pos x="T6" y="T7"/>
                  </a:cxn>
                </a:cxnLst>
                <a:rect l="T12" t="T13" r="T14" b="T15"/>
                <a:pathLst>
                  <a:path w="1266" h="726">
                    <a:moveTo>
                      <a:pt x="0" y="0"/>
                    </a:moveTo>
                    <a:lnTo>
                      <a:pt x="551" y="726"/>
                    </a:lnTo>
                    <a:lnTo>
                      <a:pt x="1266" y="621"/>
                    </a:lnTo>
                    <a:lnTo>
                      <a:pt x="0" y="0"/>
                    </a:lnTo>
                    <a:close/>
                  </a:path>
                </a:pathLst>
              </a:custGeom>
              <a:solidFill>
                <a:srgbClr val="402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0" name="Freeform 107"/>
              <p:cNvSpPr>
                <a:spLocks/>
              </p:cNvSpPr>
              <p:nvPr/>
            </p:nvSpPr>
            <p:spPr bwMode="auto">
              <a:xfrm>
                <a:off x="3813" y="1873"/>
                <a:ext cx="727" cy="2088"/>
              </a:xfrm>
              <a:custGeom>
                <a:avLst/>
                <a:gdLst>
                  <a:gd name="T0" fmla="*/ 0 w 1454"/>
                  <a:gd name="T1" fmla="*/ 0 h 4175"/>
                  <a:gd name="T2" fmla="*/ 1 w 1454"/>
                  <a:gd name="T3" fmla="*/ 1 h 4175"/>
                  <a:gd name="T4" fmla="*/ 1 w 1454"/>
                  <a:gd name="T5" fmla="*/ 1 h 4175"/>
                  <a:gd name="T6" fmla="*/ 1 w 1454"/>
                  <a:gd name="T7" fmla="*/ 1 h 4175"/>
                  <a:gd name="T8" fmla="*/ 0 w 1454"/>
                  <a:gd name="T9" fmla="*/ 0 h 4175"/>
                  <a:gd name="T10" fmla="*/ 0 60000 65536"/>
                  <a:gd name="T11" fmla="*/ 0 60000 65536"/>
                  <a:gd name="T12" fmla="*/ 0 60000 65536"/>
                  <a:gd name="T13" fmla="*/ 0 60000 65536"/>
                  <a:gd name="T14" fmla="*/ 0 60000 65536"/>
                  <a:gd name="T15" fmla="*/ 0 w 1454"/>
                  <a:gd name="T16" fmla="*/ 0 h 4175"/>
                  <a:gd name="T17" fmla="*/ 1454 w 1454"/>
                  <a:gd name="T18" fmla="*/ 4175 h 4175"/>
                </a:gdLst>
                <a:ahLst/>
                <a:cxnLst>
                  <a:cxn ang="T10">
                    <a:pos x="T0" y="T1"/>
                  </a:cxn>
                  <a:cxn ang="T11">
                    <a:pos x="T2" y="T3"/>
                  </a:cxn>
                  <a:cxn ang="T12">
                    <a:pos x="T4" y="T5"/>
                  </a:cxn>
                  <a:cxn ang="T13">
                    <a:pos x="T6" y="T7"/>
                  </a:cxn>
                  <a:cxn ang="T14">
                    <a:pos x="T8" y="T9"/>
                  </a:cxn>
                </a:cxnLst>
                <a:rect l="T15" t="T16" r="T17" b="T18"/>
                <a:pathLst>
                  <a:path w="1454" h="4175">
                    <a:moveTo>
                      <a:pt x="0" y="0"/>
                    </a:moveTo>
                    <a:lnTo>
                      <a:pt x="1454" y="305"/>
                    </a:lnTo>
                    <a:lnTo>
                      <a:pt x="1454" y="4175"/>
                    </a:lnTo>
                    <a:lnTo>
                      <a:pt x="4" y="3620"/>
                    </a:lnTo>
                    <a:lnTo>
                      <a:pt x="0" y="0"/>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1" name="Freeform 108"/>
              <p:cNvSpPr>
                <a:spLocks/>
              </p:cNvSpPr>
              <p:nvPr/>
            </p:nvSpPr>
            <p:spPr bwMode="auto">
              <a:xfrm>
                <a:off x="4541" y="1973"/>
                <a:ext cx="357" cy="1987"/>
              </a:xfrm>
              <a:custGeom>
                <a:avLst/>
                <a:gdLst>
                  <a:gd name="T0" fmla="*/ 0 w 715"/>
                  <a:gd name="T1" fmla="*/ 1 h 3973"/>
                  <a:gd name="T2" fmla="*/ 0 w 715"/>
                  <a:gd name="T3" fmla="*/ 1 h 3973"/>
                  <a:gd name="T4" fmla="*/ 0 w 715"/>
                  <a:gd name="T5" fmla="*/ 0 h 3973"/>
                  <a:gd name="T6" fmla="*/ 0 w 715"/>
                  <a:gd name="T7" fmla="*/ 1 h 3973"/>
                  <a:gd name="T8" fmla="*/ 0 w 715"/>
                  <a:gd name="T9" fmla="*/ 1 h 3973"/>
                  <a:gd name="T10" fmla="*/ 0 60000 65536"/>
                  <a:gd name="T11" fmla="*/ 0 60000 65536"/>
                  <a:gd name="T12" fmla="*/ 0 60000 65536"/>
                  <a:gd name="T13" fmla="*/ 0 60000 65536"/>
                  <a:gd name="T14" fmla="*/ 0 60000 65536"/>
                  <a:gd name="T15" fmla="*/ 0 w 715"/>
                  <a:gd name="T16" fmla="*/ 0 h 3973"/>
                  <a:gd name="T17" fmla="*/ 715 w 715"/>
                  <a:gd name="T18" fmla="*/ 3973 h 3973"/>
                </a:gdLst>
                <a:ahLst/>
                <a:cxnLst>
                  <a:cxn ang="T10">
                    <a:pos x="T0" y="T1"/>
                  </a:cxn>
                  <a:cxn ang="T11">
                    <a:pos x="T2" y="T3"/>
                  </a:cxn>
                  <a:cxn ang="T12">
                    <a:pos x="T4" y="T5"/>
                  </a:cxn>
                  <a:cxn ang="T13">
                    <a:pos x="T6" y="T7"/>
                  </a:cxn>
                  <a:cxn ang="T14">
                    <a:pos x="T8" y="T9"/>
                  </a:cxn>
                </a:cxnLst>
                <a:rect l="T15" t="T16" r="T17" b="T18"/>
                <a:pathLst>
                  <a:path w="715" h="3973">
                    <a:moveTo>
                      <a:pt x="0" y="3973"/>
                    </a:moveTo>
                    <a:lnTo>
                      <a:pt x="0" y="105"/>
                    </a:lnTo>
                    <a:lnTo>
                      <a:pt x="715" y="0"/>
                    </a:lnTo>
                    <a:lnTo>
                      <a:pt x="715" y="3642"/>
                    </a:lnTo>
                    <a:lnTo>
                      <a:pt x="0" y="3973"/>
                    </a:lnTo>
                    <a:close/>
                  </a:path>
                </a:pathLst>
              </a:custGeom>
              <a:solidFill>
                <a:srgbClr val="201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6" name="Rectangle 109"/>
            <p:cNvSpPr>
              <a:spLocks noChangeArrowheads="1"/>
            </p:cNvSpPr>
            <p:nvPr/>
          </p:nvSpPr>
          <p:spPr bwMode="auto">
            <a:xfrm rot="535365">
              <a:off x="4056" y="1967"/>
              <a:ext cx="952" cy="2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defTabSz="76200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defTabSz="7620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defTabSz="762000">
                <a:spcBef>
                  <a:spcPct val="20000"/>
                </a:spcBef>
                <a:buClr>
                  <a:schemeClr val="accent2"/>
                </a:buClr>
                <a:buChar char="•"/>
                <a:defRPr kumimoji="1" sz="2000">
                  <a:solidFill>
                    <a:schemeClr val="tx1"/>
                  </a:solidFill>
                  <a:latin typeface="Tahoma" panose="020B0604030504040204" pitchFamily="34" charset="0"/>
                </a:defRPr>
              </a:lvl4pPr>
              <a:lvl5pPr marL="2057400" indent="-228600" defTabSz="762000">
                <a:spcBef>
                  <a:spcPct val="20000"/>
                </a:spcBef>
                <a:buClr>
                  <a:schemeClr val="accent2"/>
                </a:buClr>
                <a:buChar char="–"/>
                <a:defRPr kumimoji="1"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gn="ctr" eaLnBrk="1" fontAlgn="auto" hangingPunct="1">
                <a:spcBef>
                  <a:spcPct val="50000"/>
                </a:spcBef>
                <a:spcAft>
                  <a:spcPts val="0"/>
                </a:spcAft>
                <a:buFont typeface="Monotype Sorts" pitchFamily="2" charset="2"/>
                <a:buNone/>
                <a:defRPr/>
              </a:pPr>
              <a:endParaRPr lang="pl-PL" altLang="pl-PL" sz="1600" kern="0">
                <a:solidFill>
                  <a:schemeClr val="bg1"/>
                </a:solidFill>
                <a:latin typeface="Arial" panose="020B0604020202020204" pitchFamily="34" charset="0"/>
              </a:endParaRPr>
            </a:p>
          </p:txBody>
        </p:sp>
        <p:sp>
          <p:nvSpPr>
            <p:cNvPr id="112707" name="Freeform 110"/>
            <p:cNvSpPr>
              <a:spLocks/>
            </p:cNvSpPr>
            <p:nvPr/>
          </p:nvSpPr>
          <p:spPr bwMode="auto">
            <a:xfrm>
              <a:off x="4547" y="992"/>
              <a:ext cx="134" cy="46"/>
            </a:xfrm>
            <a:custGeom>
              <a:avLst/>
              <a:gdLst>
                <a:gd name="T0" fmla="*/ 7 w 137"/>
                <a:gd name="T1" fmla="*/ 45 h 45"/>
                <a:gd name="T2" fmla="*/ 15 w 137"/>
                <a:gd name="T3" fmla="*/ 27 h 45"/>
                <a:gd name="T4" fmla="*/ 33 w 137"/>
                <a:gd name="T5" fmla="*/ 21 h 45"/>
                <a:gd name="T6" fmla="*/ 57 w 137"/>
                <a:gd name="T7" fmla="*/ 15 h 45"/>
                <a:gd name="T8" fmla="*/ 82 w 137"/>
                <a:gd name="T9" fmla="*/ 9 h 45"/>
                <a:gd name="T10" fmla="*/ 126 w 137"/>
                <a:gd name="T11" fmla="*/ 4 h 45"/>
                <a:gd name="T12" fmla="*/ 130 w 137"/>
                <a:gd name="T13" fmla="*/ 1 h 45"/>
                <a:gd name="T14" fmla="*/ 135 w 137"/>
                <a:gd name="T15" fmla="*/ 0 h 45"/>
                <a:gd name="T16" fmla="*/ 130 w 137"/>
                <a:gd name="T17" fmla="*/ 3 h 45"/>
                <a:gd name="T18" fmla="*/ 112 w 137"/>
                <a:gd name="T19" fmla="*/ 16 h 45"/>
                <a:gd name="T20" fmla="*/ 39 w 137"/>
                <a:gd name="T21" fmla="*/ 28 h 45"/>
                <a:gd name="T22" fmla="*/ 19 w 137"/>
                <a:gd name="T23" fmla="*/ 34 h 45"/>
                <a:gd name="T24" fmla="*/ 7 w 137"/>
                <a:gd name="T25" fmla="*/ 45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45"/>
                <a:gd name="T41" fmla="*/ 137 w 137"/>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45">
                  <a:moveTo>
                    <a:pt x="7" y="45"/>
                  </a:moveTo>
                  <a:cubicBezTo>
                    <a:pt x="0" y="33"/>
                    <a:pt x="1" y="28"/>
                    <a:pt x="15" y="27"/>
                  </a:cubicBezTo>
                  <a:cubicBezTo>
                    <a:pt x="21" y="24"/>
                    <a:pt x="27" y="22"/>
                    <a:pt x="33" y="21"/>
                  </a:cubicBezTo>
                  <a:cubicBezTo>
                    <a:pt x="40" y="17"/>
                    <a:pt x="49" y="16"/>
                    <a:pt x="57" y="15"/>
                  </a:cubicBezTo>
                  <a:cubicBezTo>
                    <a:pt x="65" y="11"/>
                    <a:pt x="74" y="10"/>
                    <a:pt x="82" y="9"/>
                  </a:cubicBezTo>
                  <a:cubicBezTo>
                    <a:pt x="96" y="4"/>
                    <a:pt x="112" y="5"/>
                    <a:pt x="126" y="4"/>
                  </a:cubicBezTo>
                  <a:cubicBezTo>
                    <a:pt x="127" y="3"/>
                    <a:pt x="128" y="2"/>
                    <a:pt x="130" y="1"/>
                  </a:cubicBezTo>
                  <a:cubicBezTo>
                    <a:pt x="132" y="0"/>
                    <a:pt x="133" y="0"/>
                    <a:pt x="135" y="0"/>
                  </a:cubicBezTo>
                  <a:cubicBezTo>
                    <a:pt x="137" y="0"/>
                    <a:pt x="132" y="2"/>
                    <a:pt x="130" y="3"/>
                  </a:cubicBezTo>
                  <a:cubicBezTo>
                    <a:pt x="123" y="12"/>
                    <a:pt x="123" y="14"/>
                    <a:pt x="112" y="16"/>
                  </a:cubicBezTo>
                  <a:cubicBezTo>
                    <a:pt x="92" y="26"/>
                    <a:pt x="61" y="25"/>
                    <a:pt x="39" y="28"/>
                  </a:cubicBezTo>
                  <a:cubicBezTo>
                    <a:pt x="33" y="31"/>
                    <a:pt x="26" y="33"/>
                    <a:pt x="19" y="34"/>
                  </a:cubicBezTo>
                  <a:cubicBezTo>
                    <a:pt x="14" y="36"/>
                    <a:pt x="7" y="39"/>
                    <a:pt x="7" y="45"/>
                  </a:cubicBezTo>
                  <a:close/>
                </a:path>
              </a:pathLst>
            </a:custGeom>
            <a:solidFill>
              <a:srgbClr val="669900"/>
            </a:solidFill>
            <a:ln w="9525">
              <a:solidFill>
                <a:schemeClr val="tx1"/>
              </a:solidFill>
              <a:round/>
              <a:headEnd/>
              <a:tailEnd/>
            </a:ln>
          </p:spPr>
          <p:txBody>
            <a:bodyPr wrap="none" anchor="ctr">
              <a:spAutoFit/>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10" name="Group 2"/>
          <p:cNvGrpSpPr>
            <a:grpSpLocks/>
          </p:cNvGrpSpPr>
          <p:nvPr/>
        </p:nvGrpSpPr>
        <p:grpSpPr bwMode="auto">
          <a:xfrm>
            <a:off x="323850" y="3213100"/>
            <a:ext cx="5845175" cy="2016125"/>
            <a:chOff x="576" y="3145"/>
            <a:chExt cx="4440" cy="1175"/>
          </a:xfrm>
        </p:grpSpPr>
        <p:sp>
          <p:nvSpPr>
            <p:cNvPr id="112649" name="Freeform 3"/>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0" name="Freeform 4"/>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1" name="Freeform 5"/>
            <p:cNvSpPr>
              <a:spLocks/>
            </p:cNvSpPr>
            <p:nvPr/>
          </p:nvSpPr>
          <p:spPr bwMode="auto">
            <a:xfrm>
              <a:off x="724" y="4093"/>
              <a:ext cx="164"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5" y="395"/>
                  </a:moveTo>
                  <a:lnTo>
                    <a:pt x="0" y="355"/>
                  </a:lnTo>
                  <a:lnTo>
                    <a:pt x="6" y="315"/>
                  </a:lnTo>
                  <a:lnTo>
                    <a:pt x="22" y="277"/>
                  </a:lnTo>
                  <a:lnTo>
                    <a:pt x="46" y="239"/>
                  </a:lnTo>
                  <a:lnTo>
                    <a:pt x="79" y="202"/>
                  </a:lnTo>
                  <a:lnTo>
                    <a:pt x="120" y="167"/>
                  </a:lnTo>
                  <a:lnTo>
                    <a:pt x="168" y="135"/>
                  </a:lnTo>
                  <a:lnTo>
                    <a:pt x="221" y="103"/>
                  </a:lnTo>
                  <a:lnTo>
                    <a:pt x="283" y="73"/>
                  </a:lnTo>
                  <a:lnTo>
                    <a:pt x="350" y="45"/>
                  </a:lnTo>
                  <a:lnTo>
                    <a:pt x="420" y="21"/>
                  </a:lnTo>
                  <a:lnTo>
                    <a:pt x="49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2" name="Freeform 6"/>
            <p:cNvSpPr>
              <a:spLocks/>
            </p:cNvSpPr>
            <p:nvPr/>
          </p:nvSpPr>
          <p:spPr bwMode="auto">
            <a:xfrm>
              <a:off x="798" y="4127"/>
              <a:ext cx="137" cy="117"/>
            </a:xfrm>
            <a:custGeom>
              <a:avLst/>
              <a:gdLst>
                <a:gd name="T0" fmla="*/ 0 w 411"/>
                <a:gd name="T1" fmla="*/ 0 h 346"/>
                <a:gd name="T2" fmla="*/ 0 w 411"/>
                <a:gd name="T3" fmla="*/ 0 h 346"/>
                <a:gd name="T4" fmla="*/ 0 w 411"/>
                <a:gd name="T5" fmla="*/ 0 h 346"/>
                <a:gd name="T6" fmla="*/ 0 w 411"/>
                <a:gd name="T7" fmla="*/ 0 h 346"/>
                <a:gd name="T8" fmla="*/ 0 w 411"/>
                <a:gd name="T9" fmla="*/ 0 h 346"/>
                <a:gd name="T10" fmla="*/ 0 w 411"/>
                <a:gd name="T11" fmla="*/ 0 h 346"/>
                <a:gd name="T12" fmla="*/ 0 w 411"/>
                <a:gd name="T13" fmla="*/ 0 h 346"/>
                <a:gd name="T14" fmla="*/ 0 w 411"/>
                <a:gd name="T15" fmla="*/ 0 h 346"/>
                <a:gd name="T16" fmla="*/ 0 w 411"/>
                <a:gd name="T17" fmla="*/ 0 h 346"/>
                <a:gd name="T18" fmla="*/ 0 w 411"/>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1"/>
                <a:gd name="T31" fmla="*/ 0 h 346"/>
                <a:gd name="T32" fmla="*/ 411 w 411"/>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1" h="346">
                  <a:moveTo>
                    <a:pt x="0" y="0"/>
                  </a:moveTo>
                  <a:lnTo>
                    <a:pt x="85" y="275"/>
                  </a:lnTo>
                  <a:lnTo>
                    <a:pt x="152" y="252"/>
                  </a:lnTo>
                  <a:lnTo>
                    <a:pt x="212" y="242"/>
                  </a:lnTo>
                  <a:lnTo>
                    <a:pt x="264" y="240"/>
                  </a:lnTo>
                  <a:lnTo>
                    <a:pt x="309" y="249"/>
                  </a:lnTo>
                  <a:lnTo>
                    <a:pt x="346" y="265"/>
                  </a:lnTo>
                  <a:lnTo>
                    <a:pt x="375" y="287"/>
                  </a:lnTo>
                  <a:lnTo>
                    <a:pt x="397" y="315"/>
                  </a:lnTo>
                  <a:lnTo>
                    <a:pt x="411"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3" name="Freeform 7"/>
            <p:cNvSpPr>
              <a:spLocks/>
            </p:cNvSpPr>
            <p:nvPr/>
          </p:nvSpPr>
          <p:spPr bwMode="auto">
            <a:xfrm>
              <a:off x="947"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3" y="36"/>
                  </a:lnTo>
                  <a:lnTo>
                    <a:pt x="407" y="53"/>
                  </a:lnTo>
                  <a:lnTo>
                    <a:pt x="437" y="72"/>
                  </a:lnTo>
                  <a:lnTo>
                    <a:pt x="462" y="96"/>
                  </a:lnTo>
                  <a:lnTo>
                    <a:pt x="483" y="123"/>
                  </a:lnTo>
                  <a:lnTo>
                    <a:pt x="498" y="153"/>
                  </a:lnTo>
                  <a:lnTo>
                    <a:pt x="508" y="185"/>
                  </a:lnTo>
                  <a:lnTo>
                    <a:pt x="510" y="224"/>
                  </a:lnTo>
                  <a:lnTo>
                    <a:pt x="508" y="265"/>
                  </a:lnTo>
                  <a:lnTo>
                    <a:pt x="498" y="300"/>
                  </a:lnTo>
                  <a:lnTo>
                    <a:pt x="483" y="330"/>
                  </a:lnTo>
                  <a:lnTo>
                    <a:pt x="460" y="357"/>
                  </a:lnTo>
                  <a:lnTo>
                    <a:pt x="432" y="379"/>
                  </a:lnTo>
                  <a:lnTo>
                    <a:pt x="401" y="398"/>
                  </a:lnTo>
                  <a:lnTo>
                    <a:pt x="367" y="415"/>
                  </a:lnTo>
                  <a:lnTo>
                    <a:pt x="294" y="443"/>
                  </a:lnTo>
                  <a:lnTo>
                    <a:pt x="226" y="466"/>
                  </a:lnTo>
                  <a:lnTo>
                    <a:pt x="168" y="491"/>
                  </a:lnTo>
                  <a:lnTo>
                    <a:pt x="146" y="504"/>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4" name="Freeform 8"/>
            <p:cNvSpPr>
              <a:spLocks/>
            </p:cNvSpPr>
            <p:nvPr/>
          </p:nvSpPr>
          <p:spPr bwMode="auto">
            <a:xfrm>
              <a:off x="1004" y="3614"/>
              <a:ext cx="117" cy="552"/>
            </a:xfrm>
            <a:custGeom>
              <a:avLst/>
              <a:gdLst>
                <a:gd name="T0" fmla="*/ 0 w 349"/>
                <a:gd name="T1" fmla="*/ 0 h 1655"/>
                <a:gd name="T2" fmla="*/ 0 w 349"/>
                <a:gd name="T3" fmla="*/ 0 h 1655"/>
                <a:gd name="T4" fmla="*/ 0 w 349"/>
                <a:gd name="T5" fmla="*/ 0 h 1655"/>
                <a:gd name="T6" fmla="*/ 0 w 349"/>
                <a:gd name="T7" fmla="*/ 0 h 1655"/>
                <a:gd name="T8" fmla="*/ 0 w 349"/>
                <a:gd name="T9" fmla="*/ 0 h 1655"/>
                <a:gd name="T10" fmla="*/ 0 w 349"/>
                <a:gd name="T11" fmla="*/ 0 h 1655"/>
                <a:gd name="T12" fmla="*/ 0 w 349"/>
                <a:gd name="T13" fmla="*/ 0 h 1655"/>
                <a:gd name="T14" fmla="*/ 0 w 349"/>
                <a:gd name="T15" fmla="*/ 0 h 1655"/>
                <a:gd name="T16" fmla="*/ 0 w 349"/>
                <a:gd name="T17" fmla="*/ 0 h 1655"/>
                <a:gd name="T18" fmla="*/ 0 w 349"/>
                <a:gd name="T19" fmla="*/ 0 h 1655"/>
                <a:gd name="T20" fmla="*/ 0 w 349"/>
                <a:gd name="T21" fmla="*/ 0 h 1655"/>
                <a:gd name="T22" fmla="*/ 0 w 349"/>
                <a:gd name="T23" fmla="*/ 0 h 16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9"/>
                <a:gd name="T37" fmla="*/ 0 h 1655"/>
                <a:gd name="T38" fmla="*/ 349 w 349"/>
                <a:gd name="T39" fmla="*/ 1655 h 16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9" h="1655">
                  <a:moveTo>
                    <a:pt x="339" y="1655"/>
                  </a:moveTo>
                  <a:lnTo>
                    <a:pt x="347" y="1574"/>
                  </a:lnTo>
                  <a:lnTo>
                    <a:pt x="349" y="1493"/>
                  </a:lnTo>
                  <a:lnTo>
                    <a:pt x="344" y="1411"/>
                  </a:lnTo>
                  <a:lnTo>
                    <a:pt x="333" y="1328"/>
                  </a:lnTo>
                  <a:lnTo>
                    <a:pt x="318" y="1243"/>
                  </a:lnTo>
                  <a:lnTo>
                    <a:pt x="299" y="1156"/>
                  </a:lnTo>
                  <a:lnTo>
                    <a:pt x="250"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5" name="Freeform 9"/>
            <p:cNvSpPr>
              <a:spLocks/>
            </p:cNvSpPr>
            <p:nvPr/>
          </p:nvSpPr>
          <p:spPr bwMode="auto">
            <a:xfrm>
              <a:off x="1365"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1628"/>
                <a:gd name="T41" fmla="*/ 313 w 313"/>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1628">
                  <a:moveTo>
                    <a:pt x="0" y="0"/>
                  </a:moveTo>
                  <a:lnTo>
                    <a:pt x="44" y="182"/>
                  </a:lnTo>
                  <a:lnTo>
                    <a:pt x="90" y="355"/>
                  </a:lnTo>
                  <a:lnTo>
                    <a:pt x="176" y="701"/>
                  </a:lnTo>
                  <a:lnTo>
                    <a:pt x="215" y="881"/>
                  </a:lnTo>
                  <a:lnTo>
                    <a:pt x="245" y="1071"/>
                  </a:lnTo>
                  <a:lnTo>
                    <a:pt x="267" y="1276"/>
                  </a:lnTo>
                  <a:lnTo>
                    <a:pt x="273" y="1386"/>
                  </a:lnTo>
                  <a:lnTo>
                    <a:pt x="277" y="1500"/>
                  </a:lnTo>
                  <a:lnTo>
                    <a:pt x="279" y="1541"/>
                  </a:lnTo>
                  <a:lnTo>
                    <a:pt x="286" y="1576"/>
                  </a:lnTo>
                  <a:lnTo>
                    <a:pt x="297" y="1605"/>
                  </a:lnTo>
                  <a:lnTo>
                    <a:pt x="313"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6" name="Freeform 10"/>
            <p:cNvSpPr>
              <a:spLocks/>
            </p:cNvSpPr>
            <p:nvPr/>
          </p:nvSpPr>
          <p:spPr bwMode="auto">
            <a:xfrm>
              <a:off x="1465" y="4014"/>
              <a:ext cx="145" cy="130"/>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435" y="381"/>
                  </a:moveTo>
                  <a:lnTo>
                    <a:pt x="425" y="357"/>
                  </a:lnTo>
                  <a:lnTo>
                    <a:pt x="410" y="337"/>
                  </a:lnTo>
                  <a:lnTo>
                    <a:pt x="390" y="323"/>
                  </a:lnTo>
                  <a:lnTo>
                    <a:pt x="368" y="313"/>
                  </a:lnTo>
                  <a:lnTo>
                    <a:pt x="311" y="302"/>
                  </a:lnTo>
                  <a:lnTo>
                    <a:pt x="248" y="297"/>
                  </a:lnTo>
                  <a:lnTo>
                    <a:pt x="181" y="295"/>
                  </a:lnTo>
                  <a:lnTo>
                    <a:pt x="117" y="286"/>
                  </a:lnTo>
                  <a:lnTo>
                    <a:pt x="59" y="264"/>
                  </a:lnTo>
                  <a:lnTo>
                    <a:pt x="33" y="247"/>
                  </a:lnTo>
                  <a:lnTo>
                    <a:pt x="13" y="224"/>
                  </a:lnTo>
                  <a:lnTo>
                    <a:pt x="2" y="205"/>
                  </a:lnTo>
                  <a:lnTo>
                    <a:pt x="0" y="187"/>
                  </a:lnTo>
                  <a:lnTo>
                    <a:pt x="3" y="168"/>
                  </a:lnTo>
                  <a:lnTo>
                    <a:pt x="13" y="151"/>
                  </a:lnTo>
                  <a:lnTo>
                    <a:pt x="48" y="117"/>
                  </a:lnTo>
                  <a:lnTo>
                    <a:pt x="98" y="86"/>
                  </a:lnTo>
                  <a:lnTo>
                    <a:pt x="159" y="60"/>
                  </a:lnTo>
                  <a:lnTo>
                    <a:pt x="222" y="35"/>
                  </a:lnTo>
                  <a:lnTo>
                    <a:pt x="336"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7" name="Freeform 11"/>
            <p:cNvSpPr>
              <a:spLocks/>
            </p:cNvSpPr>
            <p:nvPr/>
          </p:nvSpPr>
          <p:spPr bwMode="auto">
            <a:xfrm>
              <a:off x="4002" y="4014"/>
              <a:ext cx="145" cy="130"/>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99" y="0"/>
                  </a:moveTo>
                  <a:lnTo>
                    <a:pt x="214" y="35"/>
                  </a:lnTo>
                  <a:lnTo>
                    <a:pt x="276" y="60"/>
                  </a:lnTo>
                  <a:lnTo>
                    <a:pt x="337" y="86"/>
                  </a:lnTo>
                  <a:lnTo>
                    <a:pt x="387" y="117"/>
                  </a:lnTo>
                  <a:lnTo>
                    <a:pt x="422" y="151"/>
                  </a:lnTo>
                  <a:lnTo>
                    <a:pt x="432" y="168"/>
                  </a:lnTo>
                  <a:lnTo>
                    <a:pt x="436" y="187"/>
                  </a:lnTo>
                  <a:lnTo>
                    <a:pt x="433" y="205"/>
                  </a:lnTo>
                  <a:lnTo>
                    <a:pt x="422" y="224"/>
                  </a:lnTo>
                  <a:lnTo>
                    <a:pt x="402" y="247"/>
                  </a:lnTo>
                  <a:lnTo>
                    <a:pt x="376" y="264"/>
                  </a:lnTo>
                  <a:lnTo>
                    <a:pt x="319" y="286"/>
                  </a:lnTo>
                  <a:lnTo>
                    <a:pt x="255" y="295"/>
                  </a:lnTo>
                  <a:lnTo>
                    <a:pt x="188" y="297"/>
                  </a:lnTo>
                  <a:lnTo>
                    <a:pt x="124" y="302"/>
                  </a:lnTo>
                  <a:lnTo>
                    <a:pt x="68" y="313"/>
                  </a:lnTo>
                  <a:lnTo>
                    <a:pt x="45" y="323"/>
                  </a:lnTo>
                  <a:lnTo>
                    <a:pt x="25" y="337"/>
                  </a:lnTo>
                  <a:lnTo>
                    <a:pt x="10"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8" name="Freeform 12"/>
            <p:cNvSpPr>
              <a:spLocks/>
            </p:cNvSpPr>
            <p:nvPr/>
          </p:nvSpPr>
          <p:spPr bwMode="auto">
            <a:xfrm>
              <a:off x="4142"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5" y="1605"/>
                  </a:lnTo>
                  <a:lnTo>
                    <a:pt x="26" y="1576"/>
                  </a:lnTo>
                  <a:lnTo>
                    <a:pt x="33" y="1541"/>
                  </a:lnTo>
                  <a:lnTo>
                    <a:pt x="35" y="1500"/>
                  </a:lnTo>
                  <a:lnTo>
                    <a:pt x="39" y="1386"/>
                  </a:lnTo>
                  <a:lnTo>
                    <a:pt x="45" y="1276"/>
                  </a:lnTo>
                  <a:lnTo>
                    <a:pt x="55" y="1171"/>
                  </a:lnTo>
                  <a:lnTo>
                    <a:pt x="67" y="1071"/>
                  </a:lnTo>
                  <a:lnTo>
                    <a:pt x="98" y="881"/>
                  </a:lnTo>
                  <a:lnTo>
                    <a:pt x="137" y="701"/>
                  </a:lnTo>
                  <a:lnTo>
                    <a:pt x="224" y="355"/>
                  </a:lnTo>
                  <a:lnTo>
                    <a:pt x="269" y="182"/>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9" name="Freeform 13"/>
            <p:cNvSpPr>
              <a:spLocks/>
            </p:cNvSpPr>
            <p:nvPr/>
          </p:nvSpPr>
          <p:spPr bwMode="auto">
            <a:xfrm>
              <a:off x="4491" y="3614"/>
              <a:ext cx="116" cy="552"/>
            </a:xfrm>
            <a:custGeom>
              <a:avLst/>
              <a:gdLst>
                <a:gd name="T0" fmla="*/ 0 w 348"/>
                <a:gd name="T1" fmla="*/ 0 h 1655"/>
                <a:gd name="T2" fmla="*/ 0 w 348"/>
                <a:gd name="T3" fmla="*/ 0 h 1655"/>
                <a:gd name="T4" fmla="*/ 0 w 348"/>
                <a:gd name="T5" fmla="*/ 0 h 1655"/>
                <a:gd name="T6" fmla="*/ 0 w 348"/>
                <a:gd name="T7" fmla="*/ 0 h 1655"/>
                <a:gd name="T8" fmla="*/ 0 w 348"/>
                <a:gd name="T9" fmla="*/ 0 h 1655"/>
                <a:gd name="T10" fmla="*/ 0 w 348"/>
                <a:gd name="T11" fmla="*/ 0 h 1655"/>
                <a:gd name="T12" fmla="*/ 0 w 348"/>
                <a:gd name="T13" fmla="*/ 0 h 1655"/>
                <a:gd name="T14" fmla="*/ 0 w 348"/>
                <a:gd name="T15" fmla="*/ 0 h 1655"/>
                <a:gd name="T16" fmla="*/ 0 w 348"/>
                <a:gd name="T17" fmla="*/ 0 h 1655"/>
                <a:gd name="T18" fmla="*/ 0 w 348"/>
                <a:gd name="T19" fmla="*/ 0 h 1655"/>
                <a:gd name="T20" fmla="*/ 0 w 348"/>
                <a:gd name="T21" fmla="*/ 0 h 16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8"/>
                <a:gd name="T34" fmla="*/ 0 h 1655"/>
                <a:gd name="T35" fmla="*/ 348 w 348"/>
                <a:gd name="T36" fmla="*/ 1655 h 16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8" h="1655">
                  <a:moveTo>
                    <a:pt x="348" y="0"/>
                  </a:moveTo>
                  <a:lnTo>
                    <a:pt x="288" y="286"/>
                  </a:lnTo>
                  <a:lnTo>
                    <a:pt x="223" y="539"/>
                  </a:lnTo>
                  <a:lnTo>
                    <a:pt x="100" y="969"/>
                  </a:lnTo>
                  <a:lnTo>
                    <a:pt x="49" y="1156"/>
                  </a:lnTo>
                  <a:lnTo>
                    <a:pt x="30" y="1243"/>
                  </a:lnTo>
                  <a:lnTo>
                    <a:pt x="15" y="1328"/>
                  </a:lnTo>
                  <a:lnTo>
                    <a:pt x="4" y="1411"/>
                  </a:lnTo>
                  <a:lnTo>
                    <a:pt x="0" y="1493"/>
                  </a:lnTo>
                  <a:lnTo>
                    <a:pt x="1" y="1574"/>
                  </a:lnTo>
                  <a:lnTo>
                    <a:pt x="9" y="165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0" name="Freeform 14"/>
            <p:cNvSpPr>
              <a:spLocks/>
            </p:cNvSpPr>
            <p:nvPr/>
          </p:nvSpPr>
          <p:spPr bwMode="auto">
            <a:xfrm>
              <a:off x="4494"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387" y="556"/>
                  </a:moveTo>
                  <a:lnTo>
                    <a:pt x="387" y="536"/>
                  </a:lnTo>
                  <a:lnTo>
                    <a:pt x="380" y="519"/>
                  </a:lnTo>
                  <a:lnTo>
                    <a:pt x="364" y="504"/>
                  </a:lnTo>
                  <a:lnTo>
                    <a:pt x="342" y="491"/>
                  </a:lnTo>
                  <a:lnTo>
                    <a:pt x="285" y="466"/>
                  </a:lnTo>
                  <a:lnTo>
                    <a:pt x="216" y="443"/>
                  </a:lnTo>
                  <a:lnTo>
                    <a:pt x="143" y="415"/>
                  </a:lnTo>
                  <a:lnTo>
                    <a:pt x="110" y="398"/>
                  </a:lnTo>
                  <a:lnTo>
                    <a:pt x="78" y="379"/>
                  </a:lnTo>
                  <a:lnTo>
                    <a:pt x="50" y="357"/>
                  </a:lnTo>
                  <a:lnTo>
                    <a:pt x="29" y="330"/>
                  </a:lnTo>
                  <a:lnTo>
                    <a:pt x="12" y="300"/>
                  </a:lnTo>
                  <a:lnTo>
                    <a:pt x="2" y="265"/>
                  </a:lnTo>
                  <a:lnTo>
                    <a:pt x="0" y="224"/>
                  </a:lnTo>
                  <a:lnTo>
                    <a:pt x="2" y="185"/>
                  </a:lnTo>
                  <a:lnTo>
                    <a:pt x="12" y="153"/>
                  </a:lnTo>
                  <a:lnTo>
                    <a:pt x="28" y="123"/>
                  </a:lnTo>
                  <a:lnTo>
                    <a:pt x="48" y="96"/>
                  </a:lnTo>
                  <a:lnTo>
                    <a:pt x="73" y="72"/>
                  </a:lnTo>
                  <a:lnTo>
                    <a:pt x="104" y="53"/>
                  </a:lnTo>
                  <a:lnTo>
                    <a:pt x="137" y="36"/>
                  </a:lnTo>
                  <a:lnTo>
                    <a:pt x="175" y="23"/>
                  </a:lnTo>
                  <a:lnTo>
                    <a:pt x="216" y="13"/>
                  </a:lnTo>
                  <a:lnTo>
                    <a:pt x="306" y="1"/>
                  </a:lnTo>
                  <a:lnTo>
                    <a:pt x="405" y="0"/>
                  </a:lnTo>
                  <a:lnTo>
                    <a:pt x="510"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1" name="Freeform 15"/>
            <p:cNvSpPr>
              <a:spLocks/>
            </p:cNvSpPr>
            <p:nvPr/>
          </p:nvSpPr>
          <p:spPr bwMode="auto">
            <a:xfrm>
              <a:off x="4723" y="4093"/>
              <a:ext cx="165"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0" y="0"/>
                  </a:moveTo>
                  <a:lnTo>
                    <a:pt x="72" y="21"/>
                  </a:lnTo>
                  <a:lnTo>
                    <a:pt x="143" y="45"/>
                  </a:lnTo>
                  <a:lnTo>
                    <a:pt x="210" y="73"/>
                  </a:lnTo>
                  <a:lnTo>
                    <a:pt x="271" y="103"/>
                  </a:lnTo>
                  <a:lnTo>
                    <a:pt x="324" y="135"/>
                  </a:lnTo>
                  <a:lnTo>
                    <a:pt x="373" y="167"/>
                  </a:lnTo>
                  <a:lnTo>
                    <a:pt x="414" y="202"/>
                  </a:lnTo>
                  <a:lnTo>
                    <a:pt x="447" y="239"/>
                  </a:lnTo>
                  <a:lnTo>
                    <a:pt x="472" y="277"/>
                  </a:lnTo>
                  <a:lnTo>
                    <a:pt x="487" y="315"/>
                  </a:lnTo>
                  <a:lnTo>
                    <a:pt x="493" y="355"/>
                  </a:lnTo>
                  <a:lnTo>
                    <a:pt x="488"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2" name="Freeform 16"/>
            <p:cNvSpPr>
              <a:spLocks/>
            </p:cNvSpPr>
            <p:nvPr/>
          </p:nvSpPr>
          <p:spPr bwMode="auto">
            <a:xfrm>
              <a:off x="4677" y="4127"/>
              <a:ext cx="136" cy="117"/>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5" y="315"/>
                  </a:lnTo>
                  <a:lnTo>
                    <a:pt x="36" y="287"/>
                  </a:lnTo>
                  <a:lnTo>
                    <a:pt x="65" y="265"/>
                  </a:lnTo>
                  <a:lnTo>
                    <a:pt x="103" y="249"/>
                  </a:lnTo>
                  <a:lnTo>
                    <a:pt x="147" y="240"/>
                  </a:lnTo>
                  <a:lnTo>
                    <a:pt x="199" y="242"/>
                  </a:lnTo>
                  <a:lnTo>
                    <a:pt x="259" y="252"/>
                  </a:lnTo>
                  <a:lnTo>
                    <a:pt x="326"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3" name="Freeform 17"/>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4" name="Freeform 18"/>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5" name="Freeform 19"/>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w 289"/>
                <a:gd name="T89" fmla="*/ 0 h 458"/>
                <a:gd name="T90" fmla="*/ 0 w 289"/>
                <a:gd name="T91" fmla="*/ 0 h 458"/>
                <a:gd name="T92" fmla="*/ 0 w 289"/>
                <a:gd name="T93" fmla="*/ 0 h 458"/>
                <a:gd name="T94" fmla="*/ 0 w 289"/>
                <a:gd name="T95" fmla="*/ 0 h 458"/>
                <a:gd name="T96" fmla="*/ 0 w 289"/>
                <a:gd name="T97" fmla="*/ 0 h 458"/>
                <a:gd name="T98" fmla="*/ 0 w 289"/>
                <a:gd name="T99" fmla="*/ 0 h 458"/>
                <a:gd name="T100" fmla="*/ 0 w 289"/>
                <a:gd name="T101" fmla="*/ 0 h 458"/>
                <a:gd name="T102" fmla="*/ 0 w 289"/>
                <a:gd name="T103" fmla="*/ 0 h 458"/>
                <a:gd name="T104" fmla="*/ 0 w 289"/>
                <a:gd name="T105" fmla="*/ 0 h 458"/>
                <a:gd name="T106" fmla="*/ 0 w 289"/>
                <a:gd name="T107" fmla="*/ 0 h 458"/>
                <a:gd name="T108" fmla="*/ 0 w 289"/>
                <a:gd name="T109" fmla="*/ 0 h 458"/>
                <a:gd name="T110" fmla="*/ 0 w 289"/>
                <a:gd name="T111" fmla="*/ 0 h 458"/>
                <a:gd name="T112" fmla="*/ 0 w 289"/>
                <a:gd name="T113" fmla="*/ 0 h 458"/>
                <a:gd name="T114" fmla="*/ 0 w 289"/>
                <a:gd name="T115" fmla="*/ 0 h 458"/>
                <a:gd name="T116" fmla="*/ 0 w 289"/>
                <a:gd name="T117" fmla="*/ 0 h 458"/>
                <a:gd name="T118" fmla="*/ 0 w 289"/>
                <a:gd name="T119" fmla="*/ 0 h 4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9"/>
                <a:gd name="T181" fmla="*/ 0 h 458"/>
                <a:gd name="T182" fmla="*/ 289 w 289"/>
                <a:gd name="T183" fmla="*/ 458 h 4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lnTo>
                    <a:pt x="143" y="223"/>
                  </a:lnTo>
                  <a:lnTo>
                    <a:pt x="139" y="366"/>
                  </a:lnTo>
                  <a:lnTo>
                    <a:pt x="88" y="397"/>
                  </a:lnTo>
                  <a:lnTo>
                    <a:pt x="76" y="400"/>
                  </a:lnTo>
                  <a:lnTo>
                    <a:pt x="66" y="399"/>
                  </a:lnTo>
                  <a:lnTo>
                    <a:pt x="58" y="393"/>
                  </a:lnTo>
                  <a:lnTo>
                    <a:pt x="52" y="383"/>
                  </a:lnTo>
                  <a:lnTo>
                    <a:pt x="46" y="353"/>
                  </a:lnTo>
                  <a:lnTo>
                    <a:pt x="46" y="322"/>
                  </a:lnTo>
                  <a:lnTo>
                    <a:pt x="53" y="261"/>
                  </a:lnTo>
                  <a:lnTo>
                    <a:pt x="64" y="226"/>
                  </a:lnTo>
                  <a:lnTo>
                    <a:pt x="72" y="215"/>
                  </a:lnTo>
                  <a:lnTo>
                    <a:pt x="83" y="211"/>
                  </a:lnTo>
                  <a:lnTo>
                    <a:pt x="110" y="211"/>
                  </a:lnTo>
                  <a:lnTo>
                    <a:pt x="143" y="223"/>
                  </a:lnTo>
                  <a:lnTo>
                    <a:pt x="146" y="176"/>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6" name="Freeform 20"/>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9"/>
                <a:gd name="T133" fmla="*/ 0 h 458"/>
                <a:gd name="T134" fmla="*/ 289 w 289"/>
                <a:gd name="T135" fmla="*/ 458 h 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7" name="Freeform 21"/>
            <p:cNvSpPr>
              <a:spLocks/>
            </p:cNvSpPr>
            <p:nvPr/>
          </p:nvSpPr>
          <p:spPr bwMode="auto">
            <a:xfrm>
              <a:off x="576" y="3168"/>
              <a:ext cx="4420" cy="1132"/>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8" name="Freeform 22"/>
            <p:cNvSpPr>
              <a:spLocks/>
            </p:cNvSpPr>
            <p:nvPr/>
          </p:nvSpPr>
          <p:spPr bwMode="auto">
            <a:xfrm>
              <a:off x="576" y="3145"/>
              <a:ext cx="4420" cy="1156"/>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9" name="Freeform 23"/>
            <p:cNvSpPr>
              <a:spLocks/>
            </p:cNvSpPr>
            <p:nvPr/>
          </p:nvSpPr>
          <p:spPr bwMode="auto">
            <a:xfrm>
              <a:off x="704"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5" y="395"/>
                  </a:moveTo>
                  <a:lnTo>
                    <a:pt x="0" y="356"/>
                  </a:lnTo>
                  <a:lnTo>
                    <a:pt x="7" y="316"/>
                  </a:lnTo>
                  <a:lnTo>
                    <a:pt x="22" y="278"/>
                  </a:lnTo>
                  <a:lnTo>
                    <a:pt x="46" y="239"/>
                  </a:lnTo>
                  <a:lnTo>
                    <a:pt x="80" y="203"/>
                  </a:lnTo>
                  <a:lnTo>
                    <a:pt x="121" y="168"/>
                  </a:lnTo>
                  <a:lnTo>
                    <a:pt x="168" y="136"/>
                  </a:lnTo>
                  <a:lnTo>
                    <a:pt x="221" y="104"/>
                  </a:lnTo>
                  <a:lnTo>
                    <a:pt x="284" y="74"/>
                  </a:lnTo>
                  <a:lnTo>
                    <a:pt x="350" y="46"/>
                  </a:lnTo>
                  <a:lnTo>
                    <a:pt x="420" y="21"/>
                  </a:lnTo>
                  <a:lnTo>
                    <a:pt x="494"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0" name="Freeform 24"/>
            <p:cNvSpPr>
              <a:spLocks/>
            </p:cNvSpPr>
            <p:nvPr/>
          </p:nvSpPr>
          <p:spPr bwMode="auto">
            <a:xfrm>
              <a:off x="777" y="4108"/>
              <a:ext cx="135" cy="115"/>
            </a:xfrm>
            <a:custGeom>
              <a:avLst/>
              <a:gdLst>
                <a:gd name="T0" fmla="*/ 0 w 412"/>
                <a:gd name="T1" fmla="*/ 0 h 346"/>
                <a:gd name="T2" fmla="*/ 0 w 412"/>
                <a:gd name="T3" fmla="*/ 0 h 346"/>
                <a:gd name="T4" fmla="*/ 0 w 412"/>
                <a:gd name="T5" fmla="*/ 0 h 346"/>
                <a:gd name="T6" fmla="*/ 0 w 412"/>
                <a:gd name="T7" fmla="*/ 0 h 346"/>
                <a:gd name="T8" fmla="*/ 0 w 412"/>
                <a:gd name="T9" fmla="*/ 0 h 346"/>
                <a:gd name="T10" fmla="*/ 0 w 412"/>
                <a:gd name="T11" fmla="*/ 0 h 346"/>
                <a:gd name="T12" fmla="*/ 0 w 412"/>
                <a:gd name="T13" fmla="*/ 0 h 346"/>
                <a:gd name="T14" fmla="*/ 0 w 412"/>
                <a:gd name="T15" fmla="*/ 0 h 346"/>
                <a:gd name="T16" fmla="*/ 0 w 412"/>
                <a:gd name="T17" fmla="*/ 0 h 346"/>
                <a:gd name="T18" fmla="*/ 0 w 412"/>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346"/>
                <a:gd name="T32" fmla="*/ 412 w 412"/>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346">
                  <a:moveTo>
                    <a:pt x="0" y="0"/>
                  </a:moveTo>
                  <a:lnTo>
                    <a:pt x="86" y="275"/>
                  </a:lnTo>
                  <a:lnTo>
                    <a:pt x="152" y="252"/>
                  </a:lnTo>
                  <a:lnTo>
                    <a:pt x="213" y="241"/>
                  </a:lnTo>
                  <a:lnTo>
                    <a:pt x="265" y="240"/>
                  </a:lnTo>
                  <a:lnTo>
                    <a:pt x="309" y="248"/>
                  </a:lnTo>
                  <a:lnTo>
                    <a:pt x="347" y="265"/>
                  </a:lnTo>
                  <a:lnTo>
                    <a:pt x="376" y="287"/>
                  </a:lnTo>
                  <a:lnTo>
                    <a:pt x="397" y="315"/>
                  </a:lnTo>
                  <a:lnTo>
                    <a:pt x="412"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1" name="Freeform 25"/>
            <p:cNvSpPr>
              <a:spLocks/>
            </p:cNvSpPr>
            <p:nvPr/>
          </p:nvSpPr>
          <p:spPr bwMode="auto">
            <a:xfrm>
              <a:off x="928" y="4058"/>
              <a:ext cx="170" cy="185"/>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2" y="36"/>
                  </a:lnTo>
                  <a:lnTo>
                    <a:pt x="406" y="52"/>
                  </a:lnTo>
                  <a:lnTo>
                    <a:pt x="436" y="72"/>
                  </a:lnTo>
                  <a:lnTo>
                    <a:pt x="462" y="95"/>
                  </a:lnTo>
                  <a:lnTo>
                    <a:pt x="482" y="122"/>
                  </a:lnTo>
                  <a:lnTo>
                    <a:pt x="498" y="153"/>
                  </a:lnTo>
                  <a:lnTo>
                    <a:pt x="508" y="185"/>
                  </a:lnTo>
                  <a:lnTo>
                    <a:pt x="510" y="224"/>
                  </a:lnTo>
                  <a:lnTo>
                    <a:pt x="508" y="264"/>
                  </a:lnTo>
                  <a:lnTo>
                    <a:pt x="498" y="299"/>
                  </a:lnTo>
                  <a:lnTo>
                    <a:pt x="482" y="330"/>
                  </a:lnTo>
                  <a:lnTo>
                    <a:pt x="459" y="357"/>
                  </a:lnTo>
                  <a:lnTo>
                    <a:pt x="432" y="379"/>
                  </a:lnTo>
                  <a:lnTo>
                    <a:pt x="400" y="397"/>
                  </a:lnTo>
                  <a:lnTo>
                    <a:pt x="366" y="415"/>
                  </a:lnTo>
                  <a:lnTo>
                    <a:pt x="294" y="443"/>
                  </a:lnTo>
                  <a:lnTo>
                    <a:pt x="225" y="466"/>
                  </a:lnTo>
                  <a:lnTo>
                    <a:pt x="167" y="491"/>
                  </a:lnTo>
                  <a:lnTo>
                    <a:pt x="146" y="503"/>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2" name="Freeform 26"/>
            <p:cNvSpPr>
              <a:spLocks/>
            </p:cNvSpPr>
            <p:nvPr/>
          </p:nvSpPr>
          <p:spPr bwMode="auto">
            <a:xfrm>
              <a:off x="984" y="3595"/>
              <a:ext cx="117" cy="551"/>
            </a:xfrm>
            <a:custGeom>
              <a:avLst/>
              <a:gdLst>
                <a:gd name="T0" fmla="*/ 0 w 348"/>
                <a:gd name="T1" fmla="*/ 0 h 1654"/>
                <a:gd name="T2" fmla="*/ 0 w 348"/>
                <a:gd name="T3" fmla="*/ 0 h 1654"/>
                <a:gd name="T4" fmla="*/ 0 w 348"/>
                <a:gd name="T5" fmla="*/ 0 h 1654"/>
                <a:gd name="T6" fmla="*/ 0 w 348"/>
                <a:gd name="T7" fmla="*/ 0 h 1654"/>
                <a:gd name="T8" fmla="*/ 0 w 348"/>
                <a:gd name="T9" fmla="*/ 0 h 1654"/>
                <a:gd name="T10" fmla="*/ 0 w 348"/>
                <a:gd name="T11" fmla="*/ 0 h 1654"/>
                <a:gd name="T12" fmla="*/ 0 w 348"/>
                <a:gd name="T13" fmla="*/ 0 h 1654"/>
                <a:gd name="T14" fmla="*/ 0 w 348"/>
                <a:gd name="T15" fmla="*/ 0 h 1654"/>
                <a:gd name="T16" fmla="*/ 0 w 348"/>
                <a:gd name="T17" fmla="*/ 0 h 1654"/>
                <a:gd name="T18" fmla="*/ 0 w 348"/>
                <a:gd name="T19" fmla="*/ 0 h 1654"/>
                <a:gd name="T20" fmla="*/ 0 w 348"/>
                <a:gd name="T21" fmla="*/ 0 h 1654"/>
                <a:gd name="T22" fmla="*/ 0 w 348"/>
                <a:gd name="T23" fmla="*/ 0 h 16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8"/>
                <a:gd name="T37" fmla="*/ 0 h 1654"/>
                <a:gd name="T38" fmla="*/ 348 w 348"/>
                <a:gd name="T39" fmla="*/ 1654 h 16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8" h="1654">
                  <a:moveTo>
                    <a:pt x="339" y="1654"/>
                  </a:moveTo>
                  <a:lnTo>
                    <a:pt x="347" y="1574"/>
                  </a:lnTo>
                  <a:lnTo>
                    <a:pt x="348" y="1492"/>
                  </a:lnTo>
                  <a:lnTo>
                    <a:pt x="343" y="1411"/>
                  </a:lnTo>
                  <a:lnTo>
                    <a:pt x="333" y="1328"/>
                  </a:lnTo>
                  <a:lnTo>
                    <a:pt x="318" y="1243"/>
                  </a:lnTo>
                  <a:lnTo>
                    <a:pt x="299" y="1156"/>
                  </a:lnTo>
                  <a:lnTo>
                    <a:pt x="249"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3" name="Freeform 27"/>
            <p:cNvSpPr>
              <a:spLocks/>
            </p:cNvSpPr>
            <p:nvPr/>
          </p:nvSpPr>
          <p:spPr bwMode="auto">
            <a:xfrm>
              <a:off x="1345" y="3527"/>
              <a:ext cx="104" cy="542"/>
            </a:xfrm>
            <a:custGeom>
              <a:avLst/>
              <a:gdLst>
                <a:gd name="T0" fmla="*/ 0 w 312"/>
                <a:gd name="T1" fmla="*/ 0 h 1628"/>
                <a:gd name="T2" fmla="*/ 0 w 312"/>
                <a:gd name="T3" fmla="*/ 0 h 1628"/>
                <a:gd name="T4" fmla="*/ 0 w 312"/>
                <a:gd name="T5" fmla="*/ 0 h 1628"/>
                <a:gd name="T6" fmla="*/ 0 w 312"/>
                <a:gd name="T7" fmla="*/ 0 h 1628"/>
                <a:gd name="T8" fmla="*/ 0 w 312"/>
                <a:gd name="T9" fmla="*/ 0 h 1628"/>
                <a:gd name="T10" fmla="*/ 0 w 312"/>
                <a:gd name="T11" fmla="*/ 0 h 1628"/>
                <a:gd name="T12" fmla="*/ 0 w 312"/>
                <a:gd name="T13" fmla="*/ 0 h 1628"/>
                <a:gd name="T14" fmla="*/ 0 w 312"/>
                <a:gd name="T15" fmla="*/ 0 h 1628"/>
                <a:gd name="T16" fmla="*/ 0 w 312"/>
                <a:gd name="T17" fmla="*/ 0 h 1628"/>
                <a:gd name="T18" fmla="*/ 0 w 312"/>
                <a:gd name="T19" fmla="*/ 0 h 1628"/>
                <a:gd name="T20" fmla="*/ 0 w 312"/>
                <a:gd name="T21" fmla="*/ 0 h 1628"/>
                <a:gd name="T22" fmla="*/ 0 w 312"/>
                <a:gd name="T23" fmla="*/ 0 h 1628"/>
                <a:gd name="T24" fmla="*/ 0 w 312"/>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2"/>
                <a:gd name="T40" fmla="*/ 0 h 1628"/>
                <a:gd name="T41" fmla="*/ 312 w 312"/>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2" h="1628">
                  <a:moveTo>
                    <a:pt x="0" y="0"/>
                  </a:moveTo>
                  <a:lnTo>
                    <a:pt x="43" y="181"/>
                  </a:lnTo>
                  <a:lnTo>
                    <a:pt x="89" y="355"/>
                  </a:lnTo>
                  <a:lnTo>
                    <a:pt x="176" y="701"/>
                  </a:lnTo>
                  <a:lnTo>
                    <a:pt x="215" y="881"/>
                  </a:lnTo>
                  <a:lnTo>
                    <a:pt x="245" y="1071"/>
                  </a:lnTo>
                  <a:lnTo>
                    <a:pt x="267" y="1276"/>
                  </a:lnTo>
                  <a:lnTo>
                    <a:pt x="273" y="1385"/>
                  </a:lnTo>
                  <a:lnTo>
                    <a:pt x="276" y="1499"/>
                  </a:lnTo>
                  <a:lnTo>
                    <a:pt x="279" y="1540"/>
                  </a:lnTo>
                  <a:lnTo>
                    <a:pt x="286" y="1575"/>
                  </a:lnTo>
                  <a:lnTo>
                    <a:pt x="297" y="1604"/>
                  </a:lnTo>
                  <a:lnTo>
                    <a:pt x="312"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4" name="Freeform 28"/>
            <p:cNvSpPr>
              <a:spLocks/>
            </p:cNvSpPr>
            <p:nvPr/>
          </p:nvSpPr>
          <p:spPr bwMode="auto">
            <a:xfrm>
              <a:off x="1445" y="3995"/>
              <a:ext cx="145" cy="127"/>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436" y="381"/>
                  </a:moveTo>
                  <a:lnTo>
                    <a:pt x="426" y="357"/>
                  </a:lnTo>
                  <a:lnTo>
                    <a:pt x="410" y="337"/>
                  </a:lnTo>
                  <a:lnTo>
                    <a:pt x="391" y="323"/>
                  </a:lnTo>
                  <a:lnTo>
                    <a:pt x="368" y="312"/>
                  </a:lnTo>
                  <a:lnTo>
                    <a:pt x="311" y="302"/>
                  </a:lnTo>
                  <a:lnTo>
                    <a:pt x="249" y="297"/>
                  </a:lnTo>
                  <a:lnTo>
                    <a:pt x="181" y="295"/>
                  </a:lnTo>
                  <a:lnTo>
                    <a:pt x="117" y="285"/>
                  </a:lnTo>
                  <a:lnTo>
                    <a:pt x="59" y="263"/>
                  </a:lnTo>
                  <a:lnTo>
                    <a:pt x="34" y="247"/>
                  </a:lnTo>
                  <a:lnTo>
                    <a:pt x="13" y="224"/>
                  </a:lnTo>
                  <a:lnTo>
                    <a:pt x="3" y="205"/>
                  </a:lnTo>
                  <a:lnTo>
                    <a:pt x="0" y="186"/>
                  </a:lnTo>
                  <a:lnTo>
                    <a:pt x="4" y="168"/>
                  </a:lnTo>
                  <a:lnTo>
                    <a:pt x="13" y="150"/>
                  </a:lnTo>
                  <a:lnTo>
                    <a:pt x="48" y="116"/>
                  </a:lnTo>
                  <a:lnTo>
                    <a:pt x="99" y="86"/>
                  </a:lnTo>
                  <a:lnTo>
                    <a:pt x="159" y="59"/>
                  </a:lnTo>
                  <a:lnTo>
                    <a:pt x="222" y="35"/>
                  </a:lnTo>
                  <a:lnTo>
                    <a:pt x="337"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5" name="Freeform 29"/>
            <p:cNvSpPr>
              <a:spLocks/>
            </p:cNvSpPr>
            <p:nvPr/>
          </p:nvSpPr>
          <p:spPr bwMode="auto">
            <a:xfrm>
              <a:off x="3983" y="3995"/>
              <a:ext cx="146" cy="127"/>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99" y="0"/>
                  </a:moveTo>
                  <a:lnTo>
                    <a:pt x="213" y="35"/>
                  </a:lnTo>
                  <a:lnTo>
                    <a:pt x="276" y="59"/>
                  </a:lnTo>
                  <a:lnTo>
                    <a:pt x="336" y="86"/>
                  </a:lnTo>
                  <a:lnTo>
                    <a:pt x="387" y="116"/>
                  </a:lnTo>
                  <a:lnTo>
                    <a:pt x="422" y="150"/>
                  </a:lnTo>
                  <a:lnTo>
                    <a:pt x="432" y="168"/>
                  </a:lnTo>
                  <a:lnTo>
                    <a:pt x="435" y="186"/>
                  </a:lnTo>
                  <a:lnTo>
                    <a:pt x="433" y="205"/>
                  </a:lnTo>
                  <a:lnTo>
                    <a:pt x="422" y="224"/>
                  </a:lnTo>
                  <a:lnTo>
                    <a:pt x="402" y="247"/>
                  </a:lnTo>
                  <a:lnTo>
                    <a:pt x="376" y="263"/>
                  </a:lnTo>
                  <a:lnTo>
                    <a:pt x="318" y="285"/>
                  </a:lnTo>
                  <a:lnTo>
                    <a:pt x="254" y="295"/>
                  </a:lnTo>
                  <a:lnTo>
                    <a:pt x="188" y="297"/>
                  </a:lnTo>
                  <a:lnTo>
                    <a:pt x="124" y="302"/>
                  </a:lnTo>
                  <a:lnTo>
                    <a:pt x="67" y="312"/>
                  </a:lnTo>
                  <a:lnTo>
                    <a:pt x="44" y="323"/>
                  </a:lnTo>
                  <a:lnTo>
                    <a:pt x="25" y="337"/>
                  </a:lnTo>
                  <a:lnTo>
                    <a:pt x="9"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6" name="Freeform 30"/>
            <p:cNvSpPr>
              <a:spLocks/>
            </p:cNvSpPr>
            <p:nvPr/>
          </p:nvSpPr>
          <p:spPr bwMode="auto">
            <a:xfrm>
              <a:off x="4122" y="3527"/>
              <a:ext cx="105" cy="542"/>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4" y="1604"/>
                  </a:lnTo>
                  <a:lnTo>
                    <a:pt x="25" y="1575"/>
                  </a:lnTo>
                  <a:lnTo>
                    <a:pt x="33" y="1540"/>
                  </a:lnTo>
                  <a:lnTo>
                    <a:pt x="35" y="1499"/>
                  </a:lnTo>
                  <a:lnTo>
                    <a:pt x="39" y="1385"/>
                  </a:lnTo>
                  <a:lnTo>
                    <a:pt x="45" y="1276"/>
                  </a:lnTo>
                  <a:lnTo>
                    <a:pt x="54" y="1171"/>
                  </a:lnTo>
                  <a:lnTo>
                    <a:pt x="66" y="1071"/>
                  </a:lnTo>
                  <a:lnTo>
                    <a:pt x="98" y="881"/>
                  </a:lnTo>
                  <a:lnTo>
                    <a:pt x="136" y="701"/>
                  </a:lnTo>
                  <a:lnTo>
                    <a:pt x="223" y="355"/>
                  </a:lnTo>
                  <a:lnTo>
                    <a:pt x="269" y="181"/>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7" name="Freeform 31"/>
            <p:cNvSpPr>
              <a:spLocks/>
            </p:cNvSpPr>
            <p:nvPr/>
          </p:nvSpPr>
          <p:spPr bwMode="auto">
            <a:xfrm>
              <a:off x="4471" y="3595"/>
              <a:ext cx="116" cy="551"/>
            </a:xfrm>
            <a:custGeom>
              <a:avLst/>
              <a:gdLst>
                <a:gd name="T0" fmla="*/ 0 w 349"/>
                <a:gd name="T1" fmla="*/ 0 h 1654"/>
                <a:gd name="T2" fmla="*/ 0 w 349"/>
                <a:gd name="T3" fmla="*/ 0 h 1654"/>
                <a:gd name="T4" fmla="*/ 0 w 349"/>
                <a:gd name="T5" fmla="*/ 0 h 1654"/>
                <a:gd name="T6" fmla="*/ 0 w 349"/>
                <a:gd name="T7" fmla="*/ 0 h 1654"/>
                <a:gd name="T8" fmla="*/ 0 w 349"/>
                <a:gd name="T9" fmla="*/ 0 h 1654"/>
                <a:gd name="T10" fmla="*/ 0 w 349"/>
                <a:gd name="T11" fmla="*/ 0 h 1654"/>
                <a:gd name="T12" fmla="*/ 0 w 349"/>
                <a:gd name="T13" fmla="*/ 0 h 1654"/>
                <a:gd name="T14" fmla="*/ 0 w 349"/>
                <a:gd name="T15" fmla="*/ 0 h 1654"/>
                <a:gd name="T16" fmla="*/ 0 w 349"/>
                <a:gd name="T17" fmla="*/ 0 h 1654"/>
                <a:gd name="T18" fmla="*/ 0 w 349"/>
                <a:gd name="T19" fmla="*/ 0 h 1654"/>
                <a:gd name="T20" fmla="*/ 0 w 349"/>
                <a:gd name="T21" fmla="*/ 0 h 16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9"/>
                <a:gd name="T34" fmla="*/ 0 h 1654"/>
                <a:gd name="T35" fmla="*/ 349 w 349"/>
                <a:gd name="T36" fmla="*/ 1654 h 16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9" h="1654">
                  <a:moveTo>
                    <a:pt x="349" y="0"/>
                  </a:moveTo>
                  <a:lnTo>
                    <a:pt x="289" y="286"/>
                  </a:lnTo>
                  <a:lnTo>
                    <a:pt x="223" y="539"/>
                  </a:lnTo>
                  <a:lnTo>
                    <a:pt x="100" y="969"/>
                  </a:lnTo>
                  <a:lnTo>
                    <a:pt x="50" y="1156"/>
                  </a:lnTo>
                  <a:lnTo>
                    <a:pt x="30" y="1243"/>
                  </a:lnTo>
                  <a:lnTo>
                    <a:pt x="16" y="1328"/>
                  </a:lnTo>
                  <a:lnTo>
                    <a:pt x="5" y="1411"/>
                  </a:lnTo>
                  <a:lnTo>
                    <a:pt x="0" y="1492"/>
                  </a:lnTo>
                  <a:lnTo>
                    <a:pt x="1" y="1574"/>
                  </a:lnTo>
                  <a:lnTo>
                    <a:pt x="10" y="1654"/>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8" name="Freeform 32"/>
            <p:cNvSpPr>
              <a:spLocks/>
            </p:cNvSpPr>
            <p:nvPr/>
          </p:nvSpPr>
          <p:spPr bwMode="auto">
            <a:xfrm>
              <a:off x="4473" y="4058"/>
              <a:ext cx="171" cy="185"/>
            </a:xfrm>
            <a:custGeom>
              <a:avLst/>
              <a:gdLst>
                <a:gd name="T0" fmla="*/ 0 w 511"/>
                <a:gd name="T1" fmla="*/ 0 h 556"/>
                <a:gd name="T2" fmla="*/ 0 w 511"/>
                <a:gd name="T3" fmla="*/ 0 h 556"/>
                <a:gd name="T4" fmla="*/ 0 w 511"/>
                <a:gd name="T5" fmla="*/ 0 h 556"/>
                <a:gd name="T6" fmla="*/ 0 w 511"/>
                <a:gd name="T7" fmla="*/ 0 h 556"/>
                <a:gd name="T8" fmla="*/ 0 w 511"/>
                <a:gd name="T9" fmla="*/ 0 h 556"/>
                <a:gd name="T10" fmla="*/ 0 w 511"/>
                <a:gd name="T11" fmla="*/ 0 h 556"/>
                <a:gd name="T12" fmla="*/ 0 w 511"/>
                <a:gd name="T13" fmla="*/ 0 h 556"/>
                <a:gd name="T14" fmla="*/ 0 w 511"/>
                <a:gd name="T15" fmla="*/ 0 h 556"/>
                <a:gd name="T16" fmla="*/ 0 w 511"/>
                <a:gd name="T17" fmla="*/ 0 h 556"/>
                <a:gd name="T18" fmla="*/ 0 w 511"/>
                <a:gd name="T19" fmla="*/ 0 h 556"/>
                <a:gd name="T20" fmla="*/ 0 w 511"/>
                <a:gd name="T21" fmla="*/ 0 h 556"/>
                <a:gd name="T22" fmla="*/ 0 w 511"/>
                <a:gd name="T23" fmla="*/ 0 h 556"/>
                <a:gd name="T24" fmla="*/ 0 w 511"/>
                <a:gd name="T25" fmla="*/ 0 h 556"/>
                <a:gd name="T26" fmla="*/ 0 w 511"/>
                <a:gd name="T27" fmla="*/ 0 h 556"/>
                <a:gd name="T28" fmla="*/ 0 w 511"/>
                <a:gd name="T29" fmla="*/ 0 h 556"/>
                <a:gd name="T30" fmla="*/ 0 w 511"/>
                <a:gd name="T31" fmla="*/ 0 h 556"/>
                <a:gd name="T32" fmla="*/ 0 w 511"/>
                <a:gd name="T33" fmla="*/ 0 h 556"/>
                <a:gd name="T34" fmla="*/ 0 w 511"/>
                <a:gd name="T35" fmla="*/ 0 h 556"/>
                <a:gd name="T36" fmla="*/ 0 w 511"/>
                <a:gd name="T37" fmla="*/ 0 h 556"/>
                <a:gd name="T38" fmla="*/ 0 w 511"/>
                <a:gd name="T39" fmla="*/ 0 h 556"/>
                <a:gd name="T40" fmla="*/ 0 w 511"/>
                <a:gd name="T41" fmla="*/ 0 h 556"/>
                <a:gd name="T42" fmla="*/ 0 w 511"/>
                <a:gd name="T43" fmla="*/ 0 h 556"/>
                <a:gd name="T44" fmla="*/ 0 w 511"/>
                <a:gd name="T45" fmla="*/ 0 h 556"/>
                <a:gd name="T46" fmla="*/ 0 w 511"/>
                <a:gd name="T47" fmla="*/ 0 h 556"/>
                <a:gd name="T48" fmla="*/ 0 w 511"/>
                <a:gd name="T49" fmla="*/ 0 h 556"/>
                <a:gd name="T50" fmla="*/ 0 w 511"/>
                <a:gd name="T51" fmla="*/ 0 h 556"/>
                <a:gd name="T52" fmla="*/ 0 w 511"/>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1"/>
                <a:gd name="T82" fmla="*/ 0 h 556"/>
                <a:gd name="T83" fmla="*/ 511 w 511"/>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1" h="556">
                  <a:moveTo>
                    <a:pt x="388" y="556"/>
                  </a:moveTo>
                  <a:lnTo>
                    <a:pt x="388" y="536"/>
                  </a:lnTo>
                  <a:lnTo>
                    <a:pt x="381" y="519"/>
                  </a:lnTo>
                  <a:lnTo>
                    <a:pt x="365" y="503"/>
                  </a:lnTo>
                  <a:lnTo>
                    <a:pt x="343" y="491"/>
                  </a:lnTo>
                  <a:lnTo>
                    <a:pt x="285" y="466"/>
                  </a:lnTo>
                  <a:lnTo>
                    <a:pt x="216" y="443"/>
                  </a:lnTo>
                  <a:lnTo>
                    <a:pt x="144" y="415"/>
                  </a:lnTo>
                  <a:lnTo>
                    <a:pt x="110" y="397"/>
                  </a:lnTo>
                  <a:lnTo>
                    <a:pt x="79" y="379"/>
                  </a:lnTo>
                  <a:lnTo>
                    <a:pt x="51" y="357"/>
                  </a:lnTo>
                  <a:lnTo>
                    <a:pt x="29" y="330"/>
                  </a:lnTo>
                  <a:lnTo>
                    <a:pt x="13" y="299"/>
                  </a:lnTo>
                  <a:lnTo>
                    <a:pt x="3" y="264"/>
                  </a:lnTo>
                  <a:lnTo>
                    <a:pt x="0" y="224"/>
                  </a:lnTo>
                  <a:lnTo>
                    <a:pt x="3" y="185"/>
                  </a:lnTo>
                  <a:lnTo>
                    <a:pt x="13" y="153"/>
                  </a:lnTo>
                  <a:lnTo>
                    <a:pt x="28" y="122"/>
                  </a:lnTo>
                  <a:lnTo>
                    <a:pt x="49" y="95"/>
                  </a:lnTo>
                  <a:lnTo>
                    <a:pt x="74" y="72"/>
                  </a:lnTo>
                  <a:lnTo>
                    <a:pt x="104" y="52"/>
                  </a:lnTo>
                  <a:lnTo>
                    <a:pt x="138" y="36"/>
                  </a:lnTo>
                  <a:lnTo>
                    <a:pt x="175" y="23"/>
                  </a:lnTo>
                  <a:lnTo>
                    <a:pt x="216" y="13"/>
                  </a:lnTo>
                  <a:lnTo>
                    <a:pt x="307" y="1"/>
                  </a:lnTo>
                  <a:lnTo>
                    <a:pt x="406" y="0"/>
                  </a:lnTo>
                  <a:lnTo>
                    <a:pt x="511"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9" name="Freeform 33"/>
            <p:cNvSpPr>
              <a:spLocks/>
            </p:cNvSpPr>
            <p:nvPr/>
          </p:nvSpPr>
          <p:spPr bwMode="auto">
            <a:xfrm>
              <a:off x="4702"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0" y="0"/>
                  </a:moveTo>
                  <a:lnTo>
                    <a:pt x="73" y="21"/>
                  </a:lnTo>
                  <a:lnTo>
                    <a:pt x="144" y="46"/>
                  </a:lnTo>
                  <a:lnTo>
                    <a:pt x="210" y="74"/>
                  </a:lnTo>
                  <a:lnTo>
                    <a:pt x="272" y="104"/>
                  </a:lnTo>
                  <a:lnTo>
                    <a:pt x="325" y="136"/>
                  </a:lnTo>
                  <a:lnTo>
                    <a:pt x="373" y="168"/>
                  </a:lnTo>
                  <a:lnTo>
                    <a:pt x="414" y="203"/>
                  </a:lnTo>
                  <a:lnTo>
                    <a:pt x="448" y="239"/>
                  </a:lnTo>
                  <a:lnTo>
                    <a:pt x="472" y="278"/>
                  </a:lnTo>
                  <a:lnTo>
                    <a:pt x="488" y="316"/>
                  </a:lnTo>
                  <a:lnTo>
                    <a:pt x="494" y="356"/>
                  </a:lnTo>
                  <a:lnTo>
                    <a:pt x="489"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0" name="Freeform 34"/>
            <p:cNvSpPr>
              <a:spLocks/>
            </p:cNvSpPr>
            <p:nvPr/>
          </p:nvSpPr>
          <p:spPr bwMode="auto">
            <a:xfrm>
              <a:off x="4657" y="4108"/>
              <a:ext cx="137" cy="115"/>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4" y="315"/>
                  </a:lnTo>
                  <a:lnTo>
                    <a:pt x="36" y="287"/>
                  </a:lnTo>
                  <a:lnTo>
                    <a:pt x="65" y="265"/>
                  </a:lnTo>
                  <a:lnTo>
                    <a:pt x="102" y="248"/>
                  </a:lnTo>
                  <a:lnTo>
                    <a:pt x="147" y="240"/>
                  </a:lnTo>
                  <a:lnTo>
                    <a:pt x="199" y="241"/>
                  </a:lnTo>
                  <a:lnTo>
                    <a:pt x="259" y="252"/>
                  </a:lnTo>
                  <a:lnTo>
                    <a:pt x="325"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6" name="Rectangle 35"/>
          <p:cNvSpPr>
            <a:spLocks noChangeArrowheads="1"/>
          </p:cNvSpPr>
          <p:nvPr/>
        </p:nvSpPr>
        <p:spPr bwMode="auto">
          <a:xfrm>
            <a:off x="1158875" y="3665538"/>
            <a:ext cx="4176713" cy="704850"/>
          </a:xfrm>
          <a:prstGeom prst="rect">
            <a:avLst/>
          </a:prstGeom>
          <a:noFill/>
          <a:ln w="12700">
            <a:noFill/>
            <a:miter lim="800000"/>
            <a:headEnd/>
            <a:tailEnd/>
          </a:ln>
          <a:effectLst/>
        </p:spPr>
        <p:txBody>
          <a:bodyPr lIns="90488" tIns="44450" rIns="90488" bIns="44450">
            <a:spAutoFit/>
          </a:bodyPr>
          <a:lstStyle/>
          <a:p>
            <a:pPr algn="ctr" defTabSz="762000" eaLnBrk="1" fontAlgn="auto" hangingPunct="1">
              <a:spcBef>
                <a:spcPct val="50000"/>
              </a:spcBef>
              <a:spcAft>
                <a:spcPts val="0"/>
              </a:spcAft>
              <a:buClr>
                <a:schemeClr val="accent2"/>
              </a:buClr>
              <a:buFont typeface="Monotype Sorts" pitchFamily="2" charset="2"/>
              <a:buNone/>
              <a:defRPr/>
            </a:pPr>
            <a:r>
              <a:rPr kumimoji="0" lang="pl-PL" sz="1800" b="1" kern="0" dirty="0">
                <a:solidFill>
                  <a:srgbClr val="A50021"/>
                </a:solidFill>
                <a:effectLst>
                  <a:outerShdw blurRad="38100" dist="38100" dir="2700000" algn="tl">
                    <a:srgbClr val="C0C0C0"/>
                  </a:outerShdw>
                </a:effectLst>
                <a:latin typeface="Times New Roman" pitchFamily="18" charset="0"/>
              </a:rPr>
              <a:t>     </a:t>
            </a:r>
            <a:r>
              <a:rPr kumimoji="0" lang="pl-PL" sz="2000" b="1" kern="0" dirty="0">
                <a:solidFill>
                  <a:srgbClr val="A50021"/>
                </a:solidFill>
                <a:effectLst>
                  <a:outerShdw blurRad="38100" dist="38100" dir="2700000" algn="tl">
                    <a:srgbClr val="C0C0C0"/>
                  </a:outerShdw>
                </a:effectLst>
              </a:rPr>
              <a:t>Dziękuję za uwagę i proszę przygotować się do ćwiczeń.</a:t>
            </a:r>
          </a:p>
        </p:txBody>
      </p:sp>
      <p:pic>
        <p:nvPicPr>
          <p:cNvPr id="144392" name="Obraz 2"/>
          <p:cNvPicPr>
            <a:picLocks noChangeAspect="1"/>
          </p:cNvPicPr>
          <p:nvPr/>
        </p:nvPicPr>
        <p:blipFill>
          <a:blip r:embed="rId6" cstate="print"/>
          <a:srcRect/>
          <a:stretch>
            <a:fillRect/>
          </a:stretch>
        </p:blipFill>
        <p:spPr bwMode="auto">
          <a:xfrm>
            <a:off x="323850" y="138113"/>
            <a:ext cx="2303463" cy="1230312"/>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user\Desktop\Legia Akademicka II\Od DARKA MON\stopnie wojskowe.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548680"/>
            <a:ext cx="9148349" cy="549395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7783703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171</Words>
  <Application>Microsoft Office PowerPoint</Application>
  <PresentationFormat>Pokaz na ekranie (4:3)</PresentationFormat>
  <Paragraphs>86</Paragraphs>
  <Slides>30</Slides>
  <Notes>29</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30</vt:i4>
      </vt:variant>
    </vt:vector>
  </HeadingPairs>
  <TitlesOfParts>
    <vt:vector size="32" baseType="lpstr">
      <vt:lpstr>Motyw pakietu Office</vt:lpstr>
      <vt:lpstr>Klip</vt:lpstr>
      <vt:lpstr>LEGIA AKADEMICKA</vt:lpstr>
      <vt:lpstr>T1. Zapoznanie z podstawowymi zasadami żołnierskiego zachowania się. Zasady zależności żołnierzy. Zachowanie się żołnierzy w różnych sytuacjach.</vt:lpstr>
      <vt:lpstr>ZAGADNIENIA: 1. Zasady zależności żołnierzy  2. Wydawanie i wykonywanie rozkazów  3. Zasady żołnierskiego zachowania się  4. Wzajemne zwracanie się żołnierzy 5. Stopnie wojskowe  </vt:lpstr>
      <vt:lpstr>ZAGADNIENIE1. Zasady zależności żołnierzy  </vt:lpstr>
      <vt:lpstr> 1. Organizacja wojska opiera się na hierarchicznym podporządkowaniu żołnierzy.   2. Żołnierz w stosunku do innych żołnierzy może być przełożonym, podwładnym, starszym lub młodszym, jak również równym stopniem.   3. W wystąpieniach służbowych nawet dwóch żołnierzy, zawsze jeden  z nich jest przełożonym lub starszym.   .  </vt:lpstr>
      <vt:lpstr>4. Przełożonym jest żołnierz lub osoba nie będąca żołnierzem, któremu na mocy przepisów prawa, rozkazu, polecenia lub decyzji podporządkowano żołnierza (podwładnego), uprawniona do wydawania rozkazów, poleceń służbowych podwładnym żołnierzom lub osobom nie będącym żołnierzami  i kierowania ich czynnościami służbowymi  5. Starszym jest żołnierz, który ma wyższy, a młodszym – niższy stopień wojskowy.   </vt:lpstr>
      <vt:lpstr>  6. Żołnierz może być również przełożonym w stosunku do żołnierzy nie podporządkowanych mu pod względem organizacyjnym, w zakresie spraw specjalistycznych wynikających z dokumentów kompetencyjnych. Z tego tytułu jest on uprawniony do wydawania wiążących wytycznych i poleceń dotyczących zadań objętych jego zakresem działania oraz ponosi odpowiedzialność za możliwe do przewidzenia skutki ich realizacji.     7. Prezydent Rzeczypospolitej Polskiej, Prezes Rady Ministrów  i Minister Obrony Narodowej są przełożonymi wszystkich żołnierzy.     </vt:lpstr>
      <vt:lpstr>8. Przełożony wobec podległych żołnierzy sprawuje funkcje dowódcze (kierownicze), zarządzające, szkoleniowe i wychowawcze. Jest odpowiedzialny za sprawność organizacyjną oraz służbę (pracę) podwładnych, a także zobowiązany jest tworzyć warunki zapewniające przestrzeganie dyscypliny przez podporządkowanych żołnierzy.    9. Przełożony, jeżeli jest żołnierzem, powinien posiadać stopień wyższy lub równy swoim podwładnym.     </vt:lpstr>
      <vt:lpstr>10. Podczas wspólnego działania żołnierzy, których nie łączy podległość służbowa, przełożonym zostaje posiadający wyższy stopień wojskowy,  a przy równych stopniach o starszeństwie decyduje kolejno: aktualnie zajmowane stanowisko, wysługa lat w danym stopniu i staż służby wojskowej.   11. Zwracając się do podwładnych (młodszych) przełożony (starszy) czyni to stanowczo, lecz taktownie z poszanowaniem ich godności. Nie wyraża również krytycznych uwag (opinii) w obecności niższych od nich stanowiskiem (stopniem) oraz osób postronnych.   12. Żołnierze podporządkowani przełożonemu są jego podwładnymi. </vt:lpstr>
      <vt:lpstr> 13. W sprawach służbowych podwładny ma tylko jednego bezpośredniego przełożonego. Przełożeni wyższego szczebla sprawują przełożeństwo za jego pośrednictwem.   14. Między żołnierzami Wojska Polskiego a żołnierzami innych armii nie występują stosunki przełożeństwa i podległości. Takie zależności mogą być uzgodnione tylko na okres wspólnych przedsięwzięć (misje pokojowe, działania w ramach operacji sojuszniczych, służba w międzynarodowych strukturach wojskowych) oraz wykonywania innych zadań określonych rozkazem przełożonego narodowego.  </vt:lpstr>
      <vt:lpstr>ZAGADNIENIE 2 Wydawanie i wykonywanie rozkazów   </vt:lpstr>
      <vt:lpstr>  1. Rozkaz jest poleceniem podjęcia określonego działania lub jego zaniechania wydanym służbowo żołnierzowi przez przełożonego (uprawnionego starszego).    2. Ilekroć mowa w regulaminie o rozkazie, należy przez to rozumieć również decyzje wydawane przez przełożonego.   3. Wydający rozkaz jest zobowiązany uwzględnić stopień przygotowania podwładnego, warunki i okoliczności wykonania rozkazu oraz zapewnić niezbędne do tego siły i środki.     </vt:lpstr>
      <vt:lpstr> 4. W wypadku utraty łączności z przełożonym, żołnierz działa samodzielnie,  kierując się otrzymanym rozkazem (zadaniem), obowiązującymi przepisami prawa, regulaminów, instrukcji, jak również treścią roty przysięgi wojskowej.   5. Rozkaz wydaje się ustnie, na piśmie lub za pomocą sygnałów.   6. Rozkaz może uchylić lub zmienić ten, kto go wydał lub – jeżeli dobro służby tego wymaga – jego przełożony, informując o tym poprzedniego rozkazodawcę.     </vt:lpstr>
      <vt:lpstr>7. Rozkaz musi być zwięzły, zrozumiały i wydany stanowczo.   8. Żołnierz po otrzymaniu rozkazu potwierdza to słowem „ROZKAZ”      i wykonuje go. Przełożony może sprawdzić zrozumienie rozkazu.  9. O wykonaniu rozkazu żołnierz melduje przełożonemu, który go wydał, jeśli      przełożony nie zarządzi inaczej.   10. Jeżeli przełożony stwierdził, że rozkaz nie został należycie wykonany, może          nakazać powtórne jego wykonanie.  </vt:lpstr>
      <vt:lpstr>    11. Jeżeli podwładny otrzymał rozkaz bezpośrednio od przełożonego wyższego szczebla – wykonuje go i melduje o tym rozkazodawcy oraz swemu bezpośredniemu przełożonemu. Przełożony wyższego szczebla, który wydał rozkaz podwładnemu, jest zobowiązany zawiadomić  o tym jego bezpośredniego przełożonego.    12. W szczególnie uzasadnionych wypadkach, podwładny może wystąpić  o wydanie rozkazu na piśmie, zwłaszcza gdy dotyczy on zadania do wykonania w specyficznych warunkach lub w sposób odmienny od ogólnie przyjętych. Rozkazodawca ma obowiązek sporządzić rozkaz na piśmie,  a podwładny rozkaz wykonać. W sytuacji, gdy skutkiem rozkazu będzie popełnienie przestępstwa, podwładny ma prawo odmówić wykonania rozkazu.    </vt:lpstr>
      <vt:lpstr>13. O odmowie wykonania rozkazu podwładny jest zobowiązany niezwłocznie powiadomić przełożonego wyższego szczebla od przełożonego wydającego rozkaz, dokładnie opisując zaistniałą sytuację  w formie ustnej lub pisemnej.      14. Jeśli żołnierz otrzyma nowy rozkaz w trakcie wykonywania innego rozkazu, melduje o tym wydającemu rozkaz. W razie potwierdzenia nowego rozkazu, wykonuje go, a wydający taki rozkaz informuje pierwszego rozkazodawcę i odpowiada za wynikające z tego następstwa.</vt:lpstr>
      <vt:lpstr>     15. Starszy nie wydaje rozkazów młodszym – z wyjątkiem następujących sytuacji:  - kiedy niebezpieczeństwo zagraża jednostce (instytucji) wojskowej lub żołnierzom, jeśli nie ma ich przełożonego;  - gdy zachodzi konieczność jednego kierownictwa podczas wspólnego działania różnych jednostek (oddziałów, pododdziałów) wojskowych – jeśli między ich dowódcami nie ma zależności służbowej;     </vt:lpstr>
      <vt:lpstr>  16. Rozkazodawca odpowiada za treść rozkazu oraz dające się przewidzieć skutki jego wykonania, a wykonawca rozkazu – za sposób realizacji.     17. Żołnierz, który wykonując rozkaz wiedział lub godził się na to, że popełnia przestępstwo, ponosi odpowiedzialność karną. Odpowiedzialność karną ponosi również ten, kto taki rozkaz wydał.    </vt:lpstr>
      <vt:lpstr>   ZAGADNIENIE 3 Zasady żołnierskiego zachowania się     </vt:lpstr>
      <vt:lpstr>    1. Żołnierze w stosunku do innych żołnierzy i do osób cywilnych są zobowiązani przestrzegać zasad etycznych, norm współżycia społecznego oraz zachowywać się z godnością, uprzejmie i taktownie.    2. Żołnierza obowiązuje zdyscyplinowanie i lojalność wobec przełożonych  oraz starszych.    3. Żołnierza obowiązuje poszanowanie języka ojczystego, kultura słowa, powstrzymanie się od używania słów oraz gestów wulgarnych  i nieprzyzwoitych.     </vt:lpstr>
      <vt:lpstr>     4. Żołnierz przebywający na terenie obiektów zajmowanych przez organy wojskowe, jak również obiektów koszarowych i zakwaterowania przejściowego jednostki wojskowej, nie może:   a). posiadać alkoholu lub środków odurzających, substancji psychotropowych i środków zastępczych lub innych podobnie działających środków i substancji, o których mowa w odrębnych przepisach;   b). używać alkoholu, środków odurzających, substancji psychotropowych i środków zastępczych lub innych podobnie działających środków i substancji, o których mowa w odrębnych przepisach;       </vt:lpstr>
      <vt:lpstr>  c). pozostawać w stanie po użyciu alkoholu albo nietrzeźwości lub odurzenia;   d). dotyczy to również żołnierza przybywającego do miejsca pełnienia służby lub zakwaterowania po powrocie z urlopu, przepustki, podróży służbowej, leczenia, itp.    </vt:lpstr>
      <vt:lpstr>     5. Wobec żołnierza będącego w stanie nietrzeźwości lub odurzenia stosuje się dyscyplinarne środki zapobiegawcze zgodnie z przepisami dyscyplinarnymi.   6. Żołnierz przebywający na terenie obiektów zajmowanych przez organy wojskowe, jak również obiektów koszarowych i zakwaterowania przejściowego jednostki wojskowej, nie może przejawiać zachowań, które mają podtekst lub zamiar seksualny tj. dotykania, komentarzy o podtekście erotycznym, stosunków seksualnych, prowokowania sposobem bycia lub strojem do zainteresowania swoją seksualnością, eksponowania faktu pozostawania w zażyłych stosunkach z inną osobą (np. publiczne trzymanie się za ręce, całowanie, przytulanie).      </vt:lpstr>
      <vt:lpstr>       ZAGADNIENIE 4 Wzajemne zwracanie się żołnierzy        </vt:lpstr>
      <vt:lpstr>        1. W czasie służby żołnierze zwracają się do siebie używając przed stopniem wojskowym formy „PAN” lub „PANI”.    2. Żołnierz zwracający się do innego żołnierza wymienia jego stopień  w formie skróconej np. zwracając się do starszego szeregowego (marynarza) „PANIE/PANI SZEREGOWY”, starszego kaprala mówi – „PANIE KAPRALU” lub „PANI KAPRAL”. Podobnie postępuje zwracając się do: starszego sierżanta, podporucznika, podpułkownika, komandora podporucznika, komandora porucznika, generała (brygady, dywizji, broni), admirała (kontradmirała, wiceadmirała, admirała floty).    3. Meldując się lub przedstawiając, żołnierz wymienia swój stopień w pełnym brzmieniu.        </vt:lpstr>
      <vt:lpstr>          4. Żołnierz zwracający się do kapelanów wojskowych używa form tytulatury religijno-kościelnej z dodaniem nazwy stopnia wojskowego, np.: „KSIĘŻE KAPELANIE”, „KSIĘŻE KAPITANIE”, „KSIĘŻE BISKUPIE”, „KSIĘŻE BISKUPIE GENERALE”, itp.   5. Żołnierz – zwracając się do przełożonego lub starszego – przyjmuje postawę zasadniczą i oddaje honory. Przełożony (starszy) zezwala na przyjęcie postawy swobodnej.             </vt:lpstr>
      <vt:lpstr>      6. Podczas witania się lub żegnania przełożony (starszy) stosuje zwrot „CZOŁEM PANIE PORUCZNIKU (PANI PORUCZNIK)”, a podwładny (młodszy) odpowiada „CZOŁEM” lub „CZOŁEM PANIE PREZYDENCIE (PANI PREZYDENT)”, (ministrze /-er/, generale /-ał/, pułkowniku /-nik/, itp. – stosownie do stanowiska lub stopnia). Zwrot ten stosuje się tylko w odpowiedzi na powitanie lub pożegnanie użyte w tej formie przez przełożonego (starszego) – podwładny nie używa tego zwrotu z własnej inicjatywy.        </vt:lpstr>
      <vt:lpstr>       7. Chcąc zwrócić się do żołnierza przebywającego w obecności przełożonego (starszego), należy prosić o pozwolenie zwrócenia się, np. „PANIE PUŁKOWNIKU (PANI PUŁKOWNIK) proszę o pozwolenie zwrócenia się do Pana majora Kowalskiego (Pani major Kowalskiej)”.   8. Zasada określona powyżej nie obowiązuje w miejscach, okolicznościach  i wypadkach uzasadnionych specyfiką wykonywania czynności wymagających koncentracji uwagi lub natychmiastowego działania (np.: na stanowiskach dowodzenia, stacjach radiolokacyjnych, okrętach, itp.).   9. Jeżeli na pytanie przełożonego lub starszego należy odpowiedzieć twierdząco, żołnierz odpowiada: „Tak”, „Tak jest”, „Wiem”, „Zrozumiałem”, a jeżeli przecząco: „Nie”, „Nie wiem”, „Nie zrozumiałem”.          </vt:lpstr>
      <vt:lpstr>Slajd 29</vt:lpstr>
      <vt:lpstr>Slajd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Legia Akademicka</dc:title>
  <dc:creator>HP</dc:creator>
  <cp:lastModifiedBy>HP</cp:lastModifiedBy>
  <cp:revision>32</cp:revision>
  <dcterms:created xsi:type="dcterms:W3CDTF">2017-12-07T10:27:36Z</dcterms:created>
  <dcterms:modified xsi:type="dcterms:W3CDTF">2019-03-25T19:41:29Z</dcterms:modified>
</cp:coreProperties>
</file>