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tiff" ContentType="image/tiff"/>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393FE0-654F-406B-B8DC-3DAA680BC9E5}" type="datetimeFigureOut">
              <a:rPr lang="pl-PL" smtClean="0"/>
              <a:t>2018-01-25</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B27AED-881A-498F-9A9C-1CE87F024732}" type="slidenum">
              <a:rPr lang="pl-PL" smtClean="0"/>
              <a:t>‹#›</a:t>
            </a:fld>
            <a:endParaRPr lang="pl-P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p:spPr>
        <p:txBody>
          <a:bodyPr/>
          <a:lstStyle/>
          <a:p>
            <a:pPr eaLnBrk="1" hangingPunct="1"/>
            <a:endParaRPr lang="pl-PL" altLang="pl-P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 wzorca tytułu</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2018-01-25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2018-01-25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 wzorca tytułu</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6221E02-25CB-4963-84BC-0813985E7D90}" type="datetimeFigureOut">
              <a:rPr lang="pl-PL" smtClean="0"/>
              <a:pPr/>
              <a:t>2018-01-25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6221E02-25CB-4963-84BC-0813985E7D90}" type="datetimeFigureOut">
              <a:rPr lang="pl-PL" smtClean="0"/>
              <a:pPr/>
              <a:t>2018-01-25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6221E02-25CB-4963-84BC-0813985E7D90}" type="datetimeFigureOut">
              <a:rPr lang="pl-PL" smtClean="0"/>
              <a:pPr/>
              <a:t>2018-01-25</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daty 2"/>
          <p:cNvSpPr>
            <a:spLocks noGrp="1"/>
          </p:cNvSpPr>
          <p:nvPr>
            <p:ph type="dt" sz="half" idx="10"/>
          </p:nvPr>
        </p:nvSpPr>
        <p:spPr/>
        <p:txBody>
          <a:bodyPr/>
          <a:lstStyle/>
          <a:p>
            <a:fld id="{66221E02-25CB-4963-84BC-0813985E7D90}" type="datetimeFigureOut">
              <a:rPr lang="pl-PL" smtClean="0"/>
              <a:pPr/>
              <a:t>2018-01-25</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6221E02-25CB-4963-84BC-0813985E7D90}" type="datetimeFigureOut">
              <a:rPr lang="pl-PL" smtClean="0"/>
              <a:pPr/>
              <a:t>2018-01-25</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 wzorca tytułu</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2018-01-25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 wzorca tytułu</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2018-01-25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2018-01-25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2018-01-25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21E02-25CB-4963-84BC-0813985E7D90}" type="datetimeFigureOut">
              <a:rPr lang="pl-PL" smtClean="0"/>
              <a:pPr/>
              <a:t>2018-01-25</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B7C76-EFF2-4CD8-A475-4750F11B4BC6}"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tiff"/><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tiff"/><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8.tiff"/><Relationship Id="rId5" Type="http://schemas.openxmlformats.org/officeDocument/2006/relationships/image" Target="../media/image7.tiff"/><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oleObject" Target="../embeddings/oleObject1.bin"/><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lstStyle/>
          <a:p>
            <a:pPr eaLnBrk="1" fontAlgn="auto" hangingPunct="1">
              <a:spcAft>
                <a:spcPct val="5000"/>
              </a:spcAft>
              <a:defRPr/>
            </a:pPr>
            <a:r>
              <a:rPr lang="pl-PL" altLang="pl-PL" sz="5400" b="1" dirty="0" smtClean="0">
                <a:latin typeface="Arial" pitchFamily="34" charset="0"/>
                <a:cs typeface="Arial" pitchFamily="34" charset="0"/>
              </a:rPr>
              <a:t>LEGIA AKADEMICKA</a:t>
            </a:r>
            <a:endParaRPr lang="pl-PL" altLang="pl-PL" sz="54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eaLnBrk="1" fontAlgn="auto" hangingPunct="1">
              <a:spcAft>
                <a:spcPct val="5000"/>
              </a:spcAft>
              <a:defRPr/>
            </a:pPr>
            <a:r>
              <a:rPr lang="pl-PL" altLang="pl-PL" sz="3200" b="1" dirty="0" smtClean="0">
                <a:latin typeface="Arial" pitchFamily="34" charset="0"/>
                <a:cs typeface="Arial" pitchFamily="34" charset="0"/>
              </a:rPr>
              <a:t>T20. Pojęcie oraz rozwój międzynarodowego prawa humanitarnego konfliktów zbrojnych. Podstawowe pojęcia oraz znaki ochronne.   </a:t>
            </a:r>
            <a:endParaRPr lang="pl-PL" altLang="pl-PL" sz="3200" b="1"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b="1" dirty="0" smtClean="0">
                <a:latin typeface="Arial" pitchFamily="34" charset="0"/>
                <a:cs typeface="Arial" pitchFamily="34" charset="0"/>
              </a:rPr>
              <a:t>ZAGADNIENIA:</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Prawo Humanitarne Konfliktów zbrojnych – podstawowe definicje </a:t>
            </a:r>
            <a:br>
              <a:rPr lang="pl-PL" sz="2000" dirty="0" smtClean="0">
                <a:latin typeface="Arial" pitchFamily="34" charset="0"/>
                <a:cs typeface="Arial" pitchFamily="34" charset="0"/>
              </a:rPr>
            </a:br>
            <a:r>
              <a:rPr lang="pl-PL" sz="2000" dirty="0" smtClean="0">
                <a:latin typeface="Arial" pitchFamily="34" charset="0"/>
                <a:cs typeface="Arial" pitchFamily="34" charset="0"/>
              </a:rPr>
              <a:t>Znaki ochronne </a:t>
            </a:r>
            <a:br>
              <a:rPr lang="pl-PL" sz="2000" dirty="0" smtClean="0">
                <a:latin typeface="Arial" pitchFamily="34" charset="0"/>
                <a:cs typeface="Arial" pitchFamily="34" charset="0"/>
              </a:rPr>
            </a:br>
            <a:r>
              <a:rPr lang="pl-PL" sz="2000" dirty="0" smtClean="0">
                <a:latin typeface="Arial" pitchFamily="34" charset="0"/>
                <a:cs typeface="Arial" pitchFamily="34" charset="0"/>
              </a:rPr>
              <a:t>Reguły obowiązujące żołnierza</a:t>
            </a:r>
            <a:br>
              <a:rPr lang="pl-PL" sz="2000" dirty="0" smtClean="0">
                <a:latin typeface="Arial" pitchFamily="34" charset="0"/>
                <a:cs typeface="Arial" pitchFamily="34" charset="0"/>
              </a:rPr>
            </a:br>
            <a:r>
              <a:rPr lang="pl-PL" sz="2000" dirty="0" smtClean="0">
                <a:latin typeface="Arial" pitchFamily="34" charset="0"/>
                <a:cs typeface="Arial" pitchFamily="34" charset="0"/>
              </a:rPr>
              <a:t>Podstawowe reguły walki</a:t>
            </a: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3</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00213"/>
            <a:ext cx="8820150" cy="3312963"/>
          </a:xfrm>
        </p:spPr>
        <p:txBody>
          <a:bodyPr rtlCol="0">
            <a:normAutofit/>
          </a:bodyPr>
          <a:lstStyle/>
          <a:p>
            <a:pPr algn="l"/>
            <a:r>
              <a:rPr lang="pl-PL" sz="2000" b="1" u="sng" dirty="0" smtClean="0">
                <a:latin typeface="Arial" pitchFamily="34" charset="0"/>
                <a:cs typeface="Arial" pitchFamily="34" charset="0"/>
              </a:rPr>
              <a:t>ZAGADNIENIE 1 </a:t>
            </a:r>
            <a:r>
              <a:rPr lang="pl-PL" sz="2000" u="sng" dirty="0" smtClean="0">
                <a:latin typeface="Arial" pitchFamily="34" charset="0"/>
                <a:cs typeface="Arial" pitchFamily="34" charset="0"/>
              </a:rPr>
              <a:t>P</a:t>
            </a:r>
            <a:r>
              <a:rPr lang="pl-PL" sz="2000" dirty="0" smtClean="0">
                <a:latin typeface="Arial" pitchFamily="34" charset="0"/>
                <a:cs typeface="Arial" pitchFamily="34" charset="0"/>
              </a:rPr>
              <a:t>rawo Humanitarne Konfliktów zbrojnych – podstawowe definicje</a:t>
            </a:r>
            <a:br>
              <a:rPr lang="pl-PL" sz="20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4</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388843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Cel </a:t>
            </a:r>
            <a:r>
              <a:rPr lang="pl-PL" sz="2200" b="1" dirty="0" smtClean="0">
                <a:latin typeface="Arial" pitchFamily="34" charset="0"/>
                <a:cs typeface="Arial" pitchFamily="34" charset="0"/>
              </a:rPr>
              <a:t>wojskowy </a:t>
            </a:r>
            <a:r>
              <a:rPr lang="pl-PL" sz="2200" dirty="0" smtClean="0">
                <a:latin typeface="Arial" pitchFamily="34" charset="0"/>
                <a:cs typeface="Arial" pitchFamily="34" charset="0"/>
              </a:rPr>
              <a:t>– celami wojskowymi są: siły zbrojne z wyjątkiem służby medycznej i personelu duchownego oraz przedmiotów kultu religijnego; urządzenia, budynki i pozycje, gdzie ulokowane są siły zbrojne lub ich wyposażenie (rejony rozmieszczenia, koszary, magazyny); inne obiekty, które ze względu na swój charakter, położenie, przeznaczenie lub użytek przyczyniają się skutecznie do prowadzenia działań wojskowych oraz których całkowite lub częściowe zniszczenie, zajęcie lub zneutralizowanie pozwala w danych okolicznościach na osiągnięcie określonych korzyści wojskowych.</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5</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388843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Kombatant</a:t>
            </a:r>
            <a:r>
              <a:rPr lang="pl-PL" sz="2200" dirty="0" smtClean="0">
                <a:latin typeface="Arial" pitchFamily="34" charset="0"/>
                <a:cs typeface="Arial" pitchFamily="34" charset="0"/>
              </a:rPr>
              <a:t> – oznacza każdego członka sił zbrojnych, z wyjątkiem personelu medycznego i duchownego. Kombatanci muszą odróżniać się od ludności cywilnej w czasie, gdy biorą udział w działaniach zbrojnych lub w wojskowej operacji przygotowawczej do działań zbrojnych. Członkowie regularnych lub upodobnionych do nich sił zbrojnych odróżniają się przez swoje umundurowanie. Członkowie innych sił zbrojnych noszą stały i widoczny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z </a:t>
            </a:r>
            <a:r>
              <a:rPr lang="pl-PL" sz="2200" dirty="0" smtClean="0">
                <a:latin typeface="Arial" pitchFamily="34" charset="0"/>
                <a:cs typeface="Arial" pitchFamily="34" charset="0"/>
              </a:rPr>
              <a:t>daleka znak rozpoznawczy oraz jawnie noszą broń. W wyjątkowych sytuacjach, w których wskutek charakteru działań zbrojnych, uzbrojony kombatant nie może odróżniać się od ludności cywilnej, zachowuje on swój status kombatanta, jeżeli jawnie nosi broń.</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6</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388843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err="1" smtClean="0">
                <a:latin typeface="Arial" pitchFamily="34" charset="0"/>
                <a:cs typeface="Arial" pitchFamily="34" charset="0"/>
              </a:rPr>
              <a:t>Niekombatanci</a:t>
            </a:r>
            <a:r>
              <a:rPr lang="pl-PL" sz="2200" b="1" dirty="0" smtClean="0">
                <a:latin typeface="Arial" pitchFamily="34" charset="0"/>
                <a:cs typeface="Arial" pitchFamily="34" charset="0"/>
              </a:rPr>
              <a:t> </a:t>
            </a:r>
            <a:r>
              <a:rPr lang="pl-PL" sz="2200" dirty="0" smtClean="0">
                <a:latin typeface="Arial" pitchFamily="34" charset="0"/>
                <a:cs typeface="Arial" pitchFamily="34" charset="0"/>
              </a:rPr>
              <a:t>– osoby cywilne i inne, które nie należą do sił zbrojnych.</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b="1" dirty="0" smtClean="0">
                <a:latin typeface="Arial" pitchFamily="34" charset="0"/>
                <a:cs typeface="Arial" pitchFamily="34" charset="0"/>
              </a:rPr>
              <a:t>Ludność cywilna </a:t>
            </a:r>
            <a:r>
              <a:rPr lang="pl-PL" sz="2200" dirty="0" smtClean="0">
                <a:latin typeface="Arial" pitchFamily="34" charset="0"/>
                <a:cs typeface="Arial" pitchFamily="34" charset="0"/>
              </a:rPr>
              <a:t>– obejmuje wszystkie osoby cywilne. Obecność wśród ludności cywilnej pojedynczych osób nie będących osobami cywilnymi nie pozbawia tej ludności jej cywilnego charakteru.</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b="1" dirty="0" smtClean="0">
                <a:latin typeface="Arial" pitchFamily="34" charset="0"/>
                <a:cs typeface="Arial" pitchFamily="34" charset="0"/>
              </a:rPr>
              <a:t>Osoba cywilna </a:t>
            </a:r>
            <a:r>
              <a:rPr lang="pl-PL" sz="2200" dirty="0" smtClean="0">
                <a:latin typeface="Arial" pitchFamily="34" charset="0"/>
                <a:cs typeface="Arial" pitchFamily="34" charset="0"/>
              </a:rPr>
              <a:t>– oznacza każdą osobę, która nie należy do sił zbrojnych</a:t>
            </a:r>
            <a:br>
              <a:rPr lang="pl-PL" sz="2200" dirty="0" smtClean="0">
                <a:latin typeface="Arial" pitchFamily="34" charset="0"/>
                <a:cs typeface="Arial" pitchFamily="34" charset="0"/>
              </a:rPr>
            </a:br>
            <a:r>
              <a:rPr lang="pl-PL" sz="2200" dirty="0" smtClean="0">
                <a:latin typeface="Arial" pitchFamily="34" charset="0"/>
                <a:cs typeface="Arial" pitchFamily="34" charset="0"/>
              </a:rPr>
              <a:t>i nie bierze udziału w walce.</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7</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3888432"/>
          </a:xfrm>
        </p:spPr>
        <p:txBody>
          <a:bodyPr rtlCol="0">
            <a:normAutofit/>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b="1" dirty="0" smtClean="0">
                <a:latin typeface="Arial" pitchFamily="34" charset="0"/>
                <a:cs typeface="Arial" pitchFamily="34" charset="0"/>
              </a:rPr>
              <a:t>Personel medyczny </a:t>
            </a:r>
            <a:r>
              <a:rPr lang="pl-PL" sz="2000" dirty="0" smtClean="0">
                <a:latin typeface="Arial" pitchFamily="34" charset="0"/>
                <a:cs typeface="Arial" pitchFamily="34" charset="0"/>
              </a:rPr>
              <a:t>– oznacza personel przeznaczony wyłącznie do prowadzenia działalności medycznej, administrowania zakładami medycznymi oraz transportu medycznego. Ujęty personel medyczny nie jest traktowany jako jeńcy wojenni. Mogą jednak być zatrzymani w celu wykonywania swoich obowiązków. Zatrzymany personel medyczny jest chroniony przez III Konwencję Genewską.</a:t>
            </a:r>
            <a:r>
              <a:rPr lang="pl-PL" sz="2000" dirty="0" smtClean="0"/>
              <a:t/>
            </a:r>
            <a:br>
              <a:rPr lang="pl-PL" sz="2000" dirty="0" smtClean="0"/>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8</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3888432"/>
          </a:xfrm>
        </p:spPr>
        <p:txBody>
          <a:bodyPr rtlCol="0">
            <a:normAutofit/>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b="1" dirty="0" smtClean="0">
                <a:latin typeface="Arial" pitchFamily="34" charset="0"/>
                <a:cs typeface="Arial" pitchFamily="34" charset="0"/>
              </a:rPr>
              <a:t>Personel </a:t>
            </a:r>
            <a:r>
              <a:rPr lang="pl-PL" sz="2000" b="1" dirty="0" smtClean="0">
                <a:latin typeface="Arial" pitchFamily="34" charset="0"/>
                <a:cs typeface="Arial" pitchFamily="34" charset="0"/>
              </a:rPr>
              <a:t>duchowny </a:t>
            </a:r>
            <a:r>
              <a:rPr lang="pl-PL" sz="2000" dirty="0" smtClean="0">
                <a:latin typeface="Arial" pitchFamily="34" charset="0"/>
                <a:cs typeface="Arial" pitchFamily="34" charset="0"/>
              </a:rPr>
              <a:t>– oznacza osoby wojskowe lub cywilne, takie jak kapelani, które poświęcają się wyłącznie swej działalności duszpasterskiej </a:t>
            </a: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i </a:t>
            </a:r>
            <a:r>
              <a:rPr lang="pl-PL" sz="2000" dirty="0" smtClean="0">
                <a:latin typeface="Arial" pitchFamily="34" charset="0"/>
                <a:cs typeface="Arial" pitchFamily="34" charset="0"/>
              </a:rPr>
              <a:t>są przydzielone do sił zbrojnych, cywilnej służby medycznej, obrony cywilnej. Personel duchowny ma taki sam status jak stały personel medyczny.</a:t>
            </a:r>
            <a:br>
              <a:rPr lang="pl-PL" sz="20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9</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388843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Ranny i chory </a:t>
            </a:r>
            <a:r>
              <a:rPr lang="pl-PL" sz="2200" dirty="0" smtClean="0">
                <a:latin typeface="Arial" pitchFamily="34" charset="0"/>
                <a:cs typeface="Arial" pitchFamily="34" charset="0"/>
              </a:rPr>
              <a:t>– oznacza osobę, zarówno wojskową, jak i cywilną, która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z </a:t>
            </a:r>
            <a:r>
              <a:rPr lang="pl-PL" sz="2200" dirty="0" smtClean="0">
                <a:latin typeface="Arial" pitchFamily="34" charset="0"/>
                <a:cs typeface="Arial" pitchFamily="34" charset="0"/>
              </a:rPr>
              <a:t>powodu urazu, choroby albo innej ułomności lub zakłócenia czynności fizycznych czy umysłowych potrzebuje pomocy lub opieki medycznej i która powstrzymuje się od jakichkolwiek wrogich działań.</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b="1" dirty="0" smtClean="0">
                <a:latin typeface="Arial" pitchFamily="34" charset="0"/>
                <a:cs typeface="Arial" pitchFamily="34" charset="0"/>
              </a:rPr>
              <a:t>Jeniec wojenny </a:t>
            </a:r>
            <a:r>
              <a:rPr lang="pl-PL" sz="2200" dirty="0" smtClean="0">
                <a:latin typeface="Arial" pitchFamily="34" charset="0"/>
                <a:cs typeface="Arial" pitchFamily="34" charset="0"/>
              </a:rPr>
              <a:t>– oznacza w zasadzie każdego kombatanta, który znalazł </a:t>
            </a:r>
            <a:r>
              <a:rPr lang="pl-PL" sz="2200" dirty="0" smtClean="0">
                <a:latin typeface="Arial" pitchFamily="34" charset="0"/>
                <a:cs typeface="Arial" pitchFamily="34" charset="0"/>
              </a:rPr>
              <a:t>się we </a:t>
            </a:r>
            <a:r>
              <a:rPr lang="pl-PL" sz="2200" dirty="0" smtClean="0">
                <a:latin typeface="Arial" pitchFamily="34" charset="0"/>
                <a:cs typeface="Arial" pitchFamily="34" charset="0"/>
              </a:rPr>
              <a:t>władzy strony nieprzyjacielskiej.</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10</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388843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Obiekty cywilne </a:t>
            </a:r>
            <a:r>
              <a:rPr lang="pl-PL" sz="2200" dirty="0" smtClean="0">
                <a:latin typeface="Arial" pitchFamily="34" charset="0"/>
                <a:cs typeface="Arial" pitchFamily="34" charset="0"/>
              </a:rPr>
              <a:t>– są to wszystkie obiekty, które nie są obiektami wojskowymi.</a:t>
            </a:r>
            <a:br>
              <a:rPr lang="pl-PL" sz="2200" dirty="0" smtClean="0">
                <a:latin typeface="Arial" pitchFamily="34" charset="0"/>
                <a:cs typeface="Arial" pitchFamily="34" charset="0"/>
              </a:rPr>
            </a:br>
            <a:r>
              <a:rPr lang="pl-PL" sz="2200" b="1" dirty="0" smtClean="0">
                <a:latin typeface="Arial" pitchFamily="34" charset="0"/>
                <a:cs typeface="Arial" pitchFamily="34" charset="0"/>
              </a:rPr>
              <a:t>Wyjątek</a:t>
            </a:r>
            <a:r>
              <a:rPr lang="pl-PL" sz="2200" dirty="0" smtClean="0">
                <a:latin typeface="Arial" pitchFamily="34" charset="0"/>
                <a:cs typeface="Arial" pitchFamily="34" charset="0"/>
              </a:rPr>
              <a:t>: obiekty, które normalnie są obiektami cywilnymi, mogą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w </a:t>
            </a:r>
            <a:r>
              <a:rPr lang="pl-PL" sz="2200" dirty="0" smtClean="0">
                <a:latin typeface="Arial" pitchFamily="34" charset="0"/>
                <a:cs typeface="Arial" pitchFamily="34" charset="0"/>
              </a:rPr>
              <a:t>zależności od sytuacji wojskowej stać się obiektami wojskowymi (np. dom lub most używany przez obrońcę do celów taktycznych, a więc będący celem dla atakującego).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Przypadki </a:t>
            </a:r>
            <a:r>
              <a:rPr lang="pl-PL" sz="2200" b="1" dirty="0" smtClean="0">
                <a:latin typeface="Arial" pitchFamily="34" charset="0"/>
                <a:cs typeface="Arial" pitchFamily="34" charset="0"/>
              </a:rPr>
              <a:t>wątpliwe</a:t>
            </a:r>
            <a:r>
              <a:rPr lang="pl-PL" sz="2200" dirty="0" smtClean="0">
                <a:latin typeface="Arial" pitchFamily="34" charset="0"/>
                <a:cs typeface="Arial" pitchFamily="34" charset="0"/>
              </a:rPr>
              <a:t>: w razie wątpliwości, czy obiekt przeznaczony normalnie dla potrzeb cywilnych (np. świątynia, dom, budynek mieszkalny, szkoła), jest obiektem wojskowym,  powinien być uważany za obiekt cywilny.</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11</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388843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Obiekty kultury/dobra kultury (o charakterze religijnym lub świeckim) </a:t>
            </a:r>
            <a:r>
              <a:rPr lang="pl-PL" sz="2200" dirty="0" smtClean="0">
                <a:latin typeface="Arial" pitchFamily="34" charset="0"/>
                <a:cs typeface="Arial" pitchFamily="34" charset="0"/>
              </a:rPr>
              <a:t>– objęty ogólną ochroną oznacza obiekt o poważnym znaczeniu dla dziedzictwa kulturalnego każdego narodu.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Należą </a:t>
            </a:r>
            <a:r>
              <a:rPr lang="pl-PL" sz="2200" b="1" dirty="0" smtClean="0">
                <a:latin typeface="Arial" pitchFamily="34" charset="0"/>
                <a:cs typeface="Arial" pitchFamily="34" charset="0"/>
              </a:rPr>
              <a:t>do nich</a:t>
            </a:r>
            <a:r>
              <a:rPr lang="pl-PL" sz="2200" dirty="0" smtClean="0">
                <a:latin typeface="Arial" pitchFamily="34" charset="0"/>
                <a:cs typeface="Arial" pitchFamily="34" charset="0"/>
              </a:rPr>
              <a:t>: zabytki architektury, sztuki lub historii, stanowiska archeologiczne, zespoły budowlane posiadające znaczenie historyczne lub artystyczne, obiekty przeznaczone do przechowywania lub składowania ruchomych dóbr kultury – muzea, biblioteki, archiwa; ośrodki obejmujące znaczną liczbę nieruchomych obiektów kulturalnych oraz odpowiednio oznakowanych środków transportu przeznaczonych do przewożenia dóbr kultury wraz z personelem je obsługującym.</a:t>
            </a:r>
            <a:r>
              <a:rPr lang="pl-PL" sz="2000" dirty="0" smtClean="0"/>
              <a:t/>
            </a:r>
            <a:br>
              <a:rPr lang="pl-PL" sz="2000" dirty="0" smtClean="0"/>
            </a:br>
            <a:r>
              <a:rPr lang="pl-PL" sz="2000" dirty="0" smtClean="0"/>
              <a:t>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12</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388843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Obrona cywilna </a:t>
            </a:r>
            <a:r>
              <a:rPr lang="pl-PL" sz="2200" dirty="0" smtClean="0">
                <a:latin typeface="Arial" pitchFamily="34" charset="0"/>
                <a:cs typeface="Arial" pitchFamily="34" charset="0"/>
              </a:rPr>
              <a:t>– oznacza przeznaczenie do określonych zadań mających na celu ochronę i zapewnienie przetrwania ludności cywilnej.</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b="1" dirty="0" smtClean="0">
                <a:latin typeface="Arial" pitchFamily="34" charset="0"/>
                <a:cs typeface="Arial" pitchFamily="34" charset="0"/>
              </a:rPr>
              <a:t>Strefa lub miejscowość sanitarna </a:t>
            </a:r>
            <a:r>
              <a:rPr lang="pl-PL" sz="2200" dirty="0" smtClean="0">
                <a:latin typeface="Arial" pitchFamily="34" charset="0"/>
                <a:cs typeface="Arial" pitchFamily="34" charset="0"/>
              </a:rPr>
              <a:t>– oznacza obszar tak zorganizowany, aby mógł </a:t>
            </a:r>
            <a:r>
              <a:rPr lang="pl-PL" sz="2200" dirty="0" smtClean="0">
                <a:latin typeface="Arial" pitchFamily="34" charset="0"/>
                <a:cs typeface="Arial" pitchFamily="34" charset="0"/>
              </a:rPr>
              <a:t>ochraniać </a:t>
            </a:r>
            <a:r>
              <a:rPr lang="pl-PL" sz="2200" dirty="0" smtClean="0">
                <a:latin typeface="Arial" pitchFamily="34" charset="0"/>
                <a:cs typeface="Arial" pitchFamily="34" charset="0"/>
              </a:rPr>
              <a:t>rannych i chorych przed skutkami działań zbrojnych.</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13</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388843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Transport medyczny </a:t>
            </a:r>
            <a:r>
              <a:rPr lang="pl-PL" sz="2200" dirty="0" smtClean="0">
                <a:latin typeface="Arial" pitchFamily="34" charset="0"/>
                <a:cs typeface="Arial" pitchFamily="34" charset="0"/>
              </a:rPr>
              <a:t>– oznacza wszelkie środki transportu przeznaczone do przewozu na lądzie, na wodzie i w powietrzu wyłącznie rannych, chorych, rozbitków, personelu medycznego i duchownego lub inwentarza medycznego.</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b="1" dirty="0" smtClean="0">
                <a:latin typeface="Arial" pitchFamily="34" charset="0"/>
                <a:cs typeface="Arial" pitchFamily="34" charset="0"/>
              </a:rPr>
              <a:t>Zakład medyczny </a:t>
            </a:r>
            <a:r>
              <a:rPr lang="pl-PL" sz="2200" dirty="0" smtClean="0">
                <a:latin typeface="Arial" pitchFamily="34" charset="0"/>
                <a:cs typeface="Arial" pitchFamily="34" charset="0"/>
              </a:rPr>
              <a:t>– oznacza wszelkiego rodzaju zakład przeznaczony wyłącznie do celów medycznych.</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14</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3888432"/>
          </a:xfrm>
        </p:spPr>
        <p:txBody>
          <a:bodyPr rtlCol="0">
            <a:normAutofit/>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b="1" dirty="0" smtClean="0">
                <a:latin typeface="Arial" pitchFamily="34" charset="0"/>
                <a:cs typeface="Arial" pitchFamily="34" charset="0"/>
              </a:rPr>
              <a:t> ZAGADNIENIE 2 </a:t>
            </a:r>
            <a:r>
              <a:rPr lang="pl-PL" sz="2000" dirty="0" smtClean="0">
                <a:latin typeface="Arial" pitchFamily="34" charset="0"/>
                <a:cs typeface="Arial" pitchFamily="34" charset="0"/>
              </a:rPr>
              <a:t>Znaki ochronne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15</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3888432"/>
          </a:xfrm>
        </p:spPr>
        <p:txBody>
          <a:bodyPr rtlCol="0">
            <a:normAutofit fontScale="90000"/>
          </a:bodyPr>
          <a:lstStyle/>
          <a:p>
            <a:pPr algn="l"/>
            <a:r>
              <a:rPr lang="pl-PL" sz="2200" dirty="0" smtClean="0">
                <a:latin typeface="Arial" pitchFamily="34" charset="0"/>
                <a:cs typeface="Arial" pitchFamily="34" charset="0"/>
              </a:rPr>
              <a:t>Barwa</a:t>
            </a:r>
            <a:r>
              <a:rPr lang="pl-PL" sz="2200" dirty="0" smtClean="0">
                <a:latin typeface="Arial" pitchFamily="34" charset="0"/>
                <a:cs typeface="Arial" pitchFamily="34" charset="0"/>
              </a:rPr>
              <a:t>: niebieski trójkąt na pomarańczowym tle.</a:t>
            </a:r>
            <a:r>
              <a:rPr lang="pl-PL" sz="2000" dirty="0" smtClean="0"/>
              <a:t/>
            </a:r>
            <a:br>
              <a:rPr lang="pl-PL" sz="2000" dirty="0" smtClean="0"/>
            </a:br>
            <a:r>
              <a:rPr lang="pl-PL" sz="2000" dirty="0" smtClean="0"/>
              <a:t> </a:t>
            </a:r>
            <a:br>
              <a:rPr lang="pl-PL" sz="2000" dirty="0" smtClean="0"/>
            </a:br>
            <a:r>
              <a:rPr lang="pl-PL" sz="2000" dirty="0" smtClean="0"/>
              <a:t> </a:t>
            </a:r>
            <a:br>
              <a:rPr lang="pl-PL" sz="2000" dirty="0" smtClean="0"/>
            </a:br>
            <a:r>
              <a:rPr lang="pl-PL" sz="2000" dirty="0" smtClean="0"/>
              <a:t> </a:t>
            </a:r>
            <a:br>
              <a:rPr lang="pl-PL" sz="2000" dirty="0" smtClean="0"/>
            </a:br>
            <a:r>
              <a:rPr lang="pl-PL" sz="2000" dirty="0" smtClean="0"/>
              <a:t/>
            </a:r>
            <a:br>
              <a:rPr lang="pl-PL" sz="2000" dirty="0" smtClean="0"/>
            </a:br>
            <a:r>
              <a:rPr lang="pl-PL" sz="2000" dirty="0" smtClean="0"/>
              <a:t/>
            </a:r>
            <a:br>
              <a:rPr lang="pl-PL" sz="2000" dirty="0" smtClean="0"/>
            </a:br>
            <a:r>
              <a:rPr lang="pl-PL" sz="2000" dirty="0" smtClean="0"/>
              <a:t/>
            </a:r>
            <a:br>
              <a:rPr lang="pl-PL" sz="2000" dirty="0" smtClean="0"/>
            </a:br>
            <a:r>
              <a:rPr lang="pl-PL" sz="2200" dirty="0" smtClean="0">
                <a:latin typeface="Arial" pitchFamily="34" charset="0"/>
                <a:cs typeface="Arial" pitchFamily="34" charset="0"/>
              </a:rPr>
              <a:t>Służby </a:t>
            </a:r>
            <a:r>
              <a:rPr lang="pl-PL" sz="2200" dirty="0" smtClean="0">
                <a:latin typeface="Arial" pitchFamily="34" charset="0"/>
                <a:cs typeface="Arial" pitchFamily="34" charset="0"/>
              </a:rPr>
              <a:t>Medyczne w konflikcie zbrojnym (cywilne i wojskowe)</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16</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pic>
        <p:nvPicPr>
          <p:cNvPr id="7" name="Obraz 6"/>
          <p:cNvPicPr/>
          <p:nvPr/>
        </p:nvPicPr>
        <p:blipFill>
          <a:blip r:embed="rId5" cstate="print"/>
          <a:stretch>
            <a:fillRect/>
          </a:stretch>
        </p:blipFill>
        <p:spPr>
          <a:xfrm>
            <a:off x="3975100" y="2876550"/>
            <a:ext cx="1193800" cy="1104900"/>
          </a:xfrm>
          <a:prstGeom prst="rect">
            <a:avLst/>
          </a:prstGeom>
        </p:spPr>
      </p:pic>
    </p:spTree>
  </p:cSld>
  <p:clrMapOvr>
    <a:masterClrMapping/>
  </p:clrMapOvr>
  <p:transition spd="med">
    <p:pull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3888432"/>
          </a:xfrm>
        </p:spPr>
        <p:txBody>
          <a:bodyPr rtlCol="0">
            <a:normAutofit fontScale="90000"/>
          </a:bodyPr>
          <a:lstStyle/>
          <a:p>
            <a:pPr algn="l"/>
            <a:r>
              <a:rPr lang="pl-PL" sz="2000" dirty="0" smtClean="0"/>
              <a:t/>
            </a:r>
            <a:br>
              <a:rPr lang="pl-PL" sz="2000" dirty="0" smtClean="0"/>
            </a:br>
            <a:r>
              <a:rPr lang="pl-PL" sz="2000" dirty="0" smtClean="0"/>
              <a:t/>
            </a:r>
            <a:br>
              <a:rPr lang="pl-PL" sz="2000" dirty="0" smtClean="0"/>
            </a:br>
            <a:r>
              <a:rPr lang="pl-PL" sz="2000" dirty="0" smtClean="0"/>
              <a:t/>
            </a:r>
            <a:br>
              <a:rPr lang="pl-PL" sz="2000" dirty="0" smtClean="0"/>
            </a:br>
            <a:r>
              <a:rPr lang="pl-PL" sz="2200" dirty="0" smtClean="0">
                <a:latin typeface="Arial" pitchFamily="34" charset="0"/>
                <a:cs typeface="Arial" pitchFamily="34" charset="0"/>
              </a:rPr>
              <a:t>Barwa</a:t>
            </a:r>
            <a:r>
              <a:rPr lang="pl-PL" sz="2200" dirty="0" smtClean="0">
                <a:latin typeface="Arial" pitchFamily="34" charset="0"/>
                <a:cs typeface="Arial" pitchFamily="34" charset="0"/>
              </a:rPr>
              <a:t>: czerwona na białym tle.</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t>
            </a:r>
            <a:br>
              <a:rPr lang="pl-PL" sz="2000" dirty="0" smtClean="0"/>
            </a:br>
            <a:r>
              <a:rPr lang="pl-PL" sz="2000" dirty="0" smtClean="0"/>
              <a:t> </a:t>
            </a:r>
            <a:br>
              <a:rPr lang="pl-PL" sz="2000" dirty="0" smtClean="0"/>
            </a:br>
            <a:r>
              <a:rPr lang="pl-PL" sz="2000" dirty="0" smtClean="0"/>
              <a:t/>
            </a:r>
            <a:br>
              <a:rPr lang="pl-PL" sz="2000" dirty="0" smtClean="0"/>
            </a:br>
            <a:r>
              <a:rPr lang="pl-PL" sz="2000" dirty="0" smtClean="0"/>
              <a:t/>
            </a:r>
            <a:br>
              <a:rPr lang="pl-PL" sz="2000" dirty="0" smtClean="0"/>
            </a:br>
            <a:r>
              <a:rPr lang="pl-PL" sz="2000" dirty="0" smtClean="0"/>
              <a:t/>
            </a:r>
            <a:br>
              <a:rPr lang="pl-PL" sz="2000" dirty="0" smtClean="0"/>
            </a:br>
            <a:r>
              <a:rPr lang="pl-PL" sz="2000" dirty="0" smtClean="0"/>
              <a:t/>
            </a:r>
            <a:br>
              <a:rPr lang="pl-PL" sz="2000" dirty="0" smtClean="0"/>
            </a:br>
            <a:r>
              <a:rPr lang="pl-PL" sz="2000" dirty="0" smtClean="0"/>
              <a:t/>
            </a:r>
            <a:br>
              <a:rPr lang="pl-PL" sz="2000" dirty="0" smtClean="0"/>
            </a:br>
            <a:r>
              <a:rPr lang="pl-PL" sz="2000" dirty="0" smtClean="0"/>
              <a:t/>
            </a:r>
            <a:br>
              <a:rPr lang="pl-PL" sz="2000" dirty="0" smtClean="0"/>
            </a:br>
            <a:r>
              <a:rPr lang="pl-PL" sz="2200" dirty="0" smtClean="0">
                <a:latin typeface="Arial" pitchFamily="34" charset="0"/>
                <a:cs typeface="Arial" pitchFamily="34" charset="0"/>
              </a:rPr>
              <a:t>Ważne </a:t>
            </a:r>
            <a:r>
              <a:rPr lang="pl-PL" sz="2200" dirty="0" smtClean="0">
                <a:latin typeface="Arial" pitchFamily="34" charset="0"/>
                <a:cs typeface="Arial" pitchFamily="34" charset="0"/>
              </a:rPr>
              <a:t>dobra kultury (muzea, pomniki, budowle religijne, naukowe…)</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17</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pic>
        <p:nvPicPr>
          <p:cNvPr id="7" name="Obraz 6"/>
          <p:cNvPicPr/>
          <p:nvPr/>
        </p:nvPicPr>
        <p:blipFill>
          <a:blip r:embed="rId5" cstate="print"/>
          <a:stretch>
            <a:fillRect/>
          </a:stretch>
        </p:blipFill>
        <p:spPr>
          <a:xfrm>
            <a:off x="899592" y="2924944"/>
            <a:ext cx="927100" cy="927100"/>
          </a:xfrm>
          <a:prstGeom prst="rect">
            <a:avLst/>
          </a:prstGeom>
        </p:spPr>
      </p:pic>
      <p:pic>
        <p:nvPicPr>
          <p:cNvPr id="8" name="Obraz 7"/>
          <p:cNvPicPr/>
          <p:nvPr/>
        </p:nvPicPr>
        <p:blipFill>
          <a:blip r:embed="rId6" cstate="print"/>
          <a:stretch>
            <a:fillRect/>
          </a:stretch>
        </p:blipFill>
        <p:spPr>
          <a:xfrm>
            <a:off x="2627784" y="2924944"/>
            <a:ext cx="1388567" cy="928091"/>
          </a:xfrm>
          <a:prstGeom prst="rect">
            <a:avLst/>
          </a:prstGeom>
        </p:spPr>
      </p:pic>
      <p:pic>
        <p:nvPicPr>
          <p:cNvPr id="9" name="Obraz 8"/>
          <p:cNvPicPr/>
          <p:nvPr/>
        </p:nvPicPr>
        <p:blipFill>
          <a:blip r:embed="rId7" cstate="print"/>
          <a:stretch>
            <a:fillRect/>
          </a:stretch>
        </p:blipFill>
        <p:spPr>
          <a:xfrm>
            <a:off x="4499992" y="2924944"/>
            <a:ext cx="1419130" cy="938809"/>
          </a:xfrm>
          <a:prstGeom prst="rect">
            <a:avLst/>
          </a:prstGeom>
        </p:spPr>
      </p:pic>
    </p:spTree>
  </p:cSld>
  <p:clrMapOvr>
    <a:masterClrMapping/>
  </p:clrMapOvr>
  <p:transition spd="med">
    <p:pull dir="l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772816"/>
            <a:ext cx="8820150" cy="4392488"/>
          </a:xfrm>
        </p:spPr>
        <p:txBody>
          <a:bodyPr rtlCol="0">
            <a:normAutofit/>
          </a:bodyPr>
          <a:lstStyle/>
          <a:p>
            <a:pPr algn="l"/>
            <a:r>
              <a:rPr lang="pl-PL" sz="2000" b="1" dirty="0" smtClean="0">
                <a:latin typeface="Arial" pitchFamily="34" charset="0"/>
                <a:cs typeface="Arial" pitchFamily="34" charset="0"/>
              </a:rPr>
              <a:t>Barwa</a:t>
            </a:r>
            <a:r>
              <a:rPr lang="pl-PL" sz="2000" b="1" dirty="0" smtClean="0">
                <a:latin typeface="Arial" pitchFamily="34" charset="0"/>
                <a:cs typeface="Arial" pitchFamily="34" charset="0"/>
              </a:rPr>
              <a:t>: tarcza niebiesko-biała.</a:t>
            </a:r>
            <a:br>
              <a:rPr lang="pl-PL" sz="2000" b="1" dirty="0" smtClean="0">
                <a:latin typeface="Arial" pitchFamily="34" charset="0"/>
                <a:cs typeface="Arial" pitchFamily="34" charset="0"/>
              </a:rPr>
            </a:br>
            <a:r>
              <a:rPr lang="pl-PL" sz="2000" dirty="0" smtClean="0">
                <a:latin typeface="Arial" pitchFamily="34" charset="0"/>
                <a:cs typeface="Arial" pitchFamily="34" charset="0"/>
              </a:rPr>
              <a:t>Potrójny </a:t>
            </a:r>
            <a:r>
              <a:rPr lang="pl-PL" sz="2000" dirty="0" smtClean="0">
                <a:latin typeface="Arial" pitchFamily="34" charset="0"/>
                <a:cs typeface="Arial" pitchFamily="34" charset="0"/>
              </a:rPr>
              <a:t>znak – Ochrona specjalna (dobro o wyjątkowym znaczeniu</a:t>
            </a:r>
            <a:r>
              <a:rPr lang="pl-PL" sz="2000" dirty="0" smtClean="0">
                <a:latin typeface="Arial" pitchFamily="34" charset="0"/>
                <a:cs typeface="Arial" pitchFamily="34" charset="0"/>
              </a:rPr>
              <a:t>)</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 </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Pojedynczy </a:t>
            </a:r>
            <a:r>
              <a:rPr lang="pl-PL" sz="2000" dirty="0" smtClean="0">
                <a:latin typeface="Arial" pitchFamily="34" charset="0"/>
                <a:cs typeface="Arial" pitchFamily="34" charset="0"/>
              </a:rPr>
              <a:t>znak – Ochrona ogólna (dobro o dużym znaczeniu)</a:t>
            </a:r>
            <a:br>
              <a:rPr lang="pl-PL" sz="2000" dirty="0" smtClean="0">
                <a:latin typeface="Arial" pitchFamily="34" charset="0"/>
                <a:cs typeface="Arial" pitchFamily="34" charset="0"/>
              </a:rPr>
            </a:br>
            <a:endParaRPr lang="pl-PL" sz="2000" dirty="0">
              <a:latin typeface="Arial" pitchFamily="34" charset="0"/>
              <a:cs typeface="Arial" pitchFamily="34" charset="0"/>
            </a:endParaRPr>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18</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pic>
        <p:nvPicPr>
          <p:cNvPr id="7" name="Obraz 6"/>
          <p:cNvPicPr/>
          <p:nvPr/>
        </p:nvPicPr>
        <p:blipFill>
          <a:blip r:embed="rId5" cstate="print"/>
          <a:stretch>
            <a:fillRect/>
          </a:stretch>
        </p:blipFill>
        <p:spPr>
          <a:xfrm>
            <a:off x="971600" y="2708920"/>
            <a:ext cx="685800" cy="762000"/>
          </a:xfrm>
          <a:prstGeom prst="rect">
            <a:avLst/>
          </a:prstGeom>
        </p:spPr>
      </p:pic>
      <p:pic>
        <p:nvPicPr>
          <p:cNvPr id="8" name="Obraz 7"/>
          <p:cNvPicPr/>
          <p:nvPr/>
        </p:nvPicPr>
        <p:blipFill>
          <a:blip r:embed="rId5" cstate="print"/>
          <a:stretch>
            <a:fillRect/>
          </a:stretch>
        </p:blipFill>
        <p:spPr>
          <a:xfrm>
            <a:off x="2123728" y="2708920"/>
            <a:ext cx="685800" cy="762000"/>
          </a:xfrm>
          <a:prstGeom prst="rect">
            <a:avLst/>
          </a:prstGeom>
        </p:spPr>
      </p:pic>
      <p:pic>
        <p:nvPicPr>
          <p:cNvPr id="9" name="Obraz 8"/>
          <p:cNvPicPr/>
          <p:nvPr/>
        </p:nvPicPr>
        <p:blipFill>
          <a:blip r:embed="rId5" cstate="print"/>
          <a:stretch>
            <a:fillRect/>
          </a:stretch>
        </p:blipFill>
        <p:spPr>
          <a:xfrm>
            <a:off x="3347864" y="2708920"/>
            <a:ext cx="685800" cy="762000"/>
          </a:xfrm>
          <a:prstGeom prst="rect">
            <a:avLst/>
          </a:prstGeom>
        </p:spPr>
      </p:pic>
      <p:pic>
        <p:nvPicPr>
          <p:cNvPr id="10" name="Obraz 9"/>
          <p:cNvPicPr/>
          <p:nvPr/>
        </p:nvPicPr>
        <p:blipFill>
          <a:blip r:embed="rId6"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971600" y="4509120"/>
            <a:ext cx="714375" cy="790575"/>
          </a:xfrm>
          <a:prstGeom prst="rect">
            <a:avLst/>
          </a:prstGeom>
        </p:spPr>
      </p:pic>
    </p:spTree>
  </p:cSld>
  <p:clrMapOvr>
    <a:masterClrMapping/>
  </p:clrMapOvr>
  <p:transition spd="med">
    <p:pull dir="l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479715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b="1" dirty="0" smtClean="0">
                <a:latin typeface="Arial" pitchFamily="34" charset="0"/>
                <a:cs typeface="Arial" pitchFamily="34" charset="0"/>
              </a:rPr>
              <a:t> </a:t>
            </a:r>
            <a:r>
              <a:rPr lang="pl-PL" sz="2200" dirty="0" smtClean="0">
                <a:latin typeface="Arial" pitchFamily="34" charset="0"/>
                <a:cs typeface="Arial" pitchFamily="34" charset="0"/>
              </a:rPr>
              <a:t>Uprawnienia do uchylenia nietykalności:</a:t>
            </a:r>
            <a:br>
              <a:rPr lang="pl-PL" sz="2200" dirty="0" smtClean="0">
                <a:latin typeface="Arial" pitchFamily="34" charset="0"/>
                <a:cs typeface="Arial" pitchFamily="34" charset="0"/>
              </a:rPr>
            </a:br>
            <a:r>
              <a:rPr lang="pl-PL" sz="2200" dirty="0" smtClean="0">
                <a:latin typeface="Arial" pitchFamily="34" charset="0"/>
                <a:cs typeface="Arial" pitchFamily="34" charset="0"/>
              </a:rPr>
              <a:t>1) ochrona ogólna: od dowódcy batalionu wzwyż;</a:t>
            </a:r>
            <a:br>
              <a:rPr lang="pl-PL" sz="2200" dirty="0" smtClean="0">
                <a:latin typeface="Arial" pitchFamily="34" charset="0"/>
                <a:cs typeface="Arial" pitchFamily="34" charset="0"/>
              </a:rPr>
            </a:br>
            <a:r>
              <a:rPr lang="pl-PL" sz="2200" dirty="0" smtClean="0">
                <a:latin typeface="Arial" pitchFamily="34" charset="0"/>
                <a:cs typeface="Arial" pitchFamily="34" charset="0"/>
              </a:rPr>
              <a:t>2) ochrona specjalna: dowódca związku taktycznego lub szczebla wyższego</a:t>
            </a:r>
            <a:br>
              <a:rPr lang="pl-PL" sz="2200" dirty="0" smtClean="0">
                <a:latin typeface="Arial" pitchFamily="34" charset="0"/>
                <a:cs typeface="Arial" pitchFamily="34" charset="0"/>
              </a:rPr>
            </a:br>
            <a:r>
              <a:rPr lang="pl-PL" sz="2200" dirty="0" smtClean="0">
                <a:latin typeface="Arial" pitchFamily="34" charset="0"/>
                <a:cs typeface="Arial" pitchFamily="34" charset="0"/>
              </a:rPr>
              <a:t>od dywizji.</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Instalacje zawierające niebezpieczne siły (tamy, groble, elektrownie jądrowe…)</a:t>
            </a:r>
            <a:br>
              <a:rPr lang="pl-PL" sz="2200" dirty="0" smtClean="0">
                <a:latin typeface="Arial" pitchFamily="34" charset="0"/>
                <a:cs typeface="Arial" pitchFamily="34" charset="0"/>
              </a:rPr>
            </a:br>
            <a:r>
              <a:rPr lang="pl-PL" sz="2200" dirty="0" smtClean="0">
                <a:latin typeface="Arial" pitchFamily="34" charset="0"/>
                <a:cs typeface="Arial" pitchFamily="34" charset="0"/>
              </a:rPr>
              <a:t>Barwa: trzy pomarańczowe koła.</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Zniszczenie tych obiektów spowodowałoby wyzwolenie niebezpiecznych sił </a:t>
            </a:r>
            <a:r>
              <a:rPr lang="pl-PL" sz="2200" dirty="0" smtClean="0">
                <a:latin typeface="Arial" pitchFamily="34" charset="0"/>
                <a:cs typeface="Arial" pitchFamily="34" charset="0"/>
              </a:rPr>
              <a:t>bez możliwości </a:t>
            </a:r>
            <a:r>
              <a:rPr lang="pl-PL" sz="2200" dirty="0" smtClean="0">
                <a:latin typeface="Arial" pitchFamily="34" charset="0"/>
                <a:cs typeface="Arial" pitchFamily="34" charset="0"/>
              </a:rPr>
              <a:t>ich kontroli wywołałoby poważne straty wśród ludności cywilnej.</a:t>
            </a:r>
            <a:br>
              <a:rPr lang="pl-PL" sz="2200" dirty="0" smtClean="0">
                <a:latin typeface="Arial" pitchFamily="34" charset="0"/>
                <a:cs typeface="Arial" pitchFamily="34" charset="0"/>
              </a:rPr>
            </a:br>
            <a:r>
              <a:rPr lang="pl-PL" sz="2200" dirty="0" smtClean="0">
                <a:latin typeface="Arial" pitchFamily="34" charset="0"/>
                <a:cs typeface="Arial" pitchFamily="34" charset="0"/>
              </a:rPr>
              <a:t>Biała Flaga Rozejmowa (wykorzystywana jako sygnał do rokowań albo </a:t>
            </a:r>
            <a:r>
              <a:rPr lang="pl-PL" sz="2200" dirty="0" smtClean="0">
                <a:latin typeface="Arial" pitchFamily="34" charset="0"/>
                <a:cs typeface="Arial" pitchFamily="34" charset="0"/>
              </a:rPr>
              <a:t>poddania się</a:t>
            </a:r>
            <a:r>
              <a:rPr lang="pl-PL" sz="2200" dirty="0" smtClean="0">
                <a:latin typeface="Arial" pitchFamily="34" charset="0"/>
                <a:cs typeface="Arial" pitchFamily="34" charset="0"/>
              </a:rPr>
              <a:t>).</a:t>
            </a:r>
            <a:r>
              <a:rPr lang="pl-PL" sz="2000" dirty="0" smtClean="0"/>
              <a:t/>
            </a:r>
            <a:br>
              <a:rPr lang="pl-PL" sz="2000" dirty="0" smtClean="0"/>
            </a:br>
            <a:r>
              <a:rPr lang="pl-PL" sz="2000" dirty="0" smtClean="0"/>
              <a:t>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19</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479715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Należy </a:t>
            </a:r>
            <a:r>
              <a:rPr lang="pl-PL" sz="2200" dirty="0" smtClean="0">
                <a:latin typeface="Arial" pitchFamily="34" charset="0"/>
                <a:cs typeface="Arial" pitchFamily="34" charset="0"/>
              </a:rPr>
              <a:t>szanować osoby niosące białą flagę (</a:t>
            </a:r>
            <a:r>
              <a:rPr lang="pl-PL" sz="2200" dirty="0" err="1" smtClean="0">
                <a:latin typeface="Arial" pitchFamily="34" charset="0"/>
                <a:cs typeface="Arial" pitchFamily="34" charset="0"/>
              </a:rPr>
              <a:t>flagę</a:t>
            </a:r>
            <a:r>
              <a:rPr lang="pl-PL" sz="2200" dirty="0" smtClean="0">
                <a:latin typeface="Arial" pitchFamily="34" charset="0"/>
                <a:cs typeface="Arial" pitchFamily="34" charset="0"/>
              </a:rPr>
              <a:t> rozejmową) lub inne osoby wyznaczone specjalnie do nawiązywania kontaktów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z </a:t>
            </a:r>
            <a:r>
              <a:rPr lang="pl-PL" sz="2200" dirty="0" smtClean="0">
                <a:latin typeface="Arial" pitchFamily="34" charset="0"/>
                <a:cs typeface="Arial" pitchFamily="34" charset="0"/>
              </a:rPr>
              <a:t>nieprzyjacielem. Osoby takie nie mogą wykorzystywać swojej misji dla celów wywiadowczych. Dowódca nie jest we wszystkich sytuacjach zobowiązany do przyjęcia osoby niosącej białą </a:t>
            </a:r>
            <a:r>
              <a:rPr lang="pl-PL" sz="2200" dirty="0" smtClean="0">
                <a:latin typeface="Arial" pitchFamily="34" charset="0"/>
                <a:cs typeface="Arial" pitchFamily="34" charset="0"/>
              </a:rPr>
              <a:t>flagę lub </a:t>
            </a:r>
            <a:r>
              <a:rPr lang="pl-PL" sz="2200" dirty="0" smtClean="0">
                <a:latin typeface="Arial" pitchFamily="34" charset="0"/>
                <a:cs typeface="Arial" pitchFamily="34" charset="0"/>
              </a:rPr>
              <a:t>osób podobnych.</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PW (POW) – stosowane oznaczenia: Jeniec wojenny, </a:t>
            </a:r>
            <a:r>
              <a:rPr lang="pl-PL" sz="2200" dirty="0" err="1" smtClean="0">
                <a:latin typeface="Arial" pitchFamily="34" charset="0"/>
                <a:cs typeface="Arial" pitchFamily="34" charset="0"/>
              </a:rPr>
              <a:t>Prisoner</a:t>
            </a:r>
            <a:r>
              <a:rPr lang="pl-PL" sz="2200" dirty="0" smtClean="0">
                <a:latin typeface="Arial" pitchFamily="34" charset="0"/>
                <a:cs typeface="Arial" pitchFamily="34" charset="0"/>
              </a:rPr>
              <a:t> of War</a:t>
            </a:r>
            <a:br>
              <a:rPr lang="pl-PL" sz="2200" dirty="0" smtClean="0">
                <a:latin typeface="Arial" pitchFamily="34" charset="0"/>
                <a:cs typeface="Arial" pitchFamily="34" charset="0"/>
              </a:rPr>
            </a:br>
            <a:r>
              <a:rPr lang="pl-PL" sz="2200" dirty="0" smtClean="0">
                <a:latin typeface="Arial" pitchFamily="34" charset="0"/>
                <a:cs typeface="Arial" pitchFamily="34" charset="0"/>
              </a:rPr>
              <a:t>(w języku angielskim), PG – </a:t>
            </a:r>
            <a:r>
              <a:rPr lang="pl-PL" sz="2200" dirty="0" err="1" smtClean="0">
                <a:latin typeface="Arial" pitchFamily="34" charset="0"/>
                <a:cs typeface="Arial" pitchFamily="34" charset="0"/>
              </a:rPr>
              <a:t>Prisnnier</a:t>
            </a:r>
            <a:r>
              <a:rPr lang="pl-PL" sz="2200" dirty="0" smtClean="0">
                <a:latin typeface="Arial" pitchFamily="34" charset="0"/>
                <a:cs typeface="Arial" pitchFamily="34" charset="0"/>
              </a:rPr>
              <a:t> de </a:t>
            </a:r>
            <a:r>
              <a:rPr lang="pl-PL" sz="2200" dirty="0" err="1" smtClean="0">
                <a:latin typeface="Arial" pitchFamily="34" charset="0"/>
                <a:cs typeface="Arial" pitchFamily="34" charset="0"/>
              </a:rPr>
              <a:t>Guerre</a:t>
            </a:r>
            <a:r>
              <a:rPr lang="pl-PL" sz="2200" dirty="0" smtClean="0">
                <a:latin typeface="Arial" pitchFamily="34" charset="0"/>
                <a:cs typeface="Arial" pitchFamily="34" charset="0"/>
              </a:rPr>
              <a:t> (w języku francuskim), PG </a:t>
            </a:r>
            <a:r>
              <a:rPr lang="pl-PL" sz="2200" dirty="0" smtClean="0">
                <a:latin typeface="Arial" pitchFamily="34" charset="0"/>
                <a:cs typeface="Arial" pitchFamily="34" charset="0"/>
              </a:rPr>
              <a:t>– </a:t>
            </a:r>
            <a:r>
              <a:rPr lang="pl-PL" sz="2200" dirty="0" err="1" smtClean="0">
                <a:latin typeface="Arial" pitchFamily="34" charset="0"/>
                <a:cs typeface="Arial" pitchFamily="34" charset="0"/>
              </a:rPr>
              <a:t>Prisoniero</a:t>
            </a:r>
            <a:r>
              <a:rPr lang="pl-PL" sz="2200" dirty="0" smtClean="0">
                <a:latin typeface="Arial" pitchFamily="34" charset="0"/>
                <a:cs typeface="Arial" pitchFamily="34" charset="0"/>
              </a:rPr>
              <a:t> </a:t>
            </a:r>
            <a:r>
              <a:rPr lang="pl-PL" sz="2200" dirty="0" smtClean="0">
                <a:latin typeface="Arial" pitchFamily="34" charset="0"/>
                <a:cs typeface="Arial" pitchFamily="34" charset="0"/>
              </a:rPr>
              <a:t>de </a:t>
            </a:r>
            <a:r>
              <a:rPr lang="pl-PL" sz="2200" dirty="0" err="1" smtClean="0">
                <a:latin typeface="Arial" pitchFamily="34" charset="0"/>
                <a:cs typeface="Arial" pitchFamily="34" charset="0"/>
              </a:rPr>
              <a:t>Guerra</a:t>
            </a:r>
            <a:r>
              <a:rPr lang="pl-PL" sz="2200" dirty="0" smtClean="0">
                <a:latin typeface="Arial" pitchFamily="34" charset="0"/>
                <a:cs typeface="Arial" pitchFamily="34" charset="0"/>
              </a:rPr>
              <a:t> (w języku hiszpańskim).</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20</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479715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ZAGADNIENIE 3 </a:t>
            </a:r>
            <a:r>
              <a:rPr lang="pl-PL" sz="2200" dirty="0" smtClean="0">
                <a:latin typeface="Arial" pitchFamily="34" charset="0"/>
                <a:cs typeface="Arial" pitchFamily="34" charset="0"/>
              </a:rPr>
              <a:t>Reguły obowiązujące żołnierza</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21</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479715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1. Bądź </a:t>
            </a:r>
            <a:r>
              <a:rPr lang="pl-PL" sz="2200" dirty="0" smtClean="0">
                <a:latin typeface="Arial" pitchFamily="34" charset="0"/>
                <a:cs typeface="Arial" pitchFamily="34" charset="0"/>
              </a:rPr>
              <a:t>żołnierzem zdyscyplinowanym. Nieprzestrzeganie prawa konfliktów zbrojnych przynosi ujmę twojej armii i tobie samemu i powoduje zbędne cierpienia; bynajmniej nie osłabia woli walki nieprzyjaciela, a często ją wzmacnia.</a:t>
            </a:r>
            <a:br>
              <a:rPr lang="pl-PL" sz="2200" dirty="0" smtClean="0">
                <a:latin typeface="Arial" pitchFamily="34" charset="0"/>
                <a:cs typeface="Arial" pitchFamily="34" charset="0"/>
              </a:rPr>
            </a:br>
            <a:r>
              <a:rPr lang="pl-PL" sz="2200" dirty="0" smtClean="0">
                <a:latin typeface="Arial" pitchFamily="34" charset="0"/>
                <a:cs typeface="Arial" pitchFamily="34" charset="0"/>
              </a:rPr>
              <a:t>2. Zwalczaj </a:t>
            </a:r>
            <a:r>
              <a:rPr lang="pl-PL" sz="2200" dirty="0" smtClean="0">
                <a:latin typeface="Arial" pitchFamily="34" charset="0"/>
                <a:cs typeface="Arial" pitchFamily="34" charset="0"/>
              </a:rPr>
              <a:t>tylko nieprzyjacielskich kombatantów i atakuj jedynie cele wojskowe.</a:t>
            </a:r>
            <a:br>
              <a:rPr lang="pl-PL" sz="2200" dirty="0" smtClean="0">
                <a:latin typeface="Arial" pitchFamily="34" charset="0"/>
                <a:cs typeface="Arial" pitchFamily="34" charset="0"/>
              </a:rPr>
            </a:br>
            <a:r>
              <a:rPr lang="pl-PL" sz="2200" dirty="0" smtClean="0">
                <a:latin typeface="Arial" pitchFamily="34" charset="0"/>
                <a:cs typeface="Arial" pitchFamily="34" charset="0"/>
              </a:rPr>
              <a:t>3. Nie </a:t>
            </a:r>
            <a:r>
              <a:rPr lang="pl-PL" sz="2200" dirty="0" smtClean="0">
                <a:latin typeface="Arial" pitchFamily="34" charset="0"/>
                <a:cs typeface="Arial" pitchFamily="34" charset="0"/>
              </a:rPr>
              <a:t>dokonuj większych niszczeń niż wymaga tego twoje zadanie</a:t>
            </a:r>
            <a:r>
              <a:rPr lang="pl-PL" sz="2200" dirty="0" smtClean="0">
                <a:latin typeface="Arial" pitchFamily="34" charset="0"/>
                <a:cs typeface="Arial" pitchFamily="34" charset="0"/>
              </a:rPr>
              <a:t>.</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latin typeface="Arial" pitchFamily="34" charset="0"/>
                <a:cs typeface="Arial" pitchFamily="34" charset="0"/>
              </a:rPr>
              <a:t>4. </a:t>
            </a:r>
            <a:r>
              <a:rPr lang="pl-PL" sz="2200" dirty="0" smtClean="0">
                <a:latin typeface="Arial" pitchFamily="34" charset="0"/>
                <a:cs typeface="Arial" pitchFamily="34" charset="0"/>
              </a:rPr>
              <a:t>Jeńcy </a:t>
            </a:r>
            <a:r>
              <a:rPr lang="pl-PL" sz="2200" dirty="0" smtClean="0">
                <a:latin typeface="Arial" pitchFamily="34" charset="0"/>
                <a:cs typeface="Arial" pitchFamily="34" charset="0"/>
              </a:rPr>
              <a:t>wojenni powinni być traktowani humanitarnie. Są obowiązani do podania tylko informacji dotyczących ich tożsamości. Nie jest dozwolone stosowanie wobec jeńców ani fizycznych ani psychicznych tortur.</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22</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479715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5. Nie </a:t>
            </a:r>
            <a:r>
              <a:rPr lang="pl-PL" sz="2200" dirty="0" smtClean="0">
                <a:latin typeface="Arial" pitchFamily="34" charset="0"/>
                <a:cs typeface="Arial" pitchFamily="34" charset="0"/>
              </a:rPr>
              <a:t>zwalczaj nieprzyjaciół, którzy są wyłączeni z walki albo poddają się. Rozbrój ich i przekaż ich twojemu przełożonemu.</a:t>
            </a:r>
            <a:br>
              <a:rPr lang="pl-PL" sz="2200" dirty="0" smtClean="0">
                <a:latin typeface="Arial" pitchFamily="34" charset="0"/>
                <a:cs typeface="Arial" pitchFamily="34" charset="0"/>
              </a:rPr>
            </a:br>
            <a:r>
              <a:rPr lang="pl-PL" sz="2200" dirty="0" smtClean="0">
                <a:latin typeface="Arial" pitchFamily="34" charset="0"/>
                <a:cs typeface="Arial" pitchFamily="34" charset="0"/>
              </a:rPr>
              <a:t>6. Zbieraj </a:t>
            </a:r>
            <a:r>
              <a:rPr lang="pl-PL" sz="2200" dirty="0" smtClean="0">
                <a:latin typeface="Arial" pitchFamily="34" charset="0"/>
                <a:cs typeface="Arial" pitchFamily="34" charset="0"/>
              </a:rPr>
              <a:t>i udzielaj pomocy rannym i chorym, swoim i przeciwnikom.</a:t>
            </a:r>
            <a:br>
              <a:rPr lang="pl-PL" sz="2200" dirty="0" smtClean="0">
                <a:latin typeface="Arial" pitchFamily="34" charset="0"/>
                <a:cs typeface="Arial" pitchFamily="34" charset="0"/>
              </a:rPr>
            </a:br>
            <a:r>
              <a:rPr lang="pl-PL" sz="2200" dirty="0" smtClean="0">
                <a:latin typeface="Arial" pitchFamily="34" charset="0"/>
                <a:cs typeface="Arial" pitchFamily="34" charset="0"/>
              </a:rPr>
              <a:t>7. Traktuj </a:t>
            </a:r>
            <a:r>
              <a:rPr lang="pl-PL" sz="2200" dirty="0" smtClean="0">
                <a:latin typeface="Arial" pitchFamily="34" charset="0"/>
                <a:cs typeface="Arial" pitchFamily="34" charset="0"/>
              </a:rPr>
              <a:t>humanitarnie wszystkie osoby cywilne i wszystkich nieprzyjaciół znajdujących się w twej władzy</a:t>
            </a:r>
            <a:r>
              <a:rPr lang="pl-PL" sz="2200" dirty="0" smtClean="0">
                <a:latin typeface="Arial" pitchFamily="34" charset="0"/>
                <a:cs typeface="Arial" pitchFamily="34" charset="0"/>
              </a:rPr>
              <a:t>.</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8. Nie </a:t>
            </a:r>
            <a:r>
              <a:rPr lang="pl-PL" sz="2200" dirty="0" smtClean="0">
                <a:latin typeface="Arial" pitchFamily="34" charset="0"/>
                <a:cs typeface="Arial" pitchFamily="34" charset="0"/>
              </a:rPr>
              <a:t>bierz zakładników.</a:t>
            </a: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23</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4797152"/>
          </a:xfrm>
        </p:spPr>
        <p:txBody>
          <a:bodyPr rtlCol="0">
            <a:normAutofit fontScale="90000"/>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9. Powstrzymaj </a:t>
            </a:r>
            <a:r>
              <a:rPr lang="pl-PL" sz="2200" dirty="0" smtClean="0">
                <a:latin typeface="Arial" pitchFamily="34" charset="0"/>
                <a:cs typeface="Arial" pitchFamily="34" charset="0"/>
              </a:rPr>
              <a:t>się od wszelkich ataków odwetu.</a:t>
            </a:r>
            <a:br>
              <a:rPr lang="pl-PL" sz="2200" dirty="0" smtClean="0">
                <a:latin typeface="Arial" pitchFamily="34" charset="0"/>
                <a:cs typeface="Arial" pitchFamily="34" charset="0"/>
              </a:rPr>
            </a:br>
            <a:r>
              <a:rPr lang="pl-PL" sz="2200" dirty="0" smtClean="0">
                <a:latin typeface="Arial" pitchFamily="34" charset="0"/>
                <a:cs typeface="Arial" pitchFamily="34" charset="0"/>
              </a:rPr>
              <a:t>10. Uszanuj </a:t>
            </a:r>
            <a:r>
              <a:rPr lang="pl-PL" sz="2200" dirty="0" smtClean="0">
                <a:latin typeface="Arial" pitchFamily="34" charset="0"/>
                <a:cs typeface="Arial" pitchFamily="34" charset="0"/>
              </a:rPr>
              <a:t>wszystkie osoby i przedmioty noszące znak: Czerwonego </a:t>
            </a:r>
            <a:r>
              <a:rPr lang="pl-PL" sz="2200" dirty="0" smtClean="0">
                <a:latin typeface="Arial" pitchFamily="34" charset="0"/>
                <a:cs typeface="Arial" pitchFamily="34" charset="0"/>
              </a:rPr>
              <a:t>Krzyża, Czerwonego </a:t>
            </a:r>
            <a:r>
              <a:rPr lang="pl-PL" sz="2200" dirty="0" smtClean="0">
                <a:latin typeface="Arial" pitchFamily="34" charset="0"/>
                <a:cs typeface="Arial" pitchFamily="34" charset="0"/>
              </a:rPr>
              <a:t>Półksiężyca, białą flagę rozejmową lub znak ochronny dóbr kultury.</a:t>
            </a:r>
            <a:br>
              <a:rPr lang="pl-PL" sz="2200" dirty="0" smtClean="0">
                <a:latin typeface="Arial" pitchFamily="34" charset="0"/>
                <a:cs typeface="Arial" pitchFamily="34" charset="0"/>
              </a:rPr>
            </a:br>
            <a:r>
              <a:rPr lang="pl-PL" sz="2200" dirty="0" smtClean="0">
                <a:latin typeface="Arial" pitchFamily="34" charset="0"/>
                <a:cs typeface="Arial" pitchFamily="34" charset="0"/>
              </a:rPr>
              <a:t>11. Uszanuj </a:t>
            </a:r>
            <a:r>
              <a:rPr lang="pl-PL" sz="2200" dirty="0" smtClean="0">
                <a:latin typeface="Arial" pitchFamily="34" charset="0"/>
                <a:cs typeface="Arial" pitchFamily="34" charset="0"/>
              </a:rPr>
              <a:t>cudzą własność. Grabież jest zabroniona.</a:t>
            </a:r>
            <a:br>
              <a:rPr lang="pl-PL" sz="2200" dirty="0" smtClean="0">
                <a:latin typeface="Arial" pitchFamily="34" charset="0"/>
                <a:cs typeface="Arial" pitchFamily="34" charset="0"/>
              </a:rPr>
            </a:br>
            <a:r>
              <a:rPr lang="pl-PL" sz="2200" dirty="0" smtClean="0">
                <a:latin typeface="Arial" pitchFamily="34" charset="0"/>
                <a:cs typeface="Arial" pitchFamily="34" charset="0"/>
              </a:rPr>
              <a:t>12. Staraj </a:t>
            </a:r>
            <a:r>
              <a:rPr lang="pl-PL" sz="2200" dirty="0" smtClean="0">
                <a:latin typeface="Arial" pitchFamily="34" charset="0"/>
                <a:cs typeface="Arial" pitchFamily="34" charset="0"/>
              </a:rPr>
              <a:t>się zapobiegać wszelkim naruszeniom powyższych reguł. Melduj swojemu przełożonemu o wszelkich naruszeniach. Każde naruszenie prawa konfliktów zbrojnych jest karalne.</a:t>
            </a:r>
            <a:r>
              <a:rPr lang="pl-PL" sz="2000" dirty="0" smtClean="0"/>
              <a:t/>
            </a:r>
            <a:br>
              <a:rPr lang="pl-PL" sz="2000" dirty="0" smtClean="0"/>
            </a:br>
            <a:r>
              <a:rPr lang="pl-PL" sz="2000" dirty="0" smtClean="0"/>
              <a:t>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24</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479715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ZAGADNIENIE 4 </a:t>
            </a:r>
            <a:r>
              <a:rPr lang="pl-PL" sz="2200" dirty="0" smtClean="0">
                <a:latin typeface="Arial" pitchFamily="34" charset="0"/>
                <a:cs typeface="Arial" pitchFamily="34" charset="0"/>
              </a:rPr>
              <a:t>Podstawowe reguły walki </a:t>
            </a:r>
            <a:br>
              <a:rPr lang="pl-PL" sz="2200" dirty="0" smtClean="0">
                <a:latin typeface="Arial" pitchFamily="34" charset="0"/>
                <a:cs typeface="Arial" pitchFamily="34" charset="0"/>
              </a:rPr>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25</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4797152"/>
          </a:xfrm>
        </p:spPr>
        <p:txBody>
          <a:bodyPr rtlCol="0">
            <a:normAutofit fontScale="90000"/>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1. Walkę </a:t>
            </a:r>
            <a:r>
              <a:rPr lang="pl-PL" sz="2200" dirty="0" smtClean="0">
                <a:latin typeface="Arial" pitchFamily="34" charset="0"/>
                <a:cs typeface="Arial" pitchFamily="34" charset="0"/>
              </a:rPr>
              <a:t>należy prowadzić tylko przeciw nieprzyjacielskim kombatantom. Oznacza to, że nie wolno atakować osób cywilnych i że nie powinny one brać udziału w walce.</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2. Nie </a:t>
            </a:r>
            <a:r>
              <a:rPr lang="pl-PL" sz="2200" dirty="0" smtClean="0">
                <a:latin typeface="Arial" pitchFamily="34" charset="0"/>
                <a:cs typeface="Arial" pitchFamily="34" charset="0"/>
              </a:rPr>
              <a:t>wolno niszczyć mienia cywilnego za wyjątkiem sytuacji, w której jest to absolutnie konieczne dla wykonania zadania. Grabież i kradzież mienia cywilnego są zabronione.</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3. Ataki </a:t>
            </a:r>
            <a:r>
              <a:rPr lang="pl-PL" sz="2200" dirty="0" smtClean="0">
                <a:latin typeface="Arial" pitchFamily="34" charset="0"/>
                <a:cs typeface="Arial" pitchFamily="34" charset="0"/>
              </a:rPr>
              <a:t>powinny być skierowane jedynie przeciwko celom wojskowym. Obiekty cywilne winny być oszczędzane, chyba że są wykorzystywane do celów wojskowych.</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26</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4797152"/>
          </a:xfrm>
        </p:spPr>
        <p:txBody>
          <a:bodyPr rtlCol="0">
            <a:normAutofit fontScale="90000"/>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4. Nieprzyjacielski </a:t>
            </a:r>
            <a:r>
              <a:rPr lang="pl-PL" sz="2200" dirty="0" smtClean="0">
                <a:latin typeface="Arial" pitchFamily="34" charset="0"/>
                <a:cs typeface="Arial" pitchFamily="34" charset="0"/>
              </a:rPr>
              <a:t>kombatant, który nie jest w stanie dalej walczyć, nie powinien być atakowany i podlega ochronie. To samo odnosi się do kombatantów, </a:t>
            </a:r>
            <a:r>
              <a:rPr lang="pl-PL" sz="2200" dirty="0" smtClean="0">
                <a:latin typeface="Arial" pitchFamily="34" charset="0"/>
                <a:cs typeface="Arial" pitchFamily="34" charset="0"/>
              </a:rPr>
              <a:t>którzy poddają </a:t>
            </a:r>
            <a:r>
              <a:rPr lang="pl-PL" sz="2200" dirty="0" smtClean="0">
                <a:latin typeface="Arial" pitchFamily="34" charset="0"/>
                <a:cs typeface="Arial" pitchFamily="34" charset="0"/>
              </a:rPr>
              <a:t>się, do rannych, do nieprzyjacielskiej załogi, która musiała opuścić statek powietrzny niezdolny do dalszego lotu, do rozbitków</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5. Nieprzyjacielscy </a:t>
            </a:r>
            <a:r>
              <a:rPr lang="pl-PL" sz="2200" dirty="0" smtClean="0">
                <a:latin typeface="Arial" pitchFamily="34" charset="0"/>
                <a:cs typeface="Arial" pitchFamily="34" charset="0"/>
              </a:rPr>
              <a:t>kombatanci, którzy niosą białą flagę, muszą być uszanowani. Ranni nieprzyjacielscy kombatanci powinni być zbierani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i </a:t>
            </a:r>
            <a:r>
              <a:rPr lang="pl-PL" sz="2200" dirty="0" smtClean="0">
                <a:latin typeface="Arial" pitchFamily="34" charset="0"/>
                <a:cs typeface="Arial" pitchFamily="34" charset="0"/>
              </a:rPr>
              <a:t>otoczeni opieką</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6. Służby </a:t>
            </a:r>
            <a:r>
              <a:rPr lang="pl-PL" sz="2200" dirty="0" smtClean="0">
                <a:latin typeface="Arial" pitchFamily="34" charset="0"/>
                <a:cs typeface="Arial" pitchFamily="34" charset="0"/>
              </a:rPr>
              <a:t>medyczne zostały utworzone w siłach zbrojnych w celu opieki nad rannymi. Ich personel, materiały i pojazdy posiadają ochronny znak Czerwonego Krzyża lub Czerwonego Półksiężyca, na białym tle. Nie wolno atakować tego personelu, pojazdów i budynków. To samo dotyczy wojskowego personelu duchownego.</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27</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4797152"/>
          </a:xfrm>
        </p:spPr>
        <p:txBody>
          <a:bodyPr rtlCol="0">
            <a:normAutofit fontScale="90000"/>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7. Nie </a:t>
            </a:r>
            <a:r>
              <a:rPr lang="pl-PL" sz="2200" dirty="0" smtClean="0">
                <a:latin typeface="Arial" pitchFamily="34" charset="0"/>
                <a:cs typeface="Arial" pitchFamily="34" charset="0"/>
              </a:rPr>
              <a:t>wolno atakować pewnych dóbr i budynków, chyba że zostanie wydany odmienny rozkaz. Obejmuje to budowle o znaczeniu kulturalnym (świątynie, muzea, biblioteki itp.) oraz osoby, które się nimi opiekują</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8. Nie </a:t>
            </a:r>
            <a:r>
              <a:rPr lang="pl-PL" sz="2200" dirty="0" smtClean="0">
                <a:latin typeface="Arial" pitchFamily="34" charset="0"/>
                <a:cs typeface="Arial" pitchFamily="34" charset="0"/>
              </a:rPr>
              <a:t>wolno atakować budowli i urządzeń, które zawierają szczególnie niebezpieczne siły (tamy, groble, elektrownie atomowe</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9. Ochronie </a:t>
            </a:r>
            <a:r>
              <a:rPr lang="pl-PL" sz="2200" dirty="0" smtClean="0">
                <a:latin typeface="Arial" pitchFamily="34" charset="0"/>
                <a:cs typeface="Arial" pitchFamily="34" charset="0"/>
              </a:rPr>
              <a:t>podlega własność obrony cywilnej, która ma zadanie pomagać ludności w czasie konfliktu zbrojnego (walka z pożarami i inne formy ratownictwa)</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28</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060848"/>
            <a:ext cx="8820150" cy="4797152"/>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Zakazy:</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1. Atakowania </a:t>
            </a:r>
            <a:r>
              <a:rPr lang="pl-PL" sz="2200" dirty="0" smtClean="0">
                <a:latin typeface="Arial" pitchFamily="34" charset="0"/>
                <a:cs typeface="Arial" pitchFamily="34" charset="0"/>
              </a:rPr>
              <a:t>ludności cywilnej, osób i obiektów cywilnych jako zamierzonej</a:t>
            </a:r>
            <a:br>
              <a:rPr lang="pl-PL" sz="2200" dirty="0" smtClean="0">
                <a:latin typeface="Arial" pitchFamily="34" charset="0"/>
                <a:cs typeface="Arial" pitchFamily="34" charset="0"/>
              </a:rPr>
            </a:br>
            <a:r>
              <a:rPr lang="pl-PL" sz="2200" dirty="0" smtClean="0">
                <a:latin typeface="Arial" pitchFamily="34" charset="0"/>
                <a:cs typeface="Arial" pitchFamily="34" charset="0"/>
              </a:rPr>
              <a:t>metody prowadzenia wojny</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2. Zmuszania </a:t>
            </a:r>
            <a:r>
              <a:rPr lang="pl-PL" sz="2200" dirty="0" smtClean="0">
                <a:latin typeface="Arial" pitchFamily="34" charset="0"/>
                <a:cs typeface="Arial" pitchFamily="34" charset="0"/>
              </a:rPr>
              <a:t>obywateli strony przeciwnej do uczestnictwa w działaniach wojennych skierowanych przeciwko ich krajowi, nawet wtedy, gdy byli oni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w </a:t>
            </a:r>
            <a:r>
              <a:rPr lang="pl-PL" sz="2200" dirty="0" smtClean="0">
                <a:latin typeface="Arial" pitchFamily="34" charset="0"/>
                <a:cs typeface="Arial" pitchFamily="34" charset="0"/>
              </a:rPr>
              <a:t>służbie innej strony przed rozpoczęciem działań wojennych</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3. Atakowanie </a:t>
            </a:r>
            <a:r>
              <a:rPr lang="pl-PL" sz="2200" dirty="0" smtClean="0">
                <a:latin typeface="Arial" pitchFamily="34" charset="0"/>
                <a:cs typeface="Arial" pitchFamily="34" charset="0"/>
              </a:rPr>
              <a:t>lub bombardowanie niebronionych miast, wsi, domów </a:t>
            </a:r>
            <a:r>
              <a:rPr lang="pl-PL" sz="2200" dirty="0" smtClean="0">
                <a:latin typeface="Arial" pitchFamily="34" charset="0"/>
                <a:cs typeface="Arial" pitchFamily="34" charset="0"/>
              </a:rPr>
              <a:t>mieszkalnych i </a:t>
            </a:r>
            <a:r>
              <a:rPr lang="pl-PL" sz="2200" dirty="0" smtClean="0">
                <a:latin typeface="Arial" pitchFamily="34" charset="0"/>
                <a:cs typeface="Arial" pitchFamily="34" charset="0"/>
              </a:rPr>
              <a:t>budowli.</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29</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628800"/>
            <a:ext cx="8820150" cy="5229200"/>
          </a:xfrm>
        </p:spPr>
        <p:txBody>
          <a:bodyPr rtlCol="0">
            <a:normAutofit fontScale="90000"/>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Zakazy:</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4. Dopuszczania </a:t>
            </a:r>
            <a:r>
              <a:rPr lang="pl-PL" sz="2200" dirty="0" smtClean="0">
                <a:latin typeface="Arial" pitchFamily="34" charset="0"/>
                <a:cs typeface="Arial" pitchFamily="34" charset="0"/>
              </a:rPr>
              <a:t>się rabunku, nawet jeśli miasto lub miejsce zdobyto szturmem</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5. Stosowanie </a:t>
            </a:r>
            <a:r>
              <a:rPr lang="pl-PL" sz="2200" dirty="0" smtClean="0">
                <a:latin typeface="Arial" pitchFamily="34" charset="0"/>
                <a:cs typeface="Arial" pitchFamily="34" charset="0"/>
              </a:rPr>
              <a:t>represalia przeciwko osobom lub dobrom chronionym</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6. Stosowania </a:t>
            </a:r>
            <a:r>
              <a:rPr lang="pl-PL" sz="2200" dirty="0" smtClean="0">
                <a:latin typeface="Arial" pitchFamily="34" charset="0"/>
                <a:cs typeface="Arial" pitchFamily="34" charset="0"/>
              </a:rPr>
              <a:t>wobec osób cywilnych głodu jako metody prowadzenia wojny</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7. Szerzenia </a:t>
            </a:r>
            <a:r>
              <a:rPr lang="pl-PL" sz="2200" dirty="0" smtClean="0">
                <a:latin typeface="Arial" pitchFamily="34" charset="0"/>
                <a:cs typeface="Arial" pitchFamily="34" charset="0"/>
              </a:rPr>
              <a:t>terroru wśród ludności cywilnej poprzez akty i groźby przemocy</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8. Wydawania </a:t>
            </a:r>
            <a:r>
              <a:rPr lang="pl-PL" sz="2200" dirty="0" smtClean="0">
                <a:latin typeface="Arial" pitchFamily="34" charset="0"/>
                <a:cs typeface="Arial" pitchFamily="34" charset="0"/>
              </a:rPr>
              <a:t>rozkazu, by nikogo nie zostawiać przy życiu, grożenia tym przeciwnikowi lub przeprowadzania działań zbrojnych w oparciu o taki rozkaz.</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30</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628800"/>
            <a:ext cx="8820150" cy="5229200"/>
          </a:xfrm>
        </p:spPr>
        <p:txBody>
          <a:bodyPr rtlCol="0">
            <a:normAutofit fontScale="90000"/>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Zakazy:</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9. </a:t>
            </a:r>
            <a:r>
              <a:rPr lang="pl-PL" sz="2000" dirty="0" smtClean="0">
                <a:latin typeface="Arial" pitchFamily="34" charset="0"/>
                <a:cs typeface="Arial" pitchFamily="34" charset="0"/>
              </a:rPr>
              <a:t>Kierowania </a:t>
            </a:r>
            <a:r>
              <a:rPr lang="pl-PL" sz="2000" dirty="0" smtClean="0">
                <a:latin typeface="Arial" pitchFamily="34" charset="0"/>
                <a:cs typeface="Arial" pitchFamily="34" charset="0"/>
              </a:rPr>
              <a:t>ataków na obiekty niezbędne dla przetrwania ludności cywilnej, takie jak środki żywnościowe, zbiory, </a:t>
            </a:r>
            <a:r>
              <a:rPr lang="pl-PL" sz="2000" dirty="0" smtClean="0">
                <a:latin typeface="Arial" pitchFamily="34" charset="0"/>
                <a:cs typeface="Arial" pitchFamily="34" charset="0"/>
              </a:rPr>
              <a:t>bydło i </a:t>
            </a:r>
            <a:r>
              <a:rPr lang="pl-PL" sz="2000" dirty="0" smtClean="0">
                <a:latin typeface="Arial" pitchFamily="34" charset="0"/>
                <a:cs typeface="Arial" pitchFamily="34" charset="0"/>
              </a:rPr>
              <a:t>woda pitna</a:t>
            </a:r>
            <a:r>
              <a:rPr lang="pl-PL" sz="2000" dirty="0" smtClean="0">
                <a:latin typeface="Arial" pitchFamily="34" charset="0"/>
                <a:cs typeface="Arial" pitchFamily="34" charset="0"/>
              </a:rPr>
              <a:t>.</a:t>
            </a:r>
            <a:br>
              <a:rPr lang="pl-PL" sz="2000" dirty="0" smtClean="0">
                <a:latin typeface="Arial" pitchFamily="34" charset="0"/>
                <a:cs typeface="Arial" pitchFamily="34" charset="0"/>
              </a:rPr>
            </a:br>
            <a:r>
              <a:rPr lang="pl-PL" sz="2000" dirty="0" smtClean="0">
                <a:latin typeface="Arial" pitchFamily="34" charset="0"/>
                <a:cs typeface="Arial" pitchFamily="34" charset="0"/>
              </a:rPr>
              <a:t/>
            </a:r>
            <a:br>
              <a:rPr lang="pl-PL" sz="2000" dirty="0" smtClean="0">
                <a:latin typeface="Arial" pitchFamily="34" charset="0"/>
                <a:cs typeface="Arial" pitchFamily="34" charset="0"/>
              </a:rPr>
            </a:br>
            <a:r>
              <a:rPr lang="pl-PL" sz="2000" dirty="0" smtClean="0">
                <a:latin typeface="Arial" pitchFamily="34" charset="0"/>
                <a:cs typeface="Arial" pitchFamily="34" charset="0"/>
              </a:rPr>
              <a:t>10. Stosowania </a:t>
            </a:r>
            <a:r>
              <a:rPr lang="pl-PL" sz="2000" dirty="0" smtClean="0">
                <a:latin typeface="Arial" pitchFamily="34" charset="0"/>
                <a:cs typeface="Arial" pitchFamily="34" charset="0"/>
              </a:rPr>
              <a:t>metod walki, które zmierzają lub mogą zmierzać do wywołania długotrwałych skutków o szerokim zasięgu i poważnych szkód w środowisku naturalnym.</a:t>
            </a:r>
            <a:r>
              <a:rPr lang="pl-PL" sz="2000" dirty="0" smtClean="0"/>
              <a:t> </a:t>
            </a: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31</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628800"/>
            <a:ext cx="8820150" cy="5229200"/>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Zakazy:</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11. Atakowania </a:t>
            </a:r>
            <a:r>
              <a:rPr lang="pl-PL" sz="2200" dirty="0" smtClean="0">
                <a:latin typeface="Arial" pitchFamily="34" charset="0"/>
                <a:cs typeface="Arial" pitchFamily="34" charset="0"/>
              </a:rPr>
              <a:t>grobli, elektrowni jądrowych lub zapór, jeżeli atak spowoduje wyzwolenie niebezpiecznych sił i w konsekwencji poważne straty wśród ludności cywilnej, chyba że używane są one do bezpośredniego wsparcia operacji wojskowych lub w celach wojskowych, a atak jest jedynym środkiem do spowodowania zaprzestania oporu</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12. Prowadzenia </a:t>
            </a:r>
            <a:r>
              <a:rPr lang="pl-PL" sz="2200" dirty="0" smtClean="0">
                <a:latin typeface="Arial" pitchFamily="34" charset="0"/>
                <a:cs typeface="Arial" pitchFamily="34" charset="0"/>
              </a:rPr>
              <a:t>ataków „bez rozróżniania”, czyli takich, które nie są skierowane przeciwko określonemu celowi wojskowemu, a które podejmowane są przeciwko celowi wojskowemu i obiektom cywilnym bez rozróżnienia</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r>
              <a:rPr lang="pl-PL" sz="2000" dirty="0" smtClean="0"/>
              <a:t/>
            </a:r>
            <a:br>
              <a:rPr lang="pl-PL" sz="2000" dirty="0" smtClean="0"/>
            </a:br>
            <a:r>
              <a:rPr lang="pl-PL" sz="2200" dirty="0" smtClean="0">
                <a:latin typeface="Arial" pitchFamily="34" charset="0"/>
                <a:cs typeface="Arial" pitchFamily="34" charset="0"/>
              </a:rPr>
              <a:t>Określając atak jako „bez rozróżnienia”, należy traktować go całościowo,</a:t>
            </a:r>
            <a:br>
              <a:rPr lang="pl-PL" sz="2200" dirty="0" smtClean="0">
                <a:latin typeface="Arial" pitchFamily="34" charset="0"/>
                <a:cs typeface="Arial" pitchFamily="34" charset="0"/>
              </a:rPr>
            </a:br>
            <a:r>
              <a:rPr lang="pl-PL" sz="2200" dirty="0" smtClean="0">
                <a:latin typeface="Arial" pitchFamily="34" charset="0"/>
                <a:cs typeface="Arial" pitchFamily="34" charset="0"/>
              </a:rPr>
              <a:t>a nie jako izolowane fragmenty. Dowódcy muszą podejmować decyzje</a:t>
            </a:r>
            <a:br>
              <a:rPr lang="pl-PL" sz="2200" dirty="0" smtClean="0">
                <a:latin typeface="Arial" pitchFamily="34" charset="0"/>
                <a:cs typeface="Arial" pitchFamily="34" charset="0"/>
              </a:rPr>
            </a:br>
            <a:r>
              <a:rPr lang="pl-PL" sz="2200" dirty="0" smtClean="0">
                <a:latin typeface="Arial" pitchFamily="34" charset="0"/>
                <a:cs typeface="Arial" pitchFamily="34" charset="0"/>
              </a:rPr>
              <a:t>na podstawie informacji dostępnych w danej chwili.</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32</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628800"/>
            <a:ext cx="8820150" cy="5229200"/>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Postępowanie </a:t>
            </a:r>
            <a:r>
              <a:rPr lang="pl-PL" sz="2200" b="1" dirty="0" smtClean="0">
                <a:latin typeface="Arial" pitchFamily="34" charset="0"/>
                <a:cs typeface="Arial" pitchFamily="34" charset="0"/>
              </a:rPr>
              <a:t>z wziętymi do </a:t>
            </a:r>
            <a:r>
              <a:rPr lang="pl-PL" sz="2200" b="1" dirty="0" smtClean="0">
                <a:latin typeface="Arial" pitchFamily="34" charset="0"/>
                <a:cs typeface="Arial" pitchFamily="34" charset="0"/>
              </a:rPr>
              <a:t>niewoli:</a:t>
            </a:r>
            <a:br>
              <a:rPr lang="pl-PL" sz="2200" b="1"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1. Daruj </a:t>
            </a:r>
            <a:r>
              <a:rPr lang="pl-PL" sz="2200" dirty="0" smtClean="0">
                <a:latin typeface="Arial" pitchFamily="34" charset="0"/>
                <a:cs typeface="Arial" pitchFamily="34" charset="0"/>
              </a:rPr>
              <a:t>im życie</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2. Rozbrój </a:t>
            </a:r>
            <a:r>
              <a:rPr lang="pl-PL" sz="2200" dirty="0" smtClean="0">
                <a:latin typeface="Arial" pitchFamily="34" charset="0"/>
                <a:cs typeface="Arial" pitchFamily="34" charset="0"/>
              </a:rPr>
              <a:t>ich i podaj przeszukaniu. Rozbrojenie obejmuje przeszukanie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i </a:t>
            </a:r>
            <a:r>
              <a:rPr lang="pl-PL" sz="2200" dirty="0" smtClean="0">
                <a:latin typeface="Arial" pitchFamily="34" charset="0"/>
                <a:cs typeface="Arial" pitchFamily="34" charset="0"/>
              </a:rPr>
              <a:t>odebranie rynsztunku i dokumentów np. broń, amunicja, mapy, rozkazy, sprzęt telekomunikacyjny i kody</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3. Pozostaw </a:t>
            </a:r>
            <a:r>
              <a:rPr lang="pl-PL" sz="2200" dirty="0" smtClean="0">
                <a:latin typeface="Arial" pitchFamily="34" charset="0"/>
                <a:cs typeface="Arial" pitchFamily="34" charset="0"/>
              </a:rPr>
              <a:t>wziętym do niewoli następujące przedmioty: dokumenty dla osobistej identyfikacji (karta identyfikacyjna, znaczek identyfikacyjny); odzież, przybory do jedzenia i przedmioty osobistego użytku; przedmioty osobistej ochrony: hełm, maska przeciwgazowa.</a:t>
            </a:r>
            <a:r>
              <a:rPr lang="pl-PL" sz="2000" dirty="0" smtClean="0"/>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33</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628800"/>
            <a:ext cx="8820150" cy="5229200"/>
          </a:xfrm>
        </p:spPr>
        <p:txBody>
          <a:bodyPr rtlCol="0">
            <a:normAutofit fontScale="90000"/>
          </a:bodyPr>
          <a:lstStyle/>
          <a:p>
            <a:pPr lvl="0"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Postępowanie </a:t>
            </a:r>
            <a:r>
              <a:rPr lang="pl-PL" sz="2200" b="1" dirty="0" smtClean="0">
                <a:latin typeface="Arial" pitchFamily="34" charset="0"/>
                <a:cs typeface="Arial" pitchFamily="34" charset="0"/>
              </a:rPr>
              <a:t>z wziętymi do </a:t>
            </a:r>
            <a:r>
              <a:rPr lang="pl-PL" sz="2200" b="1" dirty="0" smtClean="0">
                <a:latin typeface="Arial" pitchFamily="34" charset="0"/>
                <a:cs typeface="Arial" pitchFamily="34" charset="0"/>
              </a:rPr>
              <a:t>niewoli:</a:t>
            </a:r>
            <a:br>
              <a:rPr lang="pl-PL" sz="2200" b="1"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4. Rozdziel </a:t>
            </a:r>
            <a:r>
              <a:rPr lang="pl-PL" sz="2200" dirty="0" smtClean="0">
                <a:latin typeface="Arial" pitchFamily="34" charset="0"/>
                <a:cs typeface="Arial" pitchFamily="34" charset="0"/>
              </a:rPr>
              <a:t>ich</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5. Niezwłocznie </a:t>
            </a:r>
            <a:r>
              <a:rPr lang="pl-PL" sz="2200" dirty="0" smtClean="0">
                <a:latin typeface="Arial" pitchFamily="34" charset="0"/>
                <a:cs typeface="Arial" pitchFamily="34" charset="0"/>
              </a:rPr>
              <a:t>przekaż ich swojemu przełożonemu</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6. W </a:t>
            </a:r>
            <a:r>
              <a:rPr lang="pl-PL" sz="2200" dirty="0" smtClean="0">
                <a:latin typeface="Arial" pitchFamily="34" charset="0"/>
                <a:cs typeface="Arial" pitchFamily="34" charset="0"/>
              </a:rPr>
              <a:t>oczekiwaniu na ewakuację nie powinni być narażeni na niebezpieczeństwo ani zmuszani do wykonywania prac, powinni być chronieni przed atakami przemocy, zniewagi i ciekawością publiczną</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W </a:t>
            </a:r>
            <a:r>
              <a:rPr lang="pl-PL" sz="2200" dirty="0" smtClean="0">
                <a:latin typeface="Arial" pitchFamily="34" charset="0"/>
                <a:cs typeface="Arial" pitchFamily="34" charset="0"/>
              </a:rPr>
              <a:t>razie potrzeby powinni otrzymać niezbędną pomoc medyczną.</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34</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628800"/>
            <a:ext cx="8820150" cy="5544616"/>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b="1" dirty="0" smtClean="0">
                <a:latin typeface="Arial" pitchFamily="34" charset="0"/>
                <a:cs typeface="Arial" pitchFamily="34" charset="0"/>
              </a:rPr>
              <a:t>Traktowanie </a:t>
            </a:r>
            <a:r>
              <a:rPr lang="pl-PL" sz="2200" b="1" dirty="0" smtClean="0">
                <a:latin typeface="Arial" pitchFamily="34" charset="0"/>
                <a:cs typeface="Arial" pitchFamily="34" charset="0"/>
              </a:rPr>
              <a:t>jeńca wojennego:</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Ujęci kombatanci stają się jeńcami wojennymi. Status jeńca wojennego</a:t>
            </a:r>
            <a:br>
              <a:rPr lang="pl-PL" sz="2200" dirty="0" smtClean="0">
                <a:latin typeface="Arial" pitchFamily="34" charset="0"/>
                <a:cs typeface="Arial" pitchFamily="34" charset="0"/>
              </a:rPr>
            </a:br>
            <a:r>
              <a:rPr lang="pl-PL" sz="2200" dirty="0" smtClean="0">
                <a:latin typeface="Arial" pitchFamily="34" charset="0"/>
                <a:cs typeface="Arial" pitchFamily="34" charset="0"/>
              </a:rPr>
              <a:t>przysługuje z chwilą dostania się do niewoli, co oznacza że</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1. Podlegają </a:t>
            </a:r>
            <a:r>
              <a:rPr lang="pl-PL" sz="2200" dirty="0" smtClean="0">
                <a:latin typeface="Arial" pitchFamily="34" charset="0"/>
                <a:cs typeface="Arial" pitchFamily="34" charset="0"/>
              </a:rPr>
              <a:t>rozbrojeniu i rewizji</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2. Są </a:t>
            </a:r>
            <a:r>
              <a:rPr lang="pl-PL" sz="2200" dirty="0" smtClean="0">
                <a:latin typeface="Arial" pitchFamily="34" charset="0"/>
                <a:cs typeface="Arial" pitchFamily="34" charset="0"/>
              </a:rPr>
              <a:t>traktowani </a:t>
            </a:r>
            <a:r>
              <a:rPr lang="pl-PL" sz="2200" dirty="0" smtClean="0">
                <a:latin typeface="Arial" pitchFamily="34" charset="0"/>
                <a:cs typeface="Arial" pitchFamily="34" charset="0"/>
              </a:rPr>
              <a:t>humanitarnie.</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3. Muszą </a:t>
            </a:r>
            <a:r>
              <a:rPr lang="pl-PL" sz="2200" dirty="0" smtClean="0">
                <a:latin typeface="Arial" pitchFamily="34" charset="0"/>
                <a:cs typeface="Arial" pitchFamily="34" charset="0"/>
              </a:rPr>
              <a:t>być niezwłocznie przekazani dowódcy.</a:t>
            </a:r>
            <a:br>
              <a:rPr lang="pl-PL" sz="2200" dirty="0" smtClean="0">
                <a:latin typeface="Arial" pitchFamily="34" charset="0"/>
                <a:cs typeface="Arial" pitchFamily="34" charset="0"/>
              </a:rPr>
            </a:br>
            <a:r>
              <a:rPr lang="pl-PL" sz="2200" dirty="0" smtClean="0">
                <a:latin typeface="Arial" pitchFamily="34" charset="0"/>
                <a:cs typeface="Arial" pitchFamily="34" charset="0"/>
              </a:rPr>
              <a:t>4. Są </a:t>
            </a:r>
            <a:r>
              <a:rPr lang="pl-PL" sz="2200" dirty="0" smtClean="0">
                <a:latin typeface="Arial" pitchFamily="34" charset="0"/>
                <a:cs typeface="Arial" pitchFamily="34" charset="0"/>
              </a:rPr>
              <a:t>chronieni i otoczenia opieką</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5. Powinni </a:t>
            </a:r>
            <a:r>
              <a:rPr lang="pl-PL" sz="2200" dirty="0" smtClean="0">
                <a:latin typeface="Arial" pitchFamily="34" charset="0"/>
                <a:cs typeface="Arial" pitchFamily="34" charset="0"/>
              </a:rPr>
              <a:t>zostać ewakuowani</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6. W </a:t>
            </a:r>
            <a:r>
              <a:rPr lang="pl-PL" sz="2200" dirty="0" smtClean="0">
                <a:latin typeface="Arial" pitchFamily="34" charset="0"/>
                <a:cs typeface="Arial" pitchFamily="34" charset="0"/>
              </a:rPr>
              <a:t>czasie przesłuchania jeńcy wojenni (oraz wzięty do niewoli personel </a:t>
            </a:r>
            <a:r>
              <a:rPr lang="pl-PL" sz="2200" dirty="0" smtClean="0">
                <a:latin typeface="Arial" pitchFamily="34" charset="0"/>
                <a:cs typeface="Arial" pitchFamily="34" charset="0"/>
              </a:rPr>
              <a:t>medyczny i </a:t>
            </a:r>
            <a:r>
              <a:rPr lang="pl-PL" sz="2200" dirty="0" smtClean="0">
                <a:latin typeface="Arial" pitchFamily="34" charset="0"/>
                <a:cs typeface="Arial" pitchFamily="34" charset="0"/>
              </a:rPr>
              <a:t>duchowny) mają obowiązek ujawnić jedynie: swoje nazwisko </a:t>
            </a: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i </a:t>
            </a:r>
            <a:r>
              <a:rPr lang="pl-PL" sz="2200" dirty="0" smtClean="0">
                <a:latin typeface="Arial" pitchFamily="34" charset="0"/>
                <a:cs typeface="Arial" pitchFamily="34" charset="0"/>
              </a:rPr>
              <a:t>imiona, </a:t>
            </a:r>
            <a:r>
              <a:rPr lang="pl-PL" sz="2200" dirty="0" smtClean="0">
                <a:latin typeface="Arial" pitchFamily="34" charset="0"/>
                <a:cs typeface="Arial" pitchFamily="34" charset="0"/>
              </a:rPr>
              <a:t>stopień wojskowy</a:t>
            </a:r>
            <a:r>
              <a:rPr lang="pl-PL" sz="2200" dirty="0" smtClean="0">
                <a:latin typeface="Arial" pitchFamily="34" charset="0"/>
                <a:cs typeface="Arial" pitchFamily="34" charset="0"/>
              </a:rPr>
              <a:t>, numer książeczki wojskowej lub inne równoważne informacje.</a:t>
            </a:r>
            <a:r>
              <a:rPr lang="pl-PL" sz="2000" dirty="0" smtClean="0"/>
              <a:t/>
            </a:r>
            <a:br>
              <a:rPr lang="pl-PL" sz="2000" dirty="0" smtClean="0"/>
            </a:br>
            <a:r>
              <a:rPr lang="pl-PL" sz="2000" dirty="0" smtClean="0"/>
              <a:t>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35</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628800"/>
            <a:ext cx="9144000" cy="5544616"/>
          </a:xfrm>
        </p:spPr>
        <p:txBody>
          <a:bodyPr rtlCol="0">
            <a:normAutofit fontScale="90000"/>
          </a:bodyPr>
          <a:lstStyle/>
          <a:p>
            <a:pPr algn="l"/>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Postępowanie z osobami cywilnymi:</a:t>
            </a:r>
            <a:br>
              <a:rPr lang="pl-PL" sz="2200" dirty="0" smtClean="0">
                <a:latin typeface="Arial" pitchFamily="34" charset="0"/>
                <a:cs typeface="Arial" pitchFamily="34" charset="0"/>
              </a:rPr>
            </a:br>
            <a:r>
              <a:rPr lang="pl-PL" sz="2200" dirty="0" smtClean="0">
                <a:latin typeface="Arial" pitchFamily="34" charset="0"/>
                <a:cs typeface="Arial" pitchFamily="34" charset="0"/>
              </a:rPr>
              <a:t>1. Uszanuj </a:t>
            </a:r>
            <a:r>
              <a:rPr lang="pl-PL" sz="2200" dirty="0" smtClean="0">
                <a:latin typeface="Arial" pitchFamily="34" charset="0"/>
                <a:cs typeface="Arial" pitchFamily="34" charset="0"/>
              </a:rPr>
              <a:t>je.</a:t>
            </a:r>
            <a:br>
              <a:rPr lang="pl-PL" sz="2200" dirty="0" smtClean="0">
                <a:latin typeface="Arial" pitchFamily="34" charset="0"/>
                <a:cs typeface="Arial" pitchFamily="34" charset="0"/>
              </a:rPr>
            </a:br>
            <a:r>
              <a:rPr lang="pl-PL" sz="2200" dirty="0" smtClean="0">
                <a:latin typeface="Arial" pitchFamily="34" charset="0"/>
                <a:cs typeface="Arial" pitchFamily="34" charset="0"/>
              </a:rPr>
              <a:t>2. Traktuj </a:t>
            </a:r>
            <a:r>
              <a:rPr lang="pl-PL" sz="2200" dirty="0" smtClean="0">
                <a:latin typeface="Arial" pitchFamily="34" charset="0"/>
                <a:cs typeface="Arial" pitchFamily="34" charset="0"/>
              </a:rPr>
              <a:t>humanitarnie osoby będące pod twoją władzą.</a:t>
            </a:r>
            <a:br>
              <a:rPr lang="pl-PL" sz="2200" dirty="0" smtClean="0">
                <a:latin typeface="Arial" pitchFamily="34" charset="0"/>
                <a:cs typeface="Arial" pitchFamily="34" charset="0"/>
              </a:rPr>
            </a:br>
            <a:r>
              <a:rPr lang="pl-PL" sz="2200" dirty="0" smtClean="0">
                <a:latin typeface="Arial" pitchFamily="34" charset="0"/>
                <a:cs typeface="Arial" pitchFamily="34" charset="0"/>
              </a:rPr>
              <a:t>3. Chroń </a:t>
            </a:r>
            <a:r>
              <a:rPr lang="pl-PL" sz="2200" dirty="0" smtClean="0">
                <a:latin typeface="Arial" pitchFamily="34" charset="0"/>
                <a:cs typeface="Arial" pitchFamily="34" charset="0"/>
              </a:rPr>
              <a:t>je przed złym traktowaniem. Działania odwetowe i branie </a:t>
            </a:r>
            <a:r>
              <a:rPr lang="pl-PL" sz="2200" dirty="0" smtClean="0">
                <a:latin typeface="Arial" pitchFamily="34" charset="0"/>
                <a:cs typeface="Arial" pitchFamily="34" charset="0"/>
              </a:rPr>
              <a:t>zakładników </a:t>
            </a:r>
            <a:br>
              <a:rPr lang="pl-PL" sz="2200" dirty="0" smtClean="0">
                <a:latin typeface="Arial" pitchFamily="34" charset="0"/>
                <a:cs typeface="Arial" pitchFamily="34" charset="0"/>
              </a:rPr>
            </a:br>
            <a:r>
              <a:rPr lang="pl-PL" sz="2200" dirty="0" smtClean="0">
                <a:latin typeface="Arial" pitchFamily="34" charset="0"/>
                <a:cs typeface="Arial" pitchFamily="34" charset="0"/>
              </a:rPr>
              <a:t>    są </a:t>
            </a:r>
            <a:r>
              <a:rPr lang="pl-PL" sz="2200" dirty="0" smtClean="0">
                <a:latin typeface="Arial" pitchFamily="34" charset="0"/>
                <a:cs typeface="Arial" pitchFamily="34" charset="0"/>
              </a:rPr>
              <a:t>zabronione.</a:t>
            </a:r>
            <a:br>
              <a:rPr lang="pl-PL" sz="2200" dirty="0" smtClean="0">
                <a:latin typeface="Arial" pitchFamily="34" charset="0"/>
                <a:cs typeface="Arial" pitchFamily="34" charset="0"/>
              </a:rPr>
            </a:br>
            <a:r>
              <a:rPr lang="pl-PL" sz="2200" dirty="0" smtClean="0">
                <a:latin typeface="Arial" pitchFamily="34" charset="0"/>
                <a:cs typeface="Arial" pitchFamily="34" charset="0"/>
              </a:rPr>
              <a:t>4. Uszanuj </a:t>
            </a:r>
            <a:r>
              <a:rPr lang="pl-PL" sz="2200" dirty="0" smtClean="0">
                <a:latin typeface="Arial" pitchFamily="34" charset="0"/>
                <a:cs typeface="Arial" pitchFamily="34" charset="0"/>
              </a:rPr>
              <a:t>ich mienie. Nie niszcz go ani nie kradnij.</a:t>
            </a:r>
            <a:br>
              <a:rPr lang="pl-PL" sz="2200" dirty="0" smtClean="0">
                <a:latin typeface="Arial" pitchFamily="34" charset="0"/>
                <a:cs typeface="Arial" pitchFamily="34" charset="0"/>
              </a:rPr>
            </a:br>
            <a:r>
              <a:rPr lang="pl-PL" sz="2200" dirty="0" smtClean="0">
                <a:latin typeface="Arial" pitchFamily="34" charset="0"/>
                <a:cs typeface="Arial" pitchFamily="34" charset="0"/>
              </a:rPr>
              <a:t> </a:t>
            </a:r>
            <a:br>
              <a:rPr lang="pl-PL" sz="2200" dirty="0" smtClean="0">
                <a:latin typeface="Arial" pitchFamily="34" charset="0"/>
                <a:cs typeface="Arial" pitchFamily="34" charset="0"/>
              </a:rPr>
            </a:br>
            <a:r>
              <a:rPr lang="pl-PL" sz="2200" dirty="0" smtClean="0">
                <a:latin typeface="Arial" pitchFamily="34" charset="0"/>
                <a:cs typeface="Arial" pitchFamily="34" charset="0"/>
              </a:rPr>
              <a:t>Nieprzyjacielskie mienie wojskowe</a:t>
            </a:r>
            <a:r>
              <a:rPr lang="pl-PL" sz="2200" dirty="0" smtClean="0">
                <a:latin typeface="Arial" pitchFamily="34" charset="0"/>
                <a:cs typeface="Arial" pitchFamily="34" charset="0"/>
              </a:rPr>
              <a:t>:</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Zajęte mienie nieprzyjaciela staje się zdobyczą wojenną i należy do </a:t>
            </a:r>
            <a:r>
              <a:rPr lang="pl-PL" sz="2200" dirty="0" smtClean="0">
                <a:latin typeface="Arial" pitchFamily="34" charset="0"/>
                <a:cs typeface="Arial" pitchFamily="34" charset="0"/>
              </a:rPr>
              <a:t>państwa, które </a:t>
            </a:r>
            <a:r>
              <a:rPr lang="pl-PL" sz="2200" dirty="0" smtClean="0">
                <a:latin typeface="Arial" pitchFamily="34" charset="0"/>
                <a:cs typeface="Arial" pitchFamily="34" charset="0"/>
              </a:rPr>
              <a:t>je zajęło. Wyjątki to między innymi: środki identyfikacji, dobra </a:t>
            </a:r>
            <a:r>
              <a:rPr lang="pl-PL" sz="2200" dirty="0" smtClean="0">
                <a:latin typeface="Arial" pitchFamily="34" charset="0"/>
                <a:cs typeface="Arial" pitchFamily="34" charset="0"/>
              </a:rPr>
              <a:t>medyczne </a:t>
            </a:r>
            <a:br>
              <a:rPr lang="pl-PL" sz="2200" dirty="0" smtClean="0">
                <a:latin typeface="Arial" pitchFamily="34" charset="0"/>
                <a:cs typeface="Arial" pitchFamily="34" charset="0"/>
              </a:rPr>
            </a:br>
            <a:r>
              <a:rPr lang="pl-PL" sz="2200" dirty="0" smtClean="0">
                <a:latin typeface="Arial" pitchFamily="34" charset="0"/>
                <a:cs typeface="Arial" pitchFamily="34" charset="0"/>
              </a:rPr>
              <a:t>i </a:t>
            </a:r>
            <a:r>
              <a:rPr lang="pl-PL" sz="2200" dirty="0" smtClean="0">
                <a:latin typeface="Arial" pitchFamily="34" charset="0"/>
                <a:cs typeface="Arial" pitchFamily="34" charset="0"/>
              </a:rPr>
              <a:t>religijne, żywność, ubrania, transport sanitarny i konieczny dla opieki nad </a:t>
            </a:r>
            <a:r>
              <a:rPr lang="pl-PL" sz="2200" dirty="0" smtClean="0">
                <a:latin typeface="Arial" pitchFamily="34" charset="0"/>
                <a:cs typeface="Arial" pitchFamily="34" charset="0"/>
              </a:rPr>
              <a:t>rannymi i </a:t>
            </a:r>
            <a:r>
              <a:rPr lang="pl-PL" sz="2200" dirty="0" smtClean="0">
                <a:latin typeface="Arial" pitchFamily="34" charset="0"/>
                <a:cs typeface="Arial" pitchFamily="34" charset="0"/>
              </a:rPr>
              <a:t>chorymi.</a:t>
            </a: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000" dirty="0" smtClean="0"/>
              <a:t/>
            </a:r>
            <a:br>
              <a:rPr lang="pl-PL" sz="2000" dirty="0" smtClean="0"/>
            </a:br>
            <a:r>
              <a:rPr lang="pl-PL" sz="2000" dirty="0" smtClean="0"/>
              <a:t/>
            </a:r>
            <a:br>
              <a:rPr lang="pl-PL" sz="2000" dirty="0" smtClean="0"/>
            </a:br>
            <a:r>
              <a:rPr lang="pl-PL" sz="2000" dirty="0" smtClean="0"/>
              <a:t> </a:t>
            </a:r>
            <a:br>
              <a:rPr lang="pl-PL" sz="2000" dirty="0" smtClean="0"/>
            </a:br>
            <a:r>
              <a:rPr lang="pl-PL" sz="2000" dirty="0" smtClean="0"/>
              <a:t/>
            </a:r>
            <a:br>
              <a:rPr lang="pl-PL" sz="2000" dirty="0" smtClean="0"/>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2200" dirty="0" smtClean="0">
                <a:latin typeface="Arial" pitchFamily="34" charset="0"/>
                <a:cs typeface="Arial" pitchFamily="34" charset="0"/>
              </a:rPr>
              <a:t/>
            </a:r>
            <a:br>
              <a:rPr lang="pl-PL" sz="2200" dirty="0" smtClean="0">
                <a:latin typeface="Arial" pitchFamily="34" charset="0"/>
                <a:cs typeface="Arial" pitchFamily="34" charset="0"/>
              </a:rPr>
            </a:br>
            <a:r>
              <a:rPr lang="pl-PL" sz="3200" dirty="0" smtClean="0"/>
              <a:t/>
            </a:r>
            <a:br>
              <a:rPr lang="pl-PL" sz="3200" dirty="0" smtClean="0"/>
            </a:br>
            <a:r>
              <a:rPr lang="pl-PL" sz="3200" dirty="0" smtClean="0"/>
              <a:t> </a:t>
            </a:r>
            <a:endParaRPr lang="pl-PL" sz="3200" dirty="0"/>
          </a:p>
        </p:txBody>
      </p:sp>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36868" name="Obraz 7" descr="Wydział Zarządzania i Marketingu - nowe logo"/>
          <p:cNvPicPr>
            <a:picLocks noChangeAspect="1" noChangeArrowheads="1"/>
          </p:cNvPicPr>
          <p:nvPr/>
        </p:nvPicPr>
        <p:blipFill>
          <a:blip r:embed="rId3" cstate="print"/>
          <a:srcRect/>
          <a:stretch>
            <a:fillRect/>
          </a:stretch>
        </p:blipFill>
        <p:spPr bwMode="auto">
          <a:xfrm>
            <a:off x="6837363" y="144463"/>
            <a:ext cx="1809750" cy="857250"/>
          </a:xfrm>
          <a:prstGeom prst="rect">
            <a:avLst/>
          </a:prstGeom>
          <a:noFill/>
          <a:ln w="9525">
            <a:noFill/>
            <a:miter lim="800000"/>
            <a:headEnd/>
            <a:tailEnd/>
          </a:ln>
        </p:spPr>
      </p:pic>
      <p:sp>
        <p:nvSpPr>
          <p:cNvPr id="19461" name="Symbol zastępczy numeru slajdu 6"/>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fld id="{7254776E-95AF-46A0-9721-88EA6B4921F1}" type="slidenum">
              <a:rPr lang="pl-PL" altLang="pl-PL"/>
              <a:pPr/>
              <a:t>36</a:t>
            </a:fld>
            <a:endParaRPr lang="pl-PL" altLang="pl-PL"/>
          </a:p>
        </p:txBody>
      </p:sp>
      <p:pic>
        <p:nvPicPr>
          <p:cNvPr id="36870" name="Obraz 2"/>
          <p:cNvPicPr>
            <a:picLocks noChangeAspect="1"/>
          </p:cNvPicPr>
          <p:nvPr/>
        </p:nvPicPr>
        <p:blipFill>
          <a:blip r:embed="rId4" cstate="print"/>
          <a:srcRect/>
          <a:stretch>
            <a:fillRect/>
          </a:stretch>
        </p:blipFill>
        <p:spPr bwMode="auto">
          <a:xfrm>
            <a:off x="323850" y="109538"/>
            <a:ext cx="2924175" cy="1562100"/>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ChangeArrowheads="1"/>
          </p:cNvSpPr>
          <p:nvPr/>
        </p:nvSpPr>
        <p:spPr bwMode="auto">
          <a:xfrm>
            <a:off x="2339975" y="404813"/>
            <a:ext cx="4572000" cy="338137"/>
          </a:xfrm>
          <a:prstGeom prst="rect">
            <a:avLst/>
          </a:prstGeom>
          <a:noFill/>
          <a:ln>
            <a:noFill/>
          </a:ln>
          <a:effectLst/>
          <a:extLst/>
        </p:spPr>
        <p:txBody>
          <a:bodyPr>
            <a:spAutoFit/>
          </a:bodyPr>
          <a:lstStyle>
            <a:lvl1pPr marL="342900" indent="-342900">
              <a:defRPr kumimoji="1" sz="2400">
                <a:solidFill>
                  <a:schemeClr val="tx1"/>
                </a:solidFill>
                <a:latin typeface="Tahoma" pitchFamily="34" charset="0"/>
              </a:defRPr>
            </a:lvl1pPr>
            <a:lvl2pPr>
              <a:defRPr kumimoji="1" sz="2400">
                <a:solidFill>
                  <a:schemeClr val="tx1"/>
                </a:solidFill>
                <a:latin typeface="Tahoma" pitchFamily="34" charset="0"/>
              </a:defRPr>
            </a:lvl2pPr>
            <a:lvl3pPr>
              <a:defRPr kumimoji="1" sz="2400">
                <a:solidFill>
                  <a:schemeClr val="tx1"/>
                </a:solidFill>
                <a:latin typeface="Tahoma" pitchFamily="34" charset="0"/>
              </a:defRPr>
            </a:lvl3pPr>
            <a:lvl4pPr>
              <a:defRPr kumimoji="1" sz="2400">
                <a:solidFill>
                  <a:schemeClr val="tx1"/>
                </a:solidFill>
                <a:latin typeface="Tahoma" pitchFamily="34" charset="0"/>
              </a:defRPr>
            </a:lvl4pPr>
            <a:lvl5pPr>
              <a:defRPr kumimoji="1" sz="2400">
                <a:solidFill>
                  <a:schemeClr val="tx1"/>
                </a:solidFill>
                <a:latin typeface="Tahoma" pitchFamily="34" charset="0"/>
              </a:defRPr>
            </a:lvl5pPr>
            <a:lvl6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6pPr>
            <a:lvl7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7pPr>
            <a:lvl8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8pPr>
            <a:lvl9pPr eaLnBrk="0" fontAlgn="base" hangingPunct="0">
              <a:spcBef>
                <a:spcPct val="20000"/>
              </a:spcBef>
              <a:spcAft>
                <a:spcPct val="0"/>
              </a:spcAft>
              <a:buClr>
                <a:schemeClr val="accent2"/>
              </a:buClr>
              <a:buFont typeface="Monotype Sorts" pitchFamily="2" charset="2"/>
              <a:defRPr kumimoji="1" sz="2400">
                <a:solidFill>
                  <a:schemeClr val="tx1"/>
                </a:solidFill>
                <a:latin typeface="Tahoma" pitchFamily="34" charset="0"/>
              </a:defRPr>
            </a:lvl9pPr>
          </a:lstStyle>
          <a:p>
            <a:pPr eaLnBrk="1" fontAlgn="auto" hangingPunct="1">
              <a:spcBef>
                <a:spcPct val="20000"/>
              </a:spcBef>
              <a:spcAft>
                <a:spcPts val="0"/>
              </a:spcAft>
              <a:buClr>
                <a:schemeClr val="accent2"/>
              </a:buClr>
              <a:buFont typeface="Monotype Sorts" pitchFamily="2" charset="2"/>
              <a:buNone/>
              <a:defRPr/>
            </a:pPr>
            <a:r>
              <a:rPr kumimoji="0" lang="pl-PL" altLang="pl-PL" sz="1600" b="1" kern="0" dirty="0">
                <a:effectLst>
                  <a:outerShdw blurRad="38100" dist="38100" dir="2700000" algn="tl">
                    <a:srgbClr val="C0C0C0"/>
                  </a:outerShdw>
                </a:effectLst>
                <a:latin typeface="Arial" charset="0"/>
              </a:rPr>
              <a:t>	</a:t>
            </a:r>
            <a:endParaRPr kumimoji="0" lang="pl-PL" altLang="pl-PL" sz="1600" b="1" kern="0" dirty="0">
              <a:latin typeface="Arial" charset="0"/>
            </a:endParaRPr>
          </a:p>
        </p:txBody>
      </p:sp>
      <p:pic>
        <p:nvPicPr>
          <p:cNvPr id="144387" name="Obraz 7" descr="Wydział Zarządzania i Marketingu - nowe logo"/>
          <p:cNvPicPr>
            <a:picLocks noChangeAspect="1" noChangeArrowheads="1"/>
          </p:cNvPicPr>
          <p:nvPr/>
        </p:nvPicPr>
        <p:blipFill>
          <a:blip r:embed="rId4" cstate="print"/>
          <a:srcRect/>
          <a:stretch>
            <a:fillRect/>
          </a:stretch>
        </p:blipFill>
        <p:spPr bwMode="auto">
          <a:xfrm>
            <a:off x="6875463" y="260350"/>
            <a:ext cx="1809750" cy="857250"/>
          </a:xfrm>
          <a:prstGeom prst="rect">
            <a:avLst/>
          </a:prstGeom>
          <a:noFill/>
          <a:ln w="9525">
            <a:noFill/>
            <a:miter lim="800000"/>
            <a:headEnd/>
            <a:tailEnd/>
          </a:ln>
        </p:spPr>
      </p:pic>
      <p:graphicFrame>
        <p:nvGraphicFramePr>
          <p:cNvPr id="144388" name="Object 111"/>
          <p:cNvGraphicFramePr>
            <a:graphicFrameLocks noChangeAspect="1"/>
          </p:cNvGraphicFramePr>
          <p:nvPr/>
        </p:nvGraphicFramePr>
        <p:xfrm>
          <a:off x="249238" y="1471613"/>
          <a:ext cx="1368425" cy="1404937"/>
        </p:xfrm>
        <a:graphic>
          <a:graphicData uri="http://schemas.openxmlformats.org/presentationml/2006/ole">
            <p:oleObj spid="_x0000_s53250" name="Klip" r:id="rId5" imgW="3063875" imgH="3148013" progId="">
              <p:embed/>
            </p:oleObj>
          </a:graphicData>
        </a:graphic>
      </p:graphicFrame>
      <p:grpSp>
        <p:nvGrpSpPr>
          <p:cNvPr id="2" name="Group 36"/>
          <p:cNvGrpSpPr>
            <a:grpSpLocks noGrp="1"/>
          </p:cNvGrpSpPr>
          <p:nvPr/>
        </p:nvGrpSpPr>
        <p:grpSpPr bwMode="auto">
          <a:xfrm>
            <a:off x="6372225" y="1989138"/>
            <a:ext cx="2555875" cy="4598987"/>
            <a:chOff x="3800" y="576"/>
            <a:chExt cx="1624" cy="3245"/>
          </a:xfrm>
        </p:grpSpPr>
        <p:grpSp>
          <p:nvGrpSpPr>
            <p:cNvPr id="3" name="Group 37"/>
            <p:cNvGrpSpPr>
              <a:grpSpLocks/>
            </p:cNvGrpSpPr>
            <p:nvPr/>
          </p:nvGrpSpPr>
          <p:grpSpPr bwMode="auto">
            <a:xfrm>
              <a:off x="4495" y="3348"/>
              <a:ext cx="578" cy="371"/>
              <a:chOff x="4337" y="3466"/>
              <a:chExt cx="602" cy="371"/>
            </a:xfrm>
          </p:grpSpPr>
          <p:sp>
            <p:nvSpPr>
              <p:cNvPr id="112749" name="Freeform 38"/>
              <p:cNvSpPr>
                <a:spLocks/>
              </p:cNvSpPr>
              <p:nvPr/>
            </p:nvSpPr>
            <p:spPr bwMode="auto">
              <a:xfrm>
                <a:off x="4337" y="3466"/>
                <a:ext cx="602" cy="371"/>
              </a:xfrm>
              <a:custGeom>
                <a:avLst/>
                <a:gdLst>
                  <a:gd name="T0" fmla="*/ 1 w 1203"/>
                  <a:gd name="T1" fmla="*/ 0 h 743"/>
                  <a:gd name="T2" fmla="*/ 1 w 1203"/>
                  <a:gd name="T3" fmla="*/ 0 h 743"/>
                  <a:gd name="T4" fmla="*/ 0 w 1203"/>
                  <a:gd name="T5" fmla="*/ 0 h 743"/>
                  <a:gd name="T6" fmla="*/ 0 w 1203"/>
                  <a:gd name="T7" fmla="*/ 0 h 743"/>
                  <a:gd name="T8" fmla="*/ 1 w 1203"/>
                  <a:gd name="T9" fmla="*/ 0 h 743"/>
                  <a:gd name="T10" fmla="*/ 1 w 1203"/>
                  <a:gd name="T11" fmla="*/ 0 h 743"/>
                  <a:gd name="T12" fmla="*/ 1 w 1203"/>
                  <a:gd name="T13" fmla="*/ 0 h 743"/>
                  <a:gd name="T14" fmla="*/ 1 w 1203"/>
                  <a:gd name="T15" fmla="*/ 0 h 743"/>
                  <a:gd name="T16" fmla="*/ 1 w 1203"/>
                  <a:gd name="T17" fmla="*/ 0 h 743"/>
                  <a:gd name="T18" fmla="*/ 1 w 1203"/>
                  <a:gd name="T19" fmla="*/ 0 h 743"/>
                  <a:gd name="T20" fmla="*/ 1 w 1203"/>
                  <a:gd name="T21" fmla="*/ 0 h 743"/>
                  <a:gd name="T22" fmla="*/ 1 w 1203"/>
                  <a:gd name="T23" fmla="*/ 0 h 743"/>
                  <a:gd name="T24" fmla="*/ 1 w 1203"/>
                  <a:gd name="T25" fmla="*/ 0 h 743"/>
                  <a:gd name="T26" fmla="*/ 1 w 1203"/>
                  <a:gd name="T27" fmla="*/ 0 h 743"/>
                  <a:gd name="T28" fmla="*/ 1 w 1203"/>
                  <a:gd name="T29" fmla="*/ 0 h 743"/>
                  <a:gd name="T30" fmla="*/ 1 w 1203"/>
                  <a:gd name="T31" fmla="*/ 0 h 743"/>
                  <a:gd name="T32" fmla="*/ 1 w 1203"/>
                  <a:gd name="T33" fmla="*/ 0 h 743"/>
                  <a:gd name="T34" fmla="*/ 1 w 1203"/>
                  <a:gd name="T35" fmla="*/ 0 h 7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03"/>
                  <a:gd name="T55" fmla="*/ 0 h 743"/>
                  <a:gd name="T56" fmla="*/ 1203 w 1203"/>
                  <a:gd name="T57" fmla="*/ 743 h 7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03" h="743">
                    <a:moveTo>
                      <a:pt x="421" y="84"/>
                    </a:moveTo>
                    <a:lnTo>
                      <a:pt x="257" y="216"/>
                    </a:lnTo>
                    <a:lnTo>
                      <a:pt x="0" y="335"/>
                    </a:lnTo>
                    <a:lnTo>
                      <a:pt x="0" y="419"/>
                    </a:lnTo>
                    <a:lnTo>
                      <a:pt x="140" y="467"/>
                    </a:lnTo>
                    <a:lnTo>
                      <a:pt x="374" y="455"/>
                    </a:lnTo>
                    <a:lnTo>
                      <a:pt x="619" y="407"/>
                    </a:lnTo>
                    <a:lnTo>
                      <a:pt x="783" y="371"/>
                    </a:lnTo>
                    <a:lnTo>
                      <a:pt x="748" y="551"/>
                    </a:lnTo>
                    <a:lnTo>
                      <a:pt x="713" y="635"/>
                    </a:lnTo>
                    <a:lnTo>
                      <a:pt x="724" y="695"/>
                    </a:lnTo>
                    <a:lnTo>
                      <a:pt x="911" y="743"/>
                    </a:lnTo>
                    <a:lnTo>
                      <a:pt x="1110" y="635"/>
                    </a:lnTo>
                    <a:lnTo>
                      <a:pt x="1157" y="527"/>
                    </a:lnTo>
                    <a:lnTo>
                      <a:pt x="1157" y="431"/>
                    </a:lnTo>
                    <a:lnTo>
                      <a:pt x="1203" y="359"/>
                    </a:lnTo>
                    <a:lnTo>
                      <a:pt x="1180" y="0"/>
                    </a:lnTo>
                    <a:lnTo>
                      <a:pt x="421" y="84"/>
                    </a:lnTo>
                    <a:close/>
                  </a:path>
                </a:pathLst>
              </a:custGeom>
              <a:solidFill>
                <a:srgbClr val="40404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4" name="Group 39"/>
              <p:cNvGrpSpPr>
                <a:grpSpLocks/>
              </p:cNvGrpSpPr>
              <p:nvPr/>
            </p:nvGrpSpPr>
            <p:grpSpPr bwMode="auto">
              <a:xfrm>
                <a:off x="4353" y="3543"/>
                <a:ext cx="536" cy="253"/>
                <a:chOff x="4353" y="3543"/>
                <a:chExt cx="536" cy="253"/>
              </a:xfrm>
            </p:grpSpPr>
            <p:sp>
              <p:nvSpPr>
                <p:cNvPr id="112751" name="Freeform 40"/>
                <p:cNvSpPr>
                  <a:spLocks/>
                </p:cNvSpPr>
                <p:nvPr/>
              </p:nvSpPr>
              <p:spPr bwMode="auto">
                <a:xfrm>
                  <a:off x="4353" y="3584"/>
                  <a:ext cx="189" cy="63"/>
                </a:xfrm>
                <a:custGeom>
                  <a:avLst/>
                  <a:gdLst>
                    <a:gd name="T0" fmla="*/ 0 w 378"/>
                    <a:gd name="T1" fmla="*/ 1 h 123"/>
                    <a:gd name="T2" fmla="*/ 1 w 378"/>
                    <a:gd name="T3" fmla="*/ 1 h 123"/>
                    <a:gd name="T4" fmla="*/ 1 w 378"/>
                    <a:gd name="T5" fmla="*/ 1 h 123"/>
                    <a:gd name="T6" fmla="*/ 1 w 378"/>
                    <a:gd name="T7" fmla="*/ 0 h 123"/>
                    <a:gd name="T8" fmla="*/ 0 w 378"/>
                    <a:gd name="T9" fmla="*/ 1 h 123"/>
                    <a:gd name="T10" fmla="*/ 0 60000 65536"/>
                    <a:gd name="T11" fmla="*/ 0 60000 65536"/>
                    <a:gd name="T12" fmla="*/ 0 60000 65536"/>
                    <a:gd name="T13" fmla="*/ 0 60000 65536"/>
                    <a:gd name="T14" fmla="*/ 0 60000 65536"/>
                    <a:gd name="T15" fmla="*/ 0 w 378"/>
                    <a:gd name="T16" fmla="*/ 0 h 123"/>
                    <a:gd name="T17" fmla="*/ 378 w 378"/>
                    <a:gd name="T18" fmla="*/ 123 h 123"/>
                  </a:gdLst>
                  <a:ahLst/>
                  <a:cxnLst>
                    <a:cxn ang="T10">
                      <a:pos x="T0" y="T1"/>
                    </a:cxn>
                    <a:cxn ang="T11">
                      <a:pos x="T2" y="T3"/>
                    </a:cxn>
                    <a:cxn ang="T12">
                      <a:pos x="T4" y="T5"/>
                    </a:cxn>
                    <a:cxn ang="T13">
                      <a:pos x="T6" y="T7"/>
                    </a:cxn>
                    <a:cxn ang="T14">
                      <a:pos x="T8" y="T9"/>
                    </a:cxn>
                  </a:cxnLst>
                  <a:rect l="T15" t="T16" r="T17" b="T18"/>
                  <a:pathLst>
                    <a:path w="378" h="123">
                      <a:moveTo>
                        <a:pt x="0" y="113"/>
                      </a:moveTo>
                      <a:lnTo>
                        <a:pt x="197" y="123"/>
                      </a:lnTo>
                      <a:lnTo>
                        <a:pt x="378" y="75"/>
                      </a:lnTo>
                      <a:lnTo>
                        <a:pt x="234" y="0"/>
                      </a:lnTo>
                      <a:lnTo>
                        <a:pt x="0" y="113"/>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2" name="Freeform 41"/>
                <p:cNvSpPr>
                  <a:spLocks/>
                </p:cNvSpPr>
                <p:nvPr/>
              </p:nvSpPr>
              <p:spPr bwMode="auto">
                <a:xfrm>
                  <a:off x="4478" y="3546"/>
                  <a:ext cx="207" cy="65"/>
                </a:xfrm>
                <a:custGeom>
                  <a:avLst/>
                  <a:gdLst>
                    <a:gd name="T0" fmla="*/ 1 w 413"/>
                    <a:gd name="T1" fmla="*/ 0 h 136"/>
                    <a:gd name="T2" fmla="*/ 0 w 413"/>
                    <a:gd name="T3" fmla="*/ 1 h 136"/>
                    <a:gd name="T4" fmla="*/ 1 w 413"/>
                    <a:gd name="T5" fmla="*/ 1 h 136"/>
                    <a:gd name="T6" fmla="*/ 1 w 413"/>
                    <a:gd name="T7" fmla="*/ 1 h 136"/>
                    <a:gd name="T8" fmla="*/ 1 w 413"/>
                    <a:gd name="T9" fmla="*/ 1 h 136"/>
                    <a:gd name="T10" fmla="*/ 1 w 413"/>
                    <a:gd name="T11" fmla="*/ 1 h 136"/>
                    <a:gd name="T12" fmla="*/ 1 w 413"/>
                    <a:gd name="T13" fmla="*/ 1 h 136"/>
                    <a:gd name="T14" fmla="*/ 1 w 413"/>
                    <a:gd name="T15" fmla="*/ 0 h 136"/>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136"/>
                    <a:gd name="T26" fmla="*/ 413 w 413"/>
                    <a:gd name="T27" fmla="*/ 136 h 1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136">
                      <a:moveTo>
                        <a:pt x="86" y="0"/>
                      </a:moveTo>
                      <a:lnTo>
                        <a:pt x="0" y="70"/>
                      </a:lnTo>
                      <a:lnTo>
                        <a:pt x="123" y="136"/>
                      </a:lnTo>
                      <a:lnTo>
                        <a:pt x="220" y="118"/>
                      </a:lnTo>
                      <a:lnTo>
                        <a:pt x="328" y="88"/>
                      </a:lnTo>
                      <a:lnTo>
                        <a:pt x="413" y="64"/>
                      </a:lnTo>
                      <a:lnTo>
                        <a:pt x="222" y="48"/>
                      </a:lnTo>
                      <a:lnTo>
                        <a:pt x="86" y="0"/>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3" name="Freeform 42"/>
                <p:cNvSpPr>
                  <a:spLocks/>
                </p:cNvSpPr>
                <p:nvPr/>
              </p:nvSpPr>
              <p:spPr bwMode="auto">
                <a:xfrm>
                  <a:off x="4709" y="3677"/>
                  <a:ext cx="180" cy="119"/>
                </a:xfrm>
                <a:custGeom>
                  <a:avLst/>
                  <a:gdLst>
                    <a:gd name="T0" fmla="*/ 1 w 360"/>
                    <a:gd name="T1" fmla="*/ 0 h 240"/>
                    <a:gd name="T2" fmla="*/ 1 w 360"/>
                    <a:gd name="T3" fmla="*/ 0 h 240"/>
                    <a:gd name="T4" fmla="*/ 0 w 360"/>
                    <a:gd name="T5" fmla="*/ 0 h 240"/>
                    <a:gd name="T6" fmla="*/ 1 w 360"/>
                    <a:gd name="T7" fmla="*/ 0 h 240"/>
                    <a:gd name="T8" fmla="*/ 1 w 360"/>
                    <a:gd name="T9" fmla="*/ 0 h 240"/>
                    <a:gd name="T10" fmla="*/ 1 w 360"/>
                    <a:gd name="T11" fmla="*/ 0 h 240"/>
                    <a:gd name="T12" fmla="*/ 1 w 360"/>
                    <a:gd name="T13" fmla="*/ 0 h 240"/>
                    <a:gd name="T14" fmla="*/ 1 w 360"/>
                    <a:gd name="T15" fmla="*/ 0 h 240"/>
                    <a:gd name="T16" fmla="*/ 1 w 360"/>
                    <a:gd name="T17" fmla="*/ 0 h 240"/>
                    <a:gd name="T18" fmla="*/ 1 w 360"/>
                    <a:gd name="T19" fmla="*/ 0 h 240"/>
                    <a:gd name="T20" fmla="*/ 1 w 360"/>
                    <a:gd name="T21" fmla="*/ 0 h 240"/>
                    <a:gd name="T22" fmla="*/ 1 w 360"/>
                    <a:gd name="T23" fmla="*/ 0 h 2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0"/>
                    <a:gd name="T37" fmla="*/ 0 h 240"/>
                    <a:gd name="T38" fmla="*/ 360 w 360"/>
                    <a:gd name="T39" fmla="*/ 240 h 2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0" h="240">
                      <a:moveTo>
                        <a:pt x="52" y="68"/>
                      </a:moveTo>
                      <a:lnTo>
                        <a:pt x="41" y="134"/>
                      </a:lnTo>
                      <a:lnTo>
                        <a:pt x="0" y="206"/>
                      </a:lnTo>
                      <a:lnTo>
                        <a:pt x="105" y="236"/>
                      </a:lnTo>
                      <a:lnTo>
                        <a:pt x="204" y="240"/>
                      </a:lnTo>
                      <a:lnTo>
                        <a:pt x="296" y="194"/>
                      </a:lnTo>
                      <a:lnTo>
                        <a:pt x="339" y="140"/>
                      </a:lnTo>
                      <a:lnTo>
                        <a:pt x="360" y="20"/>
                      </a:lnTo>
                      <a:lnTo>
                        <a:pt x="257" y="44"/>
                      </a:lnTo>
                      <a:lnTo>
                        <a:pt x="150" y="42"/>
                      </a:lnTo>
                      <a:lnTo>
                        <a:pt x="62" y="0"/>
                      </a:lnTo>
                      <a:lnTo>
                        <a:pt x="52" y="68"/>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54" name="Freeform 43"/>
                <p:cNvSpPr>
                  <a:spLocks/>
                </p:cNvSpPr>
                <p:nvPr/>
              </p:nvSpPr>
              <p:spPr bwMode="auto">
                <a:xfrm>
                  <a:off x="4743" y="3605"/>
                  <a:ext cx="144" cy="87"/>
                </a:xfrm>
                <a:custGeom>
                  <a:avLst/>
                  <a:gdLst>
                    <a:gd name="T0" fmla="*/ 0 w 288"/>
                    <a:gd name="T1" fmla="*/ 1 h 175"/>
                    <a:gd name="T2" fmla="*/ 1 w 288"/>
                    <a:gd name="T3" fmla="*/ 1 h 175"/>
                    <a:gd name="T4" fmla="*/ 1 w 288"/>
                    <a:gd name="T5" fmla="*/ 1 h 175"/>
                    <a:gd name="T6" fmla="*/ 1 w 288"/>
                    <a:gd name="T7" fmla="*/ 1 h 175"/>
                    <a:gd name="T8" fmla="*/ 1 w 288"/>
                    <a:gd name="T9" fmla="*/ 1 h 175"/>
                    <a:gd name="T10" fmla="*/ 1 w 288"/>
                    <a:gd name="T11" fmla="*/ 0 h 175"/>
                    <a:gd name="T12" fmla="*/ 1 w 288"/>
                    <a:gd name="T13" fmla="*/ 1 h 175"/>
                    <a:gd name="T14" fmla="*/ 1 w 288"/>
                    <a:gd name="T15" fmla="*/ 1 h 175"/>
                    <a:gd name="T16" fmla="*/ 1 w 288"/>
                    <a:gd name="T17" fmla="*/ 1 h 175"/>
                    <a:gd name="T18" fmla="*/ 0 w 288"/>
                    <a:gd name="T19" fmla="*/ 1 h 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8"/>
                    <a:gd name="T31" fmla="*/ 0 h 175"/>
                    <a:gd name="T32" fmla="*/ 288 w 288"/>
                    <a:gd name="T33" fmla="*/ 175 h 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8" h="175">
                      <a:moveTo>
                        <a:pt x="0" y="131"/>
                      </a:moveTo>
                      <a:lnTo>
                        <a:pt x="76" y="169"/>
                      </a:lnTo>
                      <a:lnTo>
                        <a:pt x="201" y="175"/>
                      </a:lnTo>
                      <a:lnTo>
                        <a:pt x="288" y="155"/>
                      </a:lnTo>
                      <a:lnTo>
                        <a:pt x="280" y="67"/>
                      </a:lnTo>
                      <a:lnTo>
                        <a:pt x="280" y="0"/>
                      </a:lnTo>
                      <a:lnTo>
                        <a:pt x="224" y="29"/>
                      </a:lnTo>
                      <a:lnTo>
                        <a:pt x="53" y="55"/>
                      </a:lnTo>
                      <a:lnTo>
                        <a:pt x="23" y="37"/>
                      </a:lnTo>
                      <a:lnTo>
                        <a:pt x="0" y="131"/>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sp>
          <p:nvSpPr>
            <p:cNvPr id="112682" name="Freeform 44"/>
            <p:cNvSpPr>
              <a:spLocks/>
            </p:cNvSpPr>
            <p:nvPr/>
          </p:nvSpPr>
          <p:spPr bwMode="auto">
            <a:xfrm>
              <a:off x="4020" y="947"/>
              <a:ext cx="1281" cy="2562"/>
            </a:xfrm>
            <a:custGeom>
              <a:avLst/>
              <a:gdLst>
                <a:gd name="T0" fmla="*/ 0 w 2667"/>
                <a:gd name="T1" fmla="*/ 1 h 5119"/>
                <a:gd name="T2" fmla="*/ 0 w 2667"/>
                <a:gd name="T3" fmla="*/ 1 h 5119"/>
                <a:gd name="T4" fmla="*/ 0 w 2667"/>
                <a:gd name="T5" fmla="*/ 1 h 5119"/>
                <a:gd name="T6" fmla="*/ 0 w 2667"/>
                <a:gd name="T7" fmla="*/ 1 h 5119"/>
                <a:gd name="T8" fmla="*/ 0 w 2667"/>
                <a:gd name="T9" fmla="*/ 1 h 5119"/>
                <a:gd name="T10" fmla="*/ 0 w 2667"/>
                <a:gd name="T11" fmla="*/ 1 h 5119"/>
                <a:gd name="T12" fmla="*/ 0 w 2667"/>
                <a:gd name="T13" fmla="*/ 1 h 5119"/>
                <a:gd name="T14" fmla="*/ 0 w 2667"/>
                <a:gd name="T15" fmla="*/ 1 h 5119"/>
                <a:gd name="T16" fmla="*/ 0 w 2667"/>
                <a:gd name="T17" fmla="*/ 1 h 5119"/>
                <a:gd name="T18" fmla="*/ 0 w 2667"/>
                <a:gd name="T19" fmla="*/ 1 h 5119"/>
                <a:gd name="T20" fmla="*/ 0 w 2667"/>
                <a:gd name="T21" fmla="*/ 1 h 5119"/>
                <a:gd name="T22" fmla="*/ 0 w 2667"/>
                <a:gd name="T23" fmla="*/ 0 h 5119"/>
                <a:gd name="T24" fmla="*/ 0 w 2667"/>
                <a:gd name="T25" fmla="*/ 1 h 5119"/>
                <a:gd name="T26" fmla="*/ 0 w 2667"/>
                <a:gd name="T27" fmla="*/ 1 h 5119"/>
                <a:gd name="T28" fmla="*/ 0 w 2667"/>
                <a:gd name="T29" fmla="*/ 1 h 5119"/>
                <a:gd name="T30" fmla="*/ 0 w 2667"/>
                <a:gd name="T31" fmla="*/ 1 h 5119"/>
                <a:gd name="T32" fmla="*/ 0 w 2667"/>
                <a:gd name="T33" fmla="*/ 1 h 5119"/>
                <a:gd name="T34" fmla="*/ 0 w 2667"/>
                <a:gd name="T35" fmla="*/ 1 h 5119"/>
                <a:gd name="T36" fmla="*/ 0 w 2667"/>
                <a:gd name="T37" fmla="*/ 1 h 5119"/>
                <a:gd name="T38" fmla="*/ 0 w 2667"/>
                <a:gd name="T39" fmla="*/ 1 h 5119"/>
                <a:gd name="T40" fmla="*/ 0 w 2667"/>
                <a:gd name="T41" fmla="*/ 1 h 5119"/>
                <a:gd name="T42" fmla="*/ 0 w 2667"/>
                <a:gd name="T43" fmla="*/ 1 h 5119"/>
                <a:gd name="T44" fmla="*/ 0 w 2667"/>
                <a:gd name="T45" fmla="*/ 1 h 5119"/>
                <a:gd name="T46" fmla="*/ 0 w 2667"/>
                <a:gd name="T47" fmla="*/ 1 h 5119"/>
                <a:gd name="T48" fmla="*/ 0 w 2667"/>
                <a:gd name="T49" fmla="*/ 1 h 5119"/>
                <a:gd name="T50" fmla="*/ 0 w 2667"/>
                <a:gd name="T51" fmla="*/ 1 h 5119"/>
                <a:gd name="T52" fmla="*/ 0 w 2667"/>
                <a:gd name="T53" fmla="*/ 1 h 5119"/>
                <a:gd name="T54" fmla="*/ 0 w 2667"/>
                <a:gd name="T55" fmla="*/ 1 h 5119"/>
                <a:gd name="T56" fmla="*/ 0 w 2667"/>
                <a:gd name="T57" fmla="*/ 1 h 5119"/>
                <a:gd name="T58" fmla="*/ 0 w 2667"/>
                <a:gd name="T59" fmla="*/ 1 h 5119"/>
                <a:gd name="T60" fmla="*/ 0 w 2667"/>
                <a:gd name="T61" fmla="*/ 1 h 5119"/>
                <a:gd name="T62" fmla="*/ 0 w 2667"/>
                <a:gd name="T63" fmla="*/ 1 h 5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67"/>
                <a:gd name="T97" fmla="*/ 0 h 5119"/>
                <a:gd name="T98" fmla="*/ 2667 w 2667"/>
                <a:gd name="T99" fmla="*/ 5119 h 51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67" h="5119">
                  <a:moveTo>
                    <a:pt x="6" y="605"/>
                  </a:moveTo>
                  <a:lnTo>
                    <a:pt x="0" y="577"/>
                  </a:lnTo>
                  <a:lnTo>
                    <a:pt x="59" y="575"/>
                  </a:lnTo>
                  <a:lnTo>
                    <a:pt x="129" y="521"/>
                  </a:lnTo>
                  <a:lnTo>
                    <a:pt x="173" y="443"/>
                  </a:lnTo>
                  <a:lnTo>
                    <a:pt x="173" y="392"/>
                  </a:lnTo>
                  <a:lnTo>
                    <a:pt x="166" y="370"/>
                  </a:lnTo>
                  <a:lnTo>
                    <a:pt x="197" y="358"/>
                  </a:lnTo>
                  <a:lnTo>
                    <a:pt x="629" y="683"/>
                  </a:lnTo>
                  <a:lnTo>
                    <a:pt x="652" y="677"/>
                  </a:lnTo>
                  <a:lnTo>
                    <a:pt x="711" y="695"/>
                  </a:lnTo>
                  <a:lnTo>
                    <a:pt x="711" y="665"/>
                  </a:lnTo>
                  <a:lnTo>
                    <a:pt x="763" y="665"/>
                  </a:lnTo>
                  <a:lnTo>
                    <a:pt x="769" y="641"/>
                  </a:lnTo>
                  <a:lnTo>
                    <a:pt x="845" y="551"/>
                  </a:lnTo>
                  <a:lnTo>
                    <a:pt x="974" y="396"/>
                  </a:lnTo>
                  <a:lnTo>
                    <a:pt x="1007" y="360"/>
                  </a:lnTo>
                  <a:lnTo>
                    <a:pt x="1059" y="264"/>
                  </a:lnTo>
                  <a:lnTo>
                    <a:pt x="1100" y="204"/>
                  </a:lnTo>
                  <a:lnTo>
                    <a:pt x="1153" y="168"/>
                  </a:lnTo>
                  <a:lnTo>
                    <a:pt x="1252" y="132"/>
                  </a:lnTo>
                  <a:lnTo>
                    <a:pt x="1340" y="120"/>
                  </a:lnTo>
                  <a:lnTo>
                    <a:pt x="1433" y="60"/>
                  </a:lnTo>
                  <a:lnTo>
                    <a:pt x="1990" y="0"/>
                  </a:lnTo>
                  <a:lnTo>
                    <a:pt x="2015" y="66"/>
                  </a:lnTo>
                  <a:lnTo>
                    <a:pt x="2179" y="150"/>
                  </a:lnTo>
                  <a:lnTo>
                    <a:pt x="2360" y="204"/>
                  </a:lnTo>
                  <a:lnTo>
                    <a:pt x="2440" y="258"/>
                  </a:lnTo>
                  <a:lnTo>
                    <a:pt x="2471" y="312"/>
                  </a:lnTo>
                  <a:lnTo>
                    <a:pt x="2492" y="509"/>
                  </a:lnTo>
                  <a:lnTo>
                    <a:pt x="2535" y="711"/>
                  </a:lnTo>
                  <a:lnTo>
                    <a:pt x="2597" y="932"/>
                  </a:lnTo>
                  <a:lnTo>
                    <a:pt x="2656" y="1160"/>
                  </a:lnTo>
                  <a:lnTo>
                    <a:pt x="2667" y="1352"/>
                  </a:lnTo>
                  <a:lnTo>
                    <a:pt x="2644" y="1603"/>
                  </a:lnTo>
                  <a:lnTo>
                    <a:pt x="2632" y="1830"/>
                  </a:lnTo>
                  <a:lnTo>
                    <a:pt x="2568" y="2156"/>
                  </a:lnTo>
                  <a:lnTo>
                    <a:pt x="2440" y="2132"/>
                  </a:lnTo>
                  <a:lnTo>
                    <a:pt x="2451" y="2539"/>
                  </a:lnTo>
                  <a:lnTo>
                    <a:pt x="2346" y="2625"/>
                  </a:lnTo>
                  <a:lnTo>
                    <a:pt x="2298" y="3677"/>
                  </a:lnTo>
                  <a:lnTo>
                    <a:pt x="2243" y="4287"/>
                  </a:lnTo>
                  <a:lnTo>
                    <a:pt x="2208" y="4658"/>
                  </a:lnTo>
                  <a:lnTo>
                    <a:pt x="2220" y="4814"/>
                  </a:lnTo>
                  <a:lnTo>
                    <a:pt x="2208" y="4988"/>
                  </a:lnTo>
                  <a:lnTo>
                    <a:pt x="2009" y="5096"/>
                  </a:lnTo>
                  <a:lnTo>
                    <a:pt x="1852" y="5119"/>
                  </a:lnTo>
                  <a:lnTo>
                    <a:pt x="1782" y="4994"/>
                  </a:lnTo>
                  <a:lnTo>
                    <a:pt x="1688" y="4994"/>
                  </a:lnTo>
                  <a:lnTo>
                    <a:pt x="1490" y="4982"/>
                  </a:lnTo>
                  <a:lnTo>
                    <a:pt x="1344" y="4928"/>
                  </a:lnTo>
                  <a:lnTo>
                    <a:pt x="1314" y="4766"/>
                  </a:lnTo>
                  <a:lnTo>
                    <a:pt x="1320" y="4629"/>
                  </a:lnTo>
                  <a:lnTo>
                    <a:pt x="1188" y="3653"/>
                  </a:lnTo>
                  <a:lnTo>
                    <a:pt x="1190" y="2613"/>
                  </a:lnTo>
                  <a:lnTo>
                    <a:pt x="1061" y="2445"/>
                  </a:lnTo>
                  <a:lnTo>
                    <a:pt x="1178" y="1567"/>
                  </a:lnTo>
                  <a:lnTo>
                    <a:pt x="1160" y="1365"/>
                  </a:lnTo>
                  <a:lnTo>
                    <a:pt x="1166" y="958"/>
                  </a:lnTo>
                  <a:lnTo>
                    <a:pt x="874" y="1156"/>
                  </a:lnTo>
                  <a:lnTo>
                    <a:pt x="779" y="1186"/>
                  </a:lnTo>
                  <a:lnTo>
                    <a:pt x="674" y="1180"/>
                  </a:lnTo>
                  <a:lnTo>
                    <a:pt x="493" y="1096"/>
                  </a:lnTo>
                  <a:lnTo>
                    <a:pt x="343" y="940"/>
                  </a:lnTo>
                  <a:lnTo>
                    <a:pt x="6" y="605"/>
                  </a:lnTo>
                  <a:close/>
                </a:path>
              </a:pathLst>
            </a:custGeom>
            <a:solidFill>
              <a:srgbClr val="60606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3" name="Freeform 45"/>
            <p:cNvSpPr>
              <a:spLocks/>
            </p:cNvSpPr>
            <p:nvPr/>
          </p:nvSpPr>
          <p:spPr bwMode="auto">
            <a:xfrm>
              <a:off x="4737" y="904"/>
              <a:ext cx="233" cy="646"/>
            </a:xfrm>
            <a:custGeom>
              <a:avLst/>
              <a:gdLst>
                <a:gd name="T0" fmla="*/ 0 w 485"/>
                <a:gd name="T1" fmla="*/ 1 h 1295"/>
                <a:gd name="T2" fmla="*/ 0 w 485"/>
                <a:gd name="T3" fmla="*/ 1 h 1295"/>
                <a:gd name="T4" fmla="*/ 0 w 485"/>
                <a:gd name="T5" fmla="*/ 1 h 1295"/>
                <a:gd name="T6" fmla="*/ 0 w 485"/>
                <a:gd name="T7" fmla="*/ 1 h 1295"/>
                <a:gd name="T8" fmla="*/ 0 w 485"/>
                <a:gd name="T9" fmla="*/ 1 h 1295"/>
                <a:gd name="T10" fmla="*/ 0 w 485"/>
                <a:gd name="T11" fmla="*/ 1 h 1295"/>
                <a:gd name="T12" fmla="*/ 0 w 485"/>
                <a:gd name="T13" fmla="*/ 1 h 1295"/>
                <a:gd name="T14" fmla="*/ 0 w 485"/>
                <a:gd name="T15" fmla="*/ 1 h 1295"/>
                <a:gd name="T16" fmla="*/ 0 w 485"/>
                <a:gd name="T17" fmla="*/ 1 h 1295"/>
                <a:gd name="T18" fmla="*/ 0 w 485"/>
                <a:gd name="T19" fmla="*/ 1 h 1295"/>
                <a:gd name="T20" fmla="*/ 0 w 485"/>
                <a:gd name="T21" fmla="*/ 1 h 1295"/>
                <a:gd name="T22" fmla="*/ 0 w 485"/>
                <a:gd name="T23" fmla="*/ 0 h 1295"/>
                <a:gd name="T24" fmla="*/ 0 w 485"/>
                <a:gd name="T25" fmla="*/ 1 h 1295"/>
                <a:gd name="T26" fmla="*/ 0 w 485"/>
                <a:gd name="T27" fmla="*/ 1 h 1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5"/>
                <a:gd name="T43" fmla="*/ 0 h 1295"/>
                <a:gd name="T44" fmla="*/ 485 w 485"/>
                <a:gd name="T45" fmla="*/ 1295 h 1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5" h="1295">
                  <a:moveTo>
                    <a:pt x="0" y="259"/>
                  </a:moveTo>
                  <a:lnTo>
                    <a:pt x="0" y="493"/>
                  </a:lnTo>
                  <a:lnTo>
                    <a:pt x="12" y="864"/>
                  </a:lnTo>
                  <a:lnTo>
                    <a:pt x="88" y="1187"/>
                  </a:lnTo>
                  <a:lnTo>
                    <a:pt x="117" y="1295"/>
                  </a:lnTo>
                  <a:lnTo>
                    <a:pt x="152" y="995"/>
                  </a:lnTo>
                  <a:lnTo>
                    <a:pt x="205" y="690"/>
                  </a:lnTo>
                  <a:lnTo>
                    <a:pt x="281" y="493"/>
                  </a:lnTo>
                  <a:lnTo>
                    <a:pt x="351" y="337"/>
                  </a:lnTo>
                  <a:lnTo>
                    <a:pt x="386" y="283"/>
                  </a:lnTo>
                  <a:lnTo>
                    <a:pt x="485" y="109"/>
                  </a:lnTo>
                  <a:lnTo>
                    <a:pt x="458" y="0"/>
                  </a:lnTo>
                  <a:lnTo>
                    <a:pt x="6" y="97"/>
                  </a:lnTo>
                  <a:lnTo>
                    <a:pt x="0" y="259"/>
                  </a:lnTo>
                  <a:close/>
                </a:path>
              </a:pathLst>
            </a:custGeom>
            <a:solidFill>
              <a:srgbClr val="8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4" name="Freeform 46"/>
            <p:cNvSpPr>
              <a:spLocks/>
            </p:cNvSpPr>
            <p:nvPr/>
          </p:nvSpPr>
          <p:spPr bwMode="auto">
            <a:xfrm>
              <a:off x="4752" y="1067"/>
              <a:ext cx="89" cy="449"/>
            </a:xfrm>
            <a:custGeom>
              <a:avLst/>
              <a:gdLst>
                <a:gd name="T0" fmla="*/ 0 w 185"/>
                <a:gd name="T1" fmla="*/ 1 h 898"/>
                <a:gd name="T2" fmla="*/ 0 w 185"/>
                <a:gd name="T3" fmla="*/ 1 h 898"/>
                <a:gd name="T4" fmla="*/ 0 w 185"/>
                <a:gd name="T5" fmla="*/ 1 h 898"/>
                <a:gd name="T6" fmla="*/ 0 w 185"/>
                <a:gd name="T7" fmla="*/ 1 h 898"/>
                <a:gd name="T8" fmla="*/ 0 w 185"/>
                <a:gd name="T9" fmla="*/ 1 h 898"/>
                <a:gd name="T10" fmla="*/ 0 w 185"/>
                <a:gd name="T11" fmla="*/ 1 h 898"/>
                <a:gd name="T12" fmla="*/ 0 w 185"/>
                <a:gd name="T13" fmla="*/ 1 h 898"/>
                <a:gd name="T14" fmla="*/ 0 w 185"/>
                <a:gd name="T15" fmla="*/ 1 h 898"/>
                <a:gd name="T16" fmla="*/ 0 w 185"/>
                <a:gd name="T17" fmla="*/ 1 h 898"/>
                <a:gd name="T18" fmla="*/ 0 w 185"/>
                <a:gd name="T19" fmla="*/ 1 h 898"/>
                <a:gd name="T20" fmla="*/ 0 w 185"/>
                <a:gd name="T21" fmla="*/ 1 h 898"/>
                <a:gd name="T22" fmla="*/ 0 w 185"/>
                <a:gd name="T23" fmla="*/ 1 h 898"/>
                <a:gd name="T24" fmla="*/ 0 w 185"/>
                <a:gd name="T25" fmla="*/ 1 h 898"/>
                <a:gd name="T26" fmla="*/ 0 w 185"/>
                <a:gd name="T27" fmla="*/ 1 h 898"/>
                <a:gd name="T28" fmla="*/ 0 w 185"/>
                <a:gd name="T29" fmla="*/ 0 h 898"/>
                <a:gd name="T30" fmla="*/ 0 w 185"/>
                <a:gd name="T31" fmla="*/ 1 h 8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5"/>
                <a:gd name="T49" fmla="*/ 0 h 898"/>
                <a:gd name="T50" fmla="*/ 185 w 185"/>
                <a:gd name="T51" fmla="*/ 898 h 8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5" h="898">
                  <a:moveTo>
                    <a:pt x="97" y="12"/>
                  </a:moveTo>
                  <a:lnTo>
                    <a:pt x="75" y="76"/>
                  </a:lnTo>
                  <a:lnTo>
                    <a:pt x="85" y="144"/>
                  </a:lnTo>
                  <a:lnTo>
                    <a:pt x="39" y="281"/>
                  </a:lnTo>
                  <a:lnTo>
                    <a:pt x="5" y="399"/>
                  </a:lnTo>
                  <a:lnTo>
                    <a:pt x="0" y="507"/>
                  </a:lnTo>
                  <a:lnTo>
                    <a:pt x="15" y="599"/>
                  </a:lnTo>
                  <a:lnTo>
                    <a:pt x="79" y="898"/>
                  </a:lnTo>
                  <a:lnTo>
                    <a:pt x="114" y="611"/>
                  </a:lnTo>
                  <a:lnTo>
                    <a:pt x="138" y="467"/>
                  </a:lnTo>
                  <a:lnTo>
                    <a:pt x="138" y="293"/>
                  </a:lnTo>
                  <a:lnTo>
                    <a:pt x="138" y="138"/>
                  </a:lnTo>
                  <a:lnTo>
                    <a:pt x="185" y="112"/>
                  </a:lnTo>
                  <a:lnTo>
                    <a:pt x="169" y="22"/>
                  </a:lnTo>
                  <a:lnTo>
                    <a:pt x="138" y="0"/>
                  </a:lnTo>
                  <a:lnTo>
                    <a:pt x="97" y="12"/>
                  </a:lnTo>
                  <a:close/>
                </a:path>
              </a:pathLst>
            </a:custGeom>
            <a:solidFill>
              <a:srgbClr val="0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5" name="Freeform 47"/>
            <p:cNvSpPr>
              <a:spLocks/>
            </p:cNvSpPr>
            <p:nvPr/>
          </p:nvSpPr>
          <p:spPr bwMode="auto">
            <a:xfrm>
              <a:off x="4622" y="992"/>
              <a:ext cx="176" cy="786"/>
            </a:xfrm>
            <a:custGeom>
              <a:avLst/>
              <a:gdLst>
                <a:gd name="T0" fmla="*/ 0 w 368"/>
                <a:gd name="T1" fmla="*/ 0 h 1573"/>
                <a:gd name="T2" fmla="*/ 0 w 368"/>
                <a:gd name="T3" fmla="*/ 0 h 1573"/>
                <a:gd name="T4" fmla="*/ 0 w 368"/>
                <a:gd name="T5" fmla="*/ 0 h 1573"/>
                <a:gd name="T6" fmla="*/ 0 w 368"/>
                <a:gd name="T7" fmla="*/ 0 h 1573"/>
                <a:gd name="T8" fmla="*/ 0 w 368"/>
                <a:gd name="T9" fmla="*/ 0 h 1573"/>
                <a:gd name="T10" fmla="*/ 0 w 368"/>
                <a:gd name="T11" fmla="*/ 0 h 1573"/>
                <a:gd name="T12" fmla="*/ 0 w 368"/>
                <a:gd name="T13" fmla="*/ 0 h 1573"/>
                <a:gd name="T14" fmla="*/ 0 w 368"/>
                <a:gd name="T15" fmla="*/ 0 h 1573"/>
                <a:gd name="T16" fmla="*/ 0 w 368"/>
                <a:gd name="T17" fmla="*/ 0 h 1573"/>
                <a:gd name="T18" fmla="*/ 0 w 368"/>
                <a:gd name="T19" fmla="*/ 0 h 1573"/>
                <a:gd name="T20" fmla="*/ 0 w 368"/>
                <a:gd name="T21" fmla="*/ 0 h 1573"/>
                <a:gd name="T22" fmla="*/ 0 w 368"/>
                <a:gd name="T23" fmla="*/ 0 h 1573"/>
                <a:gd name="T24" fmla="*/ 0 w 368"/>
                <a:gd name="T25" fmla="*/ 0 h 1573"/>
                <a:gd name="T26" fmla="*/ 0 w 368"/>
                <a:gd name="T27" fmla="*/ 0 h 1573"/>
                <a:gd name="T28" fmla="*/ 0 w 368"/>
                <a:gd name="T29" fmla="*/ 0 h 1573"/>
                <a:gd name="T30" fmla="*/ 0 w 368"/>
                <a:gd name="T31" fmla="*/ 0 h 1573"/>
                <a:gd name="T32" fmla="*/ 0 w 368"/>
                <a:gd name="T33" fmla="*/ 0 h 1573"/>
                <a:gd name="T34" fmla="*/ 0 w 368"/>
                <a:gd name="T35" fmla="*/ 0 h 1573"/>
                <a:gd name="T36" fmla="*/ 0 w 368"/>
                <a:gd name="T37" fmla="*/ 0 h 1573"/>
                <a:gd name="T38" fmla="*/ 0 w 368"/>
                <a:gd name="T39" fmla="*/ 0 h 1573"/>
                <a:gd name="T40" fmla="*/ 0 w 368"/>
                <a:gd name="T41" fmla="*/ 0 h 1573"/>
                <a:gd name="T42" fmla="*/ 0 w 368"/>
                <a:gd name="T43" fmla="*/ 0 h 15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8"/>
                <a:gd name="T67" fmla="*/ 0 h 1573"/>
                <a:gd name="T68" fmla="*/ 368 w 368"/>
                <a:gd name="T69" fmla="*/ 1573 h 15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8" h="1573">
                  <a:moveTo>
                    <a:pt x="169" y="0"/>
                  </a:moveTo>
                  <a:lnTo>
                    <a:pt x="68" y="60"/>
                  </a:lnTo>
                  <a:lnTo>
                    <a:pt x="39" y="120"/>
                  </a:lnTo>
                  <a:lnTo>
                    <a:pt x="0" y="246"/>
                  </a:lnTo>
                  <a:lnTo>
                    <a:pt x="82" y="294"/>
                  </a:lnTo>
                  <a:lnTo>
                    <a:pt x="23" y="359"/>
                  </a:lnTo>
                  <a:lnTo>
                    <a:pt x="47" y="509"/>
                  </a:lnTo>
                  <a:lnTo>
                    <a:pt x="76" y="653"/>
                  </a:lnTo>
                  <a:lnTo>
                    <a:pt x="111" y="850"/>
                  </a:lnTo>
                  <a:lnTo>
                    <a:pt x="140" y="964"/>
                  </a:lnTo>
                  <a:lnTo>
                    <a:pt x="163" y="1108"/>
                  </a:lnTo>
                  <a:lnTo>
                    <a:pt x="298" y="1573"/>
                  </a:lnTo>
                  <a:lnTo>
                    <a:pt x="368" y="1399"/>
                  </a:lnTo>
                  <a:lnTo>
                    <a:pt x="280" y="1012"/>
                  </a:lnTo>
                  <a:lnTo>
                    <a:pt x="234" y="791"/>
                  </a:lnTo>
                  <a:lnTo>
                    <a:pt x="216" y="587"/>
                  </a:lnTo>
                  <a:lnTo>
                    <a:pt x="210" y="335"/>
                  </a:lnTo>
                  <a:lnTo>
                    <a:pt x="204" y="186"/>
                  </a:lnTo>
                  <a:lnTo>
                    <a:pt x="222" y="126"/>
                  </a:lnTo>
                  <a:lnTo>
                    <a:pt x="193" y="72"/>
                  </a:lnTo>
                  <a:lnTo>
                    <a:pt x="181" y="42"/>
                  </a:lnTo>
                  <a:lnTo>
                    <a:pt x="169"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6" name="Freeform 48"/>
            <p:cNvSpPr>
              <a:spLocks/>
            </p:cNvSpPr>
            <p:nvPr/>
          </p:nvSpPr>
          <p:spPr bwMode="auto">
            <a:xfrm>
              <a:off x="4771" y="971"/>
              <a:ext cx="249" cy="780"/>
            </a:xfrm>
            <a:custGeom>
              <a:avLst/>
              <a:gdLst>
                <a:gd name="T0" fmla="*/ 0 w 525"/>
                <a:gd name="T1" fmla="*/ 0 h 1561"/>
                <a:gd name="T2" fmla="*/ 0 w 525"/>
                <a:gd name="T3" fmla="*/ 0 h 1561"/>
                <a:gd name="T4" fmla="*/ 0 w 525"/>
                <a:gd name="T5" fmla="*/ 0 h 1561"/>
                <a:gd name="T6" fmla="*/ 0 w 525"/>
                <a:gd name="T7" fmla="*/ 0 h 1561"/>
                <a:gd name="T8" fmla="*/ 0 w 525"/>
                <a:gd name="T9" fmla="*/ 0 h 1561"/>
                <a:gd name="T10" fmla="*/ 0 w 525"/>
                <a:gd name="T11" fmla="*/ 0 h 1561"/>
                <a:gd name="T12" fmla="*/ 0 w 525"/>
                <a:gd name="T13" fmla="*/ 0 h 1561"/>
                <a:gd name="T14" fmla="*/ 0 w 525"/>
                <a:gd name="T15" fmla="*/ 0 h 1561"/>
                <a:gd name="T16" fmla="*/ 0 w 525"/>
                <a:gd name="T17" fmla="*/ 0 h 1561"/>
                <a:gd name="T18" fmla="*/ 0 w 525"/>
                <a:gd name="T19" fmla="*/ 0 h 1561"/>
                <a:gd name="T20" fmla="*/ 0 w 525"/>
                <a:gd name="T21" fmla="*/ 0 h 1561"/>
                <a:gd name="T22" fmla="*/ 0 w 525"/>
                <a:gd name="T23" fmla="*/ 0 h 1561"/>
                <a:gd name="T24" fmla="*/ 0 w 525"/>
                <a:gd name="T25" fmla="*/ 0 h 1561"/>
                <a:gd name="T26" fmla="*/ 0 w 525"/>
                <a:gd name="T27" fmla="*/ 0 h 1561"/>
                <a:gd name="T28" fmla="*/ 0 w 525"/>
                <a:gd name="T29" fmla="*/ 0 h 1561"/>
                <a:gd name="T30" fmla="*/ 0 w 525"/>
                <a:gd name="T31" fmla="*/ 0 h 1561"/>
                <a:gd name="T32" fmla="*/ 0 w 525"/>
                <a:gd name="T33" fmla="*/ 0 h 1561"/>
                <a:gd name="T34" fmla="*/ 0 w 525"/>
                <a:gd name="T35" fmla="*/ 0 h 1561"/>
                <a:gd name="T36" fmla="*/ 0 w 525"/>
                <a:gd name="T37" fmla="*/ 0 h 1561"/>
                <a:gd name="T38" fmla="*/ 0 w 525"/>
                <a:gd name="T39" fmla="*/ 0 h 1561"/>
                <a:gd name="T40" fmla="*/ 0 w 525"/>
                <a:gd name="T41" fmla="*/ 0 h 1561"/>
                <a:gd name="T42" fmla="*/ 0 w 525"/>
                <a:gd name="T43" fmla="*/ 0 h 15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25"/>
                <a:gd name="T67" fmla="*/ 0 h 1561"/>
                <a:gd name="T68" fmla="*/ 525 w 525"/>
                <a:gd name="T69" fmla="*/ 1561 h 15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25" h="1561">
                  <a:moveTo>
                    <a:pt x="432" y="0"/>
                  </a:moveTo>
                  <a:lnTo>
                    <a:pt x="438" y="30"/>
                  </a:lnTo>
                  <a:lnTo>
                    <a:pt x="525" y="78"/>
                  </a:lnTo>
                  <a:lnTo>
                    <a:pt x="490" y="174"/>
                  </a:lnTo>
                  <a:lnTo>
                    <a:pt x="473" y="288"/>
                  </a:lnTo>
                  <a:lnTo>
                    <a:pt x="379" y="282"/>
                  </a:lnTo>
                  <a:lnTo>
                    <a:pt x="461" y="377"/>
                  </a:lnTo>
                  <a:lnTo>
                    <a:pt x="391" y="437"/>
                  </a:lnTo>
                  <a:lnTo>
                    <a:pt x="309" y="575"/>
                  </a:lnTo>
                  <a:lnTo>
                    <a:pt x="257" y="743"/>
                  </a:lnTo>
                  <a:lnTo>
                    <a:pt x="216" y="928"/>
                  </a:lnTo>
                  <a:lnTo>
                    <a:pt x="181" y="1120"/>
                  </a:lnTo>
                  <a:lnTo>
                    <a:pt x="93" y="1561"/>
                  </a:lnTo>
                  <a:lnTo>
                    <a:pt x="0" y="1381"/>
                  </a:lnTo>
                  <a:lnTo>
                    <a:pt x="87" y="1088"/>
                  </a:lnTo>
                  <a:lnTo>
                    <a:pt x="105" y="916"/>
                  </a:lnTo>
                  <a:lnTo>
                    <a:pt x="134" y="731"/>
                  </a:lnTo>
                  <a:lnTo>
                    <a:pt x="163" y="575"/>
                  </a:lnTo>
                  <a:lnTo>
                    <a:pt x="216" y="407"/>
                  </a:lnTo>
                  <a:lnTo>
                    <a:pt x="280" y="276"/>
                  </a:lnTo>
                  <a:lnTo>
                    <a:pt x="362" y="138"/>
                  </a:lnTo>
                  <a:lnTo>
                    <a:pt x="432"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7" name="Freeform 49"/>
            <p:cNvSpPr>
              <a:spLocks/>
            </p:cNvSpPr>
            <p:nvPr/>
          </p:nvSpPr>
          <p:spPr bwMode="auto">
            <a:xfrm>
              <a:off x="4768" y="1013"/>
              <a:ext cx="413" cy="1277"/>
            </a:xfrm>
            <a:custGeom>
              <a:avLst/>
              <a:gdLst>
                <a:gd name="T0" fmla="*/ 0 w 858"/>
                <a:gd name="T1" fmla="*/ 0 h 2555"/>
                <a:gd name="T2" fmla="*/ 0 w 858"/>
                <a:gd name="T3" fmla="*/ 0 h 2555"/>
                <a:gd name="T4" fmla="*/ 0 w 858"/>
                <a:gd name="T5" fmla="*/ 0 h 2555"/>
                <a:gd name="T6" fmla="*/ 0 w 858"/>
                <a:gd name="T7" fmla="*/ 0 h 2555"/>
                <a:gd name="T8" fmla="*/ 0 w 858"/>
                <a:gd name="T9" fmla="*/ 0 h 2555"/>
                <a:gd name="T10" fmla="*/ 0 w 858"/>
                <a:gd name="T11" fmla="*/ 0 h 2555"/>
                <a:gd name="T12" fmla="*/ 0 w 858"/>
                <a:gd name="T13" fmla="*/ 0 h 2555"/>
                <a:gd name="T14" fmla="*/ 0 w 858"/>
                <a:gd name="T15" fmla="*/ 0 h 2555"/>
                <a:gd name="T16" fmla="*/ 0 w 858"/>
                <a:gd name="T17" fmla="*/ 0 h 2555"/>
                <a:gd name="T18" fmla="*/ 0 w 858"/>
                <a:gd name="T19" fmla="*/ 0 h 2555"/>
                <a:gd name="T20" fmla="*/ 0 w 858"/>
                <a:gd name="T21" fmla="*/ 0 h 2555"/>
                <a:gd name="T22" fmla="*/ 0 w 858"/>
                <a:gd name="T23" fmla="*/ 0 h 2555"/>
                <a:gd name="T24" fmla="*/ 0 w 858"/>
                <a:gd name="T25" fmla="*/ 0 h 2555"/>
                <a:gd name="T26" fmla="*/ 0 w 858"/>
                <a:gd name="T27" fmla="*/ 0 h 2555"/>
                <a:gd name="T28" fmla="*/ 0 w 858"/>
                <a:gd name="T29" fmla="*/ 0 h 2555"/>
                <a:gd name="T30" fmla="*/ 0 w 858"/>
                <a:gd name="T31" fmla="*/ 0 h 2555"/>
                <a:gd name="T32" fmla="*/ 0 w 858"/>
                <a:gd name="T33" fmla="*/ 0 h 2555"/>
                <a:gd name="T34" fmla="*/ 0 w 858"/>
                <a:gd name="T35" fmla="*/ 0 h 2555"/>
                <a:gd name="T36" fmla="*/ 0 w 858"/>
                <a:gd name="T37" fmla="*/ 0 h 2555"/>
                <a:gd name="T38" fmla="*/ 0 w 858"/>
                <a:gd name="T39" fmla="*/ 0 h 2555"/>
                <a:gd name="T40" fmla="*/ 0 w 858"/>
                <a:gd name="T41" fmla="*/ 0 h 2555"/>
                <a:gd name="T42" fmla="*/ 0 w 858"/>
                <a:gd name="T43" fmla="*/ 0 h 2555"/>
                <a:gd name="T44" fmla="*/ 0 w 858"/>
                <a:gd name="T45" fmla="*/ 0 h 2555"/>
                <a:gd name="T46" fmla="*/ 0 w 858"/>
                <a:gd name="T47" fmla="*/ 0 h 2555"/>
                <a:gd name="T48" fmla="*/ 0 w 858"/>
                <a:gd name="T49" fmla="*/ 0 h 2555"/>
                <a:gd name="T50" fmla="*/ 0 w 858"/>
                <a:gd name="T51" fmla="*/ 0 h 2555"/>
                <a:gd name="T52" fmla="*/ 0 w 858"/>
                <a:gd name="T53" fmla="*/ 0 h 2555"/>
                <a:gd name="T54" fmla="*/ 0 w 858"/>
                <a:gd name="T55" fmla="*/ 0 h 2555"/>
                <a:gd name="T56" fmla="*/ 0 w 858"/>
                <a:gd name="T57" fmla="*/ 0 h 2555"/>
                <a:gd name="T58" fmla="*/ 0 w 858"/>
                <a:gd name="T59" fmla="*/ 0 h 2555"/>
                <a:gd name="T60" fmla="*/ 0 w 858"/>
                <a:gd name="T61" fmla="*/ 0 h 2555"/>
                <a:gd name="T62" fmla="*/ 0 w 858"/>
                <a:gd name="T63" fmla="*/ 0 h 2555"/>
                <a:gd name="T64" fmla="*/ 0 w 858"/>
                <a:gd name="T65" fmla="*/ 0 h 2555"/>
                <a:gd name="T66" fmla="*/ 0 w 858"/>
                <a:gd name="T67" fmla="*/ 0 h 2555"/>
                <a:gd name="T68" fmla="*/ 0 w 858"/>
                <a:gd name="T69" fmla="*/ 0 h 2555"/>
                <a:gd name="T70" fmla="*/ 0 w 858"/>
                <a:gd name="T71" fmla="*/ 0 h 2555"/>
                <a:gd name="T72" fmla="*/ 0 w 858"/>
                <a:gd name="T73" fmla="*/ 0 h 2555"/>
                <a:gd name="T74" fmla="*/ 0 w 858"/>
                <a:gd name="T75" fmla="*/ 0 h 2555"/>
                <a:gd name="T76" fmla="*/ 0 w 858"/>
                <a:gd name="T77" fmla="*/ 0 h 2555"/>
                <a:gd name="T78" fmla="*/ 0 w 858"/>
                <a:gd name="T79" fmla="*/ 0 h 2555"/>
                <a:gd name="T80" fmla="*/ 0 w 858"/>
                <a:gd name="T81" fmla="*/ 0 h 2555"/>
                <a:gd name="T82" fmla="*/ 0 w 858"/>
                <a:gd name="T83" fmla="*/ 0 h 2555"/>
                <a:gd name="T84" fmla="*/ 0 w 858"/>
                <a:gd name="T85" fmla="*/ 0 h 2555"/>
                <a:gd name="T86" fmla="*/ 0 w 858"/>
                <a:gd name="T87" fmla="*/ 0 h 2555"/>
                <a:gd name="T88" fmla="*/ 0 w 858"/>
                <a:gd name="T89" fmla="*/ 0 h 255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58"/>
                <a:gd name="T136" fmla="*/ 0 h 2555"/>
                <a:gd name="T137" fmla="*/ 858 w 858"/>
                <a:gd name="T138" fmla="*/ 2555 h 255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58" h="2555">
                  <a:moveTo>
                    <a:pt x="543" y="0"/>
                  </a:moveTo>
                  <a:lnTo>
                    <a:pt x="519" y="108"/>
                  </a:lnTo>
                  <a:lnTo>
                    <a:pt x="519" y="210"/>
                  </a:lnTo>
                  <a:lnTo>
                    <a:pt x="496" y="228"/>
                  </a:lnTo>
                  <a:lnTo>
                    <a:pt x="426" y="216"/>
                  </a:lnTo>
                  <a:lnTo>
                    <a:pt x="461" y="252"/>
                  </a:lnTo>
                  <a:lnTo>
                    <a:pt x="484" y="287"/>
                  </a:lnTo>
                  <a:lnTo>
                    <a:pt x="479" y="311"/>
                  </a:lnTo>
                  <a:lnTo>
                    <a:pt x="444" y="323"/>
                  </a:lnTo>
                  <a:lnTo>
                    <a:pt x="379" y="431"/>
                  </a:lnTo>
                  <a:lnTo>
                    <a:pt x="338" y="497"/>
                  </a:lnTo>
                  <a:lnTo>
                    <a:pt x="303" y="617"/>
                  </a:lnTo>
                  <a:lnTo>
                    <a:pt x="268" y="760"/>
                  </a:lnTo>
                  <a:lnTo>
                    <a:pt x="239" y="934"/>
                  </a:lnTo>
                  <a:lnTo>
                    <a:pt x="187" y="1052"/>
                  </a:lnTo>
                  <a:lnTo>
                    <a:pt x="122" y="1178"/>
                  </a:lnTo>
                  <a:lnTo>
                    <a:pt x="6" y="1459"/>
                  </a:lnTo>
                  <a:lnTo>
                    <a:pt x="0" y="1692"/>
                  </a:lnTo>
                  <a:lnTo>
                    <a:pt x="17" y="2209"/>
                  </a:lnTo>
                  <a:lnTo>
                    <a:pt x="79" y="2555"/>
                  </a:lnTo>
                  <a:lnTo>
                    <a:pt x="292" y="2553"/>
                  </a:lnTo>
                  <a:lnTo>
                    <a:pt x="642" y="2523"/>
                  </a:lnTo>
                  <a:lnTo>
                    <a:pt x="858" y="2395"/>
                  </a:lnTo>
                  <a:lnTo>
                    <a:pt x="829" y="1932"/>
                  </a:lnTo>
                  <a:lnTo>
                    <a:pt x="609" y="1888"/>
                  </a:lnTo>
                  <a:lnTo>
                    <a:pt x="621" y="1772"/>
                  </a:lnTo>
                  <a:lnTo>
                    <a:pt x="677" y="1445"/>
                  </a:lnTo>
                  <a:lnTo>
                    <a:pt x="695" y="1200"/>
                  </a:lnTo>
                  <a:lnTo>
                    <a:pt x="695" y="1116"/>
                  </a:lnTo>
                  <a:lnTo>
                    <a:pt x="660" y="1056"/>
                  </a:lnTo>
                  <a:lnTo>
                    <a:pt x="683" y="1026"/>
                  </a:lnTo>
                  <a:lnTo>
                    <a:pt x="660" y="942"/>
                  </a:lnTo>
                  <a:lnTo>
                    <a:pt x="619" y="768"/>
                  </a:lnTo>
                  <a:lnTo>
                    <a:pt x="590" y="641"/>
                  </a:lnTo>
                  <a:lnTo>
                    <a:pt x="543" y="551"/>
                  </a:lnTo>
                  <a:lnTo>
                    <a:pt x="590" y="581"/>
                  </a:lnTo>
                  <a:lnTo>
                    <a:pt x="590" y="467"/>
                  </a:lnTo>
                  <a:lnTo>
                    <a:pt x="613" y="341"/>
                  </a:lnTo>
                  <a:lnTo>
                    <a:pt x="660" y="240"/>
                  </a:lnTo>
                  <a:lnTo>
                    <a:pt x="712" y="168"/>
                  </a:lnTo>
                  <a:lnTo>
                    <a:pt x="753" y="120"/>
                  </a:lnTo>
                  <a:lnTo>
                    <a:pt x="788" y="90"/>
                  </a:lnTo>
                  <a:lnTo>
                    <a:pt x="724" y="66"/>
                  </a:lnTo>
                  <a:lnTo>
                    <a:pt x="642" y="42"/>
                  </a:lnTo>
                  <a:lnTo>
                    <a:pt x="543"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8" name="Freeform 50"/>
            <p:cNvSpPr>
              <a:spLocks/>
            </p:cNvSpPr>
            <p:nvPr/>
          </p:nvSpPr>
          <p:spPr bwMode="auto">
            <a:xfrm>
              <a:off x="5060" y="1061"/>
              <a:ext cx="230" cy="944"/>
            </a:xfrm>
            <a:custGeom>
              <a:avLst/>
              <a:gdLst>
                <a:gd name="T0" fmla="*/ 0 w 479"/>
                <a:gd name="T1" fmla="*/ 0 h 1888"/>
                <a:gd name="T2" fmla="*/ 0 w 479"/>
                <a:gd name="T3" fmla="*/ 1 h 1888"/>
                <a:gd name="T4" fmla="*/ 0 w 479"/>
                <a:gd name="T5" fmla="*/ 1 h 1888"/>
                <a:gd name="T6" fmla="*/ 0 w 479"/>
                <a:gd name="T7" fmla="*/ 1 h 1888"/>
                <a:gd name="T8" fmla="*/ 0 w 479"/>
                <a:gd name="T9" fmla="*/ 1 h 1888"/>
                <a:gd name="T10" fmla="*/ 0 w 479"/>
                <a:gd name="T11" fmla="*/ 1 h 1888"/>
                <a:gd name="T12" fmla="*/ 0 w 479"/>
                <a:gd name="T13" fmla="*/ 1 h 1888"/>
                <a:gd name="T14" fmla="*/ 0 w 479"/>
                <a:gd name="T15" fmla="*/ 1 h 1888"/>
                <a:gd name="T16" fmla="*/ 0 w 479"/>
                <a:gd name="T17" fmla="*/ 1 h 1888"/>
                <a:gd name="T18" fmla="*/ 0 w 479"/>
                <a:gd name="T19" fmla="*/ 1 h 1888"/>
                <a:gd name="T20" fmla="*/ 0 w 479"/>
                <a:gd name="T21" fmla="*/ 1 h 1888"/>
                <a:gd name="T22" fmla="*/ 0 w 479"/>
                <a:gd name="T23" fmla="*/ 1 h 1888"/>
                <a:gd name="T24" fmla="*/ 0 w 479"/>
                <a:gd name="T25" fmla="*/ 1 h 1888"/>
                <a:gd name="T26" fmla="*/ 0 w 479"/>
                <a:gd name="T27" fmla="*/ 1 h 1888"/>
                <a:gd name="T28" fmla="*/ 0 w 479"/>
                <a:gd name="T29" fmla="*/ 1 h 1888"/>
                <a:gd name="T30" fmla="*/ 0 w 479"/>
                <a:gd name="T31" fmla="*/ 1 h 1888"/>
                <a:gd name="T32" fmla="*/ 0 w 479"/>
                <a:gd name="T33" fmla="*/ 1 h 1888"/>
                <a:gd name="T34" fmla="*/ 0 w 479"/>
                <a:gd name="T35" fmla="*/ 1 h 1888"/>
                <a:gd name="T36" fmla="*/ 0 w 479"/>
                <a:gd name="T37" fmla="*/ 1 h 1888"/>
                <a:gd name="T38" fmla="*/ 0 w 479"/>
                <a:gd name="T39" fmla="*/ 1 h 1888"/>
                <a:gd name="T40" fmla="*/ 0 w 479"/>
                <a:gd name="T41" fmla="*/ 1 h 1888"/>
                <a:gd name="T42" fmla="*/ 0 w 479"/>
                <a:gd name="T43" fmla="*/ 1 h 1888"/>
                <a:gd name="T44" fmla="*/ 0 w 479"/>
                <a:gd name="T45" fmla="*/ 1 h 1888"/>
                <a:gd name="T46" fmla="*/ 0 w 479"/>
                <a:gd name="T47" fmla="*/ 1 h 1888"/>
                <a:gd name="T48" fmla="*/ 0 w 479"/>
                <a:gd name="T49" fmla="*/ 1 h 1888"/>
                <a:gd name="T50" fmla="*/ 0 w 479"/>
                <a:gd name="T51" fmla="*/ 1 h 1888"/>
                <a:gd name="T52" fmla="*/ 0 w 479"/>
                <a:gd name="T53" fmla="*/ 1 h 1888"/>
                <a:gd name="T54" fmla="*/ 0 w 479"/>
                <a:gd name="T55" fmla="*/ 1 h 1888"/>
                <a:gd name="T56" fmla="*/ 0 w 479"/>
                <a:gd name="T57" fmla="*/ 1 h 1888"/>
                <a:gd name="T58" fmla="*/ 0 w 479"/>
                <a:gd name="T59" fmla="*/ 1 h 1888"/>
                <a:gd name="T60" fmla="*/ 0 w 479"/>
                <a:gd name="T61" fmla="*/ 1 h 1888"/>
                <a:gd name="T62" fmla="*/ 0 w 479"/>
                <a:gd name="T63" fmla="*/ 1 h 1888"/>
                <a:gd name="T64" fmla="*/ 0 w 479"/>
                <a:gd name="T65" fmla="*/ 1 h 1888"/>
                <a:gd name="T66" fmla="*/ 0 w 479"/>
                <a:gd name="T67" fmla="*/ 1 h 1888"/>
                <a:gd name="T68" fmla="*/ 0 w 479"/>
                <a:gd name="T69" fmla="*/ 1 h 1888"/>
                <a:gd name="T70" fmla="*/ 0 w 479"/>
                <a:gd name="T71" fmla="*/ 1 h 1888"/>
                <a:gd name="T72" fmla="*/ 0 w 479"/>
                <a:gd name="T73" fmla="*/ 1 h 1888"/>
                <a:gd name="T74" fmla="*/ 0 w 479"/>
                <a:gd name="T75" fmla="*/ 0 h 18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79"/>
                <a:gd name="T115" fmla="*/ 0 h 1888"/>
                <a:gd name="T116" fmla="*/ 479 w 479"/>
                <a:gd name="T117" fmla="*/ 1888 h 18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79" h="1888">
                  <a:moveTo>
                    <a:pt x="199" y="0"/>
                  </a:moveTo>
                  <a:lnTo>
                    <a:pt x="117" y="90"/>
                  </a:lnTo>
                  <a:lnTo>
                    <a:pt x="59" y="180"/>
                  </a:lnTo>
                  <a:lnTo>
                    <a:pt x="18" y="257"/>
                  </a:lnTo>
                  <a:lnTo>
                    <a:pt x="6" y="335"/>
                  </a:lnTo>
                  <a:lnTo>
                    <a:pt x="0" y="407"/>
                  </a:lnTo>
                  <a:lnTo>
                    <a:pt x="6" y="485"/>
                  </a:lnTo>
                  <a:lnTo>
                    <a:pt x="23" y="535"/>
                  </a:lnTo>
                  <a:lnTo>
                    <a:pt x="47" y="672"/>
                  </a:lnTo>
                  <a:lnTo>
                    <a:pt x="70" y="798"/>
                  </a:lnTo>
                  <a:lnTo>
                    <a:pt x="105" y="910"/>
                  </a:lnTo>
                  <a:lnTo>
                    <a:pt x="257" y="948"/>
                  </a:lnTo>
                  <a:lnTo>
                    <a:pt x="105" y="960"/>
                  </a:lnTo>
                  <a:lnTo>
                    <a:pt x="123" y="990"/>
                  </a:lnTo>
                  <a:lnTo>
                    <a:pt x="216" y="1014"/>
                  </a:lnTo>
                  <a:lnTo>
                    <a:pt x="316" y="1062"/>
                  </a:lnTo>
                  <a:lnTo>
                    <a:pt x="175" y="1050"/>
                  </a:lnTo>
                  <a:lnTo>
                    <a:pt x="111" y="1044"/>
                  </a:lnTo>
                  <a:lnTo>
                    <a:pt x="123" y="1104"/>
                  </a:lnTo>
                  <a:lnTo>
                    <a:pt x="111" y="1223"/>
                  </a:lnTo>
                  <a:lnTo>
                    <a:pt x="94" y="1409"/>
                  </a:lnTo>
                  <a:lnTo>
                    <a:pt x="16" y="1780"/>
                  </a:lnTo>
                  <a:lnTo>
                    <a:pt x="119" y="1782"/>
                  </a:lnTo>
                  <a:lnTo>
                    <a:pt x="249" y="1792"/>
                  </a:lnTo>
                  <a:lnTo>
                    <a:pt x="323" y="1828"/>
                  </a:lnTo>
                  <a:lnTo>
                    <a:pt x="388" y="1888"/>
                  </a:lnTo>
                  <a:lnTo>
                    <a:pt x="432" y="1589"/>
                  </a:lnTo>
                  <a:lnTo>
                    <a:pt x="438" y="1337"/>
                  </a:lnTo>
                  <a:lnTo>
                    <a:pt x="479" y="1068"/>
                  </a:lnTo>
                  <a:lnTo>
                    <a:pt x="462" y="930"/>
                  </a:lnTo>
                  <a:lnTo>
                    <a:pt x="415" y="744"/>
                  </a:lnTo>
                  <a:lnTo>
                    <a:pt x="356" y="535"/>
                  </a:lnTo>
                  <a:lnTo>
                    <a:pt x="327" y="391"/>
                  </a:lnTo>
                  <a:lnTo>
                    <a:pt x="310" y="287"/>
                  </a:lnTo>
                  <a:lnTo>
                    <a:pt x="292" y="174"/>
                  </a:lnTo>
                  <a:lnTo>
                    <a:pt x="286" y="96"/>
                  </a:lnTo>
                  <a:lnTo>
                    <a:pt x="263" y="48"/>
                  </a:lnTo>
                  <a:lnTo>
                    <a:pt x="199"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9" name="Freeform 51"/>
            <p:cNvSpPr>
              <a:spLocks/>
            </p:cNvSpPr>
            <p:nvPr/>
          </p:nvSpPr>
          <p:spPr bwMode="auto">
            <a:xfrm>
              <a:off x="4030" y="1030"/>
              <a:ext cx="577" cy="502"/>
            </a:xfrm>
            <a:custGeom>
              <a:avLst/>
              <a:gdLst>
                <a:gd name="T0" fmla="*/ 0 w 1201"/>
                <a:gd name="T1" fmla="*/ 0 h 998"/>
                <a:gd name="T2" fmla="*/ 0 w 1201"/>
                <a:gd name="T3" fmla="*/ 1 h 998"/>
                <a:gd name="T4" fmla="*/ 0 w 1201"/>
                <a:gd name="T5" fmla="*/ 1 h 998"/>
                <a:gd name="T6" fmla="*/ 0 w 1201"/>
                <a:gd name="T7" fmla="*/ 1 h 998"/>
                <a:gd name="T8" fmla="*/ 0 w 1201"/>
                <a:gd name="T9" fmla="*/ 1 h 998"/>
                <a:gd name="T10" fmla="*/ 0 w 1201"/>
                <a:gd name="T11" fmla="*/ 1 h 998"/>
                <a:gd name="T12" fmla="*/ 0 w 1201"/>
                <a:gd name="T13" fmla="*/ 1 h 998"/>
                <a:gd name="T14" fmla="*/ 0 w 1201"/>
                <a:gd name="T15" fmla="*/ 1 h 998"/>
                <a:gd name="T16" fmla="*/ 0 w 1201"/>
                <a:gd name="T17" fmla="*/ 1 h 998"/>
                <a:gd name="T18" fmla="*/ 0 w 1201"/>
                <a:gd name="T19" fmla="*/ 1 h 998"/>
                <a:gd name="T20" fmla="*/ 0 w 1201"/>
                <a:gd name="T21" fmla="*/ 1 h 998"/>
                <a:gd name="T22" fmla="*/ 0 w 1201"/>
                <a:gd name="T23" fmla="*/ 1 h 998"/>
                <a:gd name="T24" fmla="*/ 0 w 1201"/>
                <a:gd name="T25" fmla="*/ 1 h 998"/>
                <a:gd name="T26" fmla="*/ 0 w 1201"/>
                <a:gd name="T27" fmla="*/ 1 h 998"/>
                <a:gd name="T28" fmla="*/ 0 w 1201"/>
                <a:gd name="T29" fmla="*/ 1 h 998"/>
                <a:gd name="T30" fmla="*/ 0 w 1201"/>
                <a:gd name="T31" fmla="*/ 1 h 998"/>
                <a:gd name="T32" fmla="*/ 0 w 1201"/>
                <a:gd name="T33" fmla="*/ 1 h 998"/>
                <a:gd name="T34" fmla="*/ 0 w 1201"/>
                <a:gd name="T35" fmla="*/ 1 h 998"/>
                <a:gd name="T36" fmla="*/ 0 w 1201"/>
                <a:gd name="T37" fmla="*/ 1 h 998"/>
                <a:gd name="T38" fmla="*/ 0 w 1201"/>
                <a:gd name="T39" fmla="*/ 1 h 998"/>
                <a:gd name="T40" fmla="*/ 0 w 1201"/>
                <a:gd name="T41" fmla="*/ 1 h 998"/>
                <a:gd name="T42" fmla="*/ 0 w 1201"/>
                <a:gd name="T43" fmla="*/ 1 h 998"/>
                <a:gd name="T44" fmla="*/ 0 w 1201"/>
                <a:gd name="T45" fmla="*/ 1 h 998"/>
                <a:gd name="T46" fmla="*/ 0 w 1201"/>
                <a:gd name="T47" fmla="*/ 1 h 998"/>
                <a:gd name="T48" fmla="*/ 0 w 1201"/>
                <a:gd name="T49" fmla="*/ 1 h 998"/>
                <a:gd name="T50" fmla="*/ 0 w 1201"/>
                <a:gd name="T51" fmla="*/ 1 h 998"/>
                <a:gd name="T52" fmla="*/ 0 w 1201"/>
                <a:gd name="T53" fmla="*/ 1 h 998"/>
                <a:gd name="T54" fmla="*/ 0 w 1201"/>
                <a:gd name="T55" fmla="*/ 1 h 998"/>
                <a:gd name="T56" fmla="*/ 0 w 1201"/>
                <a:gd name="T57" fmla="*/ 1 h 998"/>
                <a:gd name="T58" fmla="*/ 0 w 1201"/>
                <a:gd name="T59" fmla="*/ 1 h 998"/>
                <a:gd name="T60" fmla="*/ 0 w 1201"/>
                <a:gd name="T61" fmla="*/ 1 h 998"/>
                <a:gd name="T62" fmla="*/ 0 w 1201"/>
                <a:gd name="T63" fmla="*/ 1 h 998"/>
                <a:gd name="T64" fmla="*/ 0 w 1201"/>
                <a:gd name="T65" fmla="*/ 1 h 998"/>
                <a:gd name="T66" fmla="*/ 0 w 1201"/>
                <a:gd name="T67" fmla="*/ 1 h 998"/>
                <a:gd name="T68" fmla="*/ 0 w 1201"/>
                <a:gd name="T69" fmla="*/ 1 h 998"/>
                <a:gd name="T70" fmla="*/ 0 w 1201"/>
                <a:gd name="T71" fmla="*/ 1 h 998"/>
                <a:gd name="T72" fmla="*/ 0 w 1201"/>
                <a:gd name="T73" fmla="*/ 1 h 998"/>
                <a:gd name="T74" fmla="*/ 0 w 1201"/>
                <a:gd name="T75" fmla="*/ 1 h 998"/>
                <a:gd name="T76" fmla="*/ 0 w 1201"/>
                <a:gd name="T77" fmla="*/ 1 h 998"/>
                <a:gd name="T78" fmla="*/ 0 w 1201"/>
                <a:gd name="T79" fmla="*/ 1 h 998"/>
                <a:gd name="T80" fmla="*/ 0 w 1201"/>
                <a:gd name="T81" fmla="*/ 1 h 998"/>
                <a:gd name="T82" fmla="*/ 0 w 1201"/>
                <a:gd name="T83" fmla="*/ 1 h 998"/>
                <a:gd name="T84" fmla="*/ 0 w 1201"/>
                <a:gd name="T85" fmla="*/ 1 h 998"/>
                <a:gd name="T86" fmla="*/ 0 w 1201"/>
                <a:gd name="T87" fmla="*/ 1 h 998"/>
                <a:gd name="T88" fmla="*/ 0 w 1201"/>
                <a:gd name="T89" fmla="*/ 1 h 998"/>
                <a:gd name="T90" fmla="*/ 0 w 1201"/>
                <a:gd name="T91" fmla="*/ 1 h 998"/>
                <a:gd name="T92" fmla="*/ 0 w 1201"/>
                <a:gd name="T93" fmla="*/ 0 h 99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01"/>
                <a:gd name="T142" fmla="*/ 0 h 998"/>
                <a:gd name="T143" fmla="*/ 1201 w 1201"/>
                <a:gd name="T144" fmla="*/ 998 h 99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01" h="998">
                  <a:moveTo>
                    <a:pt x="1201" y="0"/>
                  </a:moveTo>
                  <a:lnTo>
                    <a:pt x="1162" y="110"/>
                  </a:lnTo>
                  <a:lnTo>
                    <a:pt x="1138" y="265"/>
                  </a:lnTo>
                  <a:lnTo>
                    <a:pt x="1138" y="397"/>
                  </a:lnTo>
                  <a:lnTo>
                    <a:pt x="1133" y="571"/>
                  </a:lnTo>
                  <a:lnTo>
                    <a:pt x="1144" y="643"/>
                  </a:lnTo>
                  <a:lnTo>
                    <a:pt x="1144" y="750"/>
                  </a:lnTo>
                  <a:lnTo>
                    <a:pt x="852" y="960"/>
                  </a:lnTo>
                  <a:lnTo>
                    <a:pt x="708" y="998"/>
                  </a:lnTo>
                  <a:lnTo>
                    <a:pt x="615" y="962"/>
                  </a:lnTo>
                  <a:lnTo>
                    <a:pt x="486" y="902"/>
                  </a:lnTo>
                  <a:lnTo>
                    <a:pt x="292" y="703"/>
                  </a:lnTo>
                  <a:lnTo>
                    <a:pt x="136" y="561"/>
                  </a:lnTo>
                  <a:lnTo>
                    <a:pt x="97" y="519"/>
                  </a:lnTo>
                  <a:lnTo>
                    <a:pt x="0" y="429"/>
                  </a:lnTo>
                  <a:lnTo>
                    <a:pt x="38" y="425"/>
                  </a:lnTo>
                  <a:lnTo>
                    <a:pt x="87" y="405"/>
                  </a:lnTo>
                  <a:lnTo>
                    <a:pt x="136" y="353"/>
                  </a:lnTo>
                  <a:lnTo>
                    <a:pt x="175" y="265"/>
                  </a:lnTo>
                  <a:lnTo>
                    <a:pt x="167" y="208"/>
                  </a:lnTo>
                  <a:lnTo>
                    <a:pt x="549" y="499"/>
                  </a:lnTo>
                  <a:lnTo>
                    <a:pt x="560" y="559"/>
                  </a:lnTo>
                  <a:lnTo>
                    <a:pt x="572" y="673"/>
                  </a:lnTo>
                  <a:lnTo>
                    <a:pt x="589" y="559"/>
                  </a:lnTo>
                  <a:lnTo>
                    <a:pt x="607" y="541"/>
                  </a:lnTo>
                  <a:lnTo>
                    <a:pt x="677" y="541"/>
                  </a:lnTo>
                  <a:lnTo>
                    <a:pt x="689" y="607"/>
                  </a:lnTo>
                  <a:lnTo>
                    <a:pt x="753" y="685"/>
                  </a:lnTo>
                  <a:lnTo>
                    <a:pt x="718" y="613"/>
                  </a:lnTo>
                  <a:lnTo>
                    <a:pt x="712" y="529"/>
                  </a:lnTo>
                  <a:lnTo>
                    <a:pt x="741" y="517"/>
                  </a:lnTo>
                  <a:lnTo>
                    <a:pt x="782" y="553"/>
                  </a:lnTo>
                  <a:lnTo>
                    <a:pt x="852" y="595"/>
                  </a:lnTo>
                  <a:lnTo>
                    <a:pt x="823" y="547"/>
                  </a:lnTo>
                  <a:lnTo>
                    <a:pt x="776" y="499"/>
                  </a:lnTo>
                  <a:lnTo>
                    <a:pt x="829" y="433"/>
                  </a:lnTo>
                  <a:lnTo>
                    <a:pt x="870" y="421"/>
                  </a:lnTo>
                  <a:lnTo>
                    <a:pt x="952" y="283"/>
                  </a:lnTo>
                  <a:lnTo>
                    <a:pt x="981" y="253"/>
                  </a:lnTo>
                  <a:lnTo>
                    <a:pt x="1057" y="289"/>
                  </a:lnTo>
                  <a:lnTo>
                    <a:pt x="1028" y="242"/>
                  </a:lnTo>
                  <a:lnTo>
                    <a:pt x="1010" y="194"/>
                  </a:lnTo>
                  <a:lnTo>
                    <a:pt x="1039" y="140"/>
                  </a:lnTo>
                  <a:lnTo>
                    <a:pt x="1068" y="158"/>
                  </a:lnTo>
                  <a:lnTo>
                    <a:pt x="1074" y="104"/>
                  </a:lnTo>
                  <a:lnTo>
                    <a:pt x="1109" y="38"/>
                  </a:lnTo>
                  <a:lnTo>
                    <a:pt x="1201"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0" name="Freeform 52"/>
            <p:cNvSpPr>
              <a:spLocks/>
            </p:cNvSpPr>
            <p:nvPr/>
          </p:nvSpPr>
          <p:spPr bwMode="auto">
            <a:xfrm>
              <a:off x="4547" y="1021"/>
              <a:ext cx="235" cy="1260"/>
            </a:xfrm>
            <a:custGeom>
              <a:avLst/>
              <a:gdLst>
                <a:gd name="T0" fmla="*/ 0 w 491"/>
                <a:gd name="T1" fmla="*/ 0 h 2521"/>
                <a:gd name="T2" fmla="*/ 0 w 491"/>
                <a:gd name="T3" fmla="*/ 0 h 2521"/>
                <a:gd name="T4" fmla="*/ 0 w 491"/>
                <a:gd name="T5" fmla="*/ 0 h 2521"/>
                <a:gd name="T6" fmla="*/ 0 w 491"/>
                <a:gd name="T7" fmla="*/ 0 h 2521"/>
                <a:gd name="T8" fmla="*/ 0 w 491"/>
                <a:gd name="T9" fmla="*/ 0 h 2521"/>
                <a:gd name="T10" fmla="*/ 0 w 491"/>
                <a:gd name="T11" fmla="*/ 0 h 2521"/>
                <a:gd name="T12" fmla="*/ 0 w 491"/>
                <a:gd name="T13" fmla="*/ 0 h 2521"/>
                <a:gd name="T14" fmla="*/ 0 w 491"/>
                <a:gd name="T15" fmla="*/ 0 h 2521"/>
                <a:gd name="T16" fmla="*/ 0 w 491"/>
                <a:gd name="T17" fmla="*/ 0 h 2521"/>
                <a:gd name="T18" fmla="*/ 0 w 491"/>
                <a:gd name="T19" fmla="*/ 0 h 2521"/>
                <a:gd name="T20" fmla="*/ 0 w 491"/>
                <a:gd name="T21" fmla="*/ 0 h 2521"/>
                <a:gd name="T22" fmla="*/ 0 w 491"/>
                <a:gd name="T23" fmla="*/ 0 h 2521"/>
                <a:gd name="T24" fmla="*/ 0 w 491"/>
                <a:gd name="T25" fmla="*/ 0 h 2521"/>
                <a:gd name="T26" fmla="*/ 0 w 491"/>
                <a:gd name="T27" fmla="*/ 0 h 2521"/>
                <a:gd name="T28" fmla="*/ 0 w 491"/>
                <a:gd name="T29" fmla="*/ 0 h 2521"/>
                <a:gd name="T30" fmla="*/ 0 w 491"/>
                <a:gd name="T31" fmla="*/ 0 h 2521"/>
                <a:gd name="T32" fmla="*/ 0 w 491"/>
                <a:gd name="T33" fmla="*/ 0 h 2521"/>
                <a:gd name="T34" fmla="*/ 0 w 491"/>
                <a:gd name="T35" fmla="*/ 0 h 2521"/>
                <a:gd name="T36" fmla="*/ 0 w 491"/>
                <a:gd name="T37" fmla="*/ 0 h 2521"/>
                <a:gd name="T38" fmla="*/ 0 w 491"/>
                <a:gd name="T39" fmla="*/ 0 h 2521"/>
                <a:gd name="T40" fmla="*/ 0 w 491"/>
                <a:gd name="T41" fmla="*/ 0 h 2521"/>
                <a:gd name="T42" fmla="*/ 0 w 491"/>
                <a:gd name="T43" fmla="*/ 0 h 2521"/>
                <a:gd name="T44" fmla="*/ 0 w 491"/>
                <a:gd name="T45" fmla="*/ 0 h 2521"/>
                <a:gd name="T46" fmla="*/ 0 w 491"/>
                <a:gd name="T47" fmla="*/ 0 h 25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91"/>
                <a:gd name="T73" fmla="*/ 0 h 2521"/>
                <a:gd name="T74" fmla="*/ 491 w 491"/>
                <a:gd name="T75" fmla="*/ 2521 h 25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91" h="2521">
                  <a:moveTo>
                    <a:pt x="205" y="0"/>
                  </a:moveTo>
                  <a:lnTo>
                    <a:pt x="164" y="92"/>
                  </a:lnTo>
                  <a:lnTo>
                    <a:pt x="117" y="194"/>
                  </a:lnTo>
                  <a:lnTo>
                    <a:pt x="199" y="236"/>
                  </a:lnTo>
                  <a:lnTo>
                    <a:pt x="140" y="325"/>
                  </a:lnTo>
                  <a:lnTo>
                    <a:pt x="164" y="367"/>
                  </a:lnTo>
                  <a:lnTo>
                    <a:pt x="205" y="613"/>
                  </a:lnTo>
                  <a:lnTo>
                    <a:pt x="251" y="828"/>
                  </a:lnTo>
                  <a:lnTo>
                    <a:pt x="304" y="1026"/>
                  </a:lnTo>
                  <a:lnTo>
                    <a:pt x="491" y="1431"/>
                  </a:lnTo>
                  <a:lnTo>
                    <a:pt x="380" y="2521"/>
                  </a:lnTo>
                  <a:lnTo>
                    <a:pt x="121" y="2455"/>
                  </a:lnTo>
                  <a:lnTo>
                    <a:pt x="0" y="2291"/>
                  </a:lnTo>
                  <a:lnTo>
                    <a:pt x="111" y="1419"/>
                  </a:lnTo>
                  <a:lnTo>
                    <a:pt x="82" y="1008"/>
                  </a:lnTo>
                  <a:lnTo>
                    <a:pt x="88" y="846"/>
                  </a:lnTo>
                  <a:lnTo>
                    <a:pt x="100" y="661"/>
                  </a:lnTo>
                  <a:lnTo>
                    <a:pt x="76" y="541"/>
                  </a:lnTo>
                  <a:lnTo>
                    <a:pt x="76" y="367"/>
                  </a:lnTo>
                  <a:lnTo>
                    <a:pt x="82" y="254"/>
                  </a:lnTo>
                  <a:lnTo>
                    <a:pt x="94" y="134"/>
                  </a:lnTo>
                  <a:lnTo>
                    <a:pt x="92" y="44"/>
                  </a:lnTo>
                  <a:lnTo>
                    <a:pt x="129" y="8"/>
                  </a:lnTo>
                  <a:lnTo>
                    <a:pt x="205" y="0"/>
                  </a:lnTo>
                  <a:close/>
                </a:path>
              </a:pathLst>
            </a:custGeom>
            <a:solidFill>
              <a:srgbClr val="6699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1" name="Freeform 53"/>
            <p:cNvSpPr>
              <a:spLocks/>
            </p:cNvSpPr>
            <p:nvPr/>
          </p:nvSpPr>
          <p:spPr bwMode="auto">
            <a:xfrm>
              <a:off x="4820" y="922"/>
              <a:ext cx="143" cy="220"/>
            </a:xfrm>
            <a:custGeom>
              <a:avLst/>
              <a:gdLst>
                <a:gd name="T0" fmla="*/ 0 w 298"/>
                <a:gd name="T1" fmla="*/ 1 h 440"/>
                <a:gd name="T2" fmla="*/ 0 w 298"/>
                <a:gd name="T3" fmla="*/ 1 h 440"/>
                <a:gd name="T4" fmla="*/ 0 w 298"/>
                <a:gd name="T5" fmla="*/ 1 h 440"/>
                <a:gd name="T6" fmla="*/ 0 w 298"/>
                <a:gd name="T7" fmla="*/ 1 h 440"/>
                <a:gd name="T8" fmla="*/ 0 w 298"/>
                <a:gd name="T9" fmla="*/ 1 h 440"/>
                <a:gd name="T10" fmla="*/ 0 w 298"/>
                <a:gd name="T11" fmla="*/ 1 h 440"/>
                <a:gd name="T12" fmla="*/ 0 w 298"/>
                <a:gd name="T13" fmla="*/ 1 h 440"/>
                <a:gd name="T14" fmla="*/ 0 w 298"/>
                <a:gd name="T15" fmla="*/ 1 h 440"/>
                <a:gd name="T16" fmla="*/ 0 w 298"/>
                <a:gd name="T17" fmla="*/ 1 h 440"/>
                <a:gd name="T18" fmla="*/ 0 w 298"/>
                <a:gd name="T19" fmla="*/ 1 h 440"/>
                <a:gd name="T20" fmla="*/ 0 w 298"/>
                <a:gd name="T21" fmla="*/ 1 h 440"/>
                <a:gd name="T22" fmla="*/ 0 w 298"/>
                <a:gd name="T23" fmla="*/ 0 h 440"/>
                <a:gd name="T24" fmla="*/ 0 w 298"/>
                <a:gd name="T25" fmla="*/ 1 h 440"/>
                <a:gd name="T26" fmla="*/ 0 w 298"/>
                <a:gd name="T27" fmla="*/ 1 h 440"/>
                <a:gd name="T28" fmla="*/ 0 w 298"/>
                <a:gd name="T29" fmla="*/ 1 h 440"/>
                <a:gd name="T30" fmla="*/ 0 w 298"/>
                <a:gd name="T31" fmla="*/ 1 h 440"/>
                <a:gd name="T32" fmla="*/ 0 w 298"/>
                <a:gd name="T33" fmla="*/ 1 h 4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8"/>
                <a:gd name="T52" fmla="*/ 0 h 440"/>
                <a:gd name="T53" fmla="*/ 298 w 298"/>
                <a:gd name="T54" fmla="*/ 440 h 4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8" h="440">
                  <a:moveTo>
                    <a:pt x="0" y="264"/>
                  </a:moveTo>
                  <a:lnTo>
                    <a:pt x="52" y="308"/>
                  </a:lnTo>
                  <a:lnTo>
                    <a:pt x="56" y="356"/>
                  </a:lnTo>
                  <a:lnTo>
                    <a:pt x="62" y="408"/>
                  </a:lnTo>
                  <a:lnTo>
                    <a:pt x="91" y="440"/>
                  </a:lnTo>
                  <a:lnTo>
                    <a:pt x="126" y="380"/>
                  </a:lnTo>
                  <a:lnTo>
                    <a:pt x="161" y="300"/>
                  </a:lnTo>
                  <a:lnTo>
                    <a:pt x="192" y="240"/>
                  </a:lnTo>
                  <a:lnTo>
                    <a:pt x="249" y="156"/>
                  </a:lnTo>
                  <a:lnTo>
                    <a:pt x="284" y="98"/>
                  </a:lnTo>
                  <a:lnTo>
                    <a:pt x="298" y="74"/>
                  </a:lnTo>
                  <a:lnTo>
                    <a:pt x="276" y="0"/>
                  </a:lnTo>
                  <a:lnTo>
                    <a:pt x="222" y="96"/>
                  </a:lnTo>
                  <a:lnTo>
                    <a:pt x="175" y="164"/>
                  </a:lnTo>
                  <a:lnTo>
                    <a:pt x="124" y="216"/>
                  </a:lnTo>
                  <a:lnTo>
                    <a:pt x="76" y="242"/>
                  </a:lnTo>
                  <a:lnTo>
                    <a:pt x="0" y="264"/>
                  </a:lnTo>
                  <a:close/>
                </a:path>
              </a:pathLst>
            </a:custGeom>
            <a:solidFill>
              <a:srgbClr val="808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2" name="Freeform 54"/>
            <p:cNvSpPr>
              <a:spLocks/>
            </p:cNvSpPr>
            <p:nvPr/>
          </p:nvSpPr>
          <p:spPr bwMode="auto">
            <a:xfrm>
              <a:off x="4747" y="1029"/>
              <a:ext cx="62" cy="104"/>
            </a:xfrm>
            <a:custGeom>
              <a:avLst/>
              <a:gdLst>
                <a:gd name="T0" fmla="*/ 0 w 130"/>
                <a:gd name="T1" fmla="*/ 1 h 210"/>
                <a:gd name="T2" fmla="*/ 0 w 130"/>
                <a:gd name="T3" fmla="*/ 1 h 210"/>
                <a:gd name="T4" fmla="*/ 0 w 130"/>
                <a:gd name="T5" fmla="*/ 1 h 210"/>
                <a:gd name="T6" fmla="*/ 0 w 130"/>
                <a:gd name="T7" fmla="*/ 1 h 210"/>
                <a:gd name="T8" fmla="*/ 0 w 130"/>
                <a:gd name="T9" fmla="*/ 1 h 210"/>
                <a:gd name="T10" fmla="*/ 0 w 130"/>
                <a:gd name="T11" fmla="*/ 1 h 210"/>
                <a:gd name="T12" fmla="*/ 0 w 130"/>
                <a:gd name="T13" fmla="*/ 1 h 210"/>
                <a:gd name="T14" fmla="*/ 0 w 130"/>
                <a:gd name="T15" fmla="*/ 1 h 210"/>
                <a:gd name="T16" fmla="*/ 0 w 130"/>
                <a:gd name="T17" fmla="*/ 1 h 210"/>
                <a:gd name="T18" fmla="*/ 0 w 130"/>
                <a:gd name="T19" fmla="*/ 0 h 210"/>
                <a:gd name="T20" fmla="*/ 0 w 130"/>
                <a:gd name="T21" fmla="*/ 0 h 210"/>
                <a:gd name="T22" fmla="*/ 0 w 130"/>
                <a:gd name="T23" fmla="*/ 1 h 2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0"/>
                <a:gd name="T37" fmla="*/ 0 h 210"/>
                <a:gd name="T38" fmla="*/ 130 w 130"/>
                <a:gd name="T39" fmla="*/ 210 h 2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0" h="210">
                  <a:moveTo>
                    <a:pt x="130" y="52"/>
                  </a:moveTo>
                  <a:lnTo>
                    <a:pt x="91" y="82"/>
                  </a:lnTo>
                  <a:lnTo>
                    <a:pt x="74" y="124"/>
                  </a:lnTo>
                  <a:lnTo>
                    <a:pt x="64" y="156"/>
                  </a:lnTo>
                  <a:lnTo>
                    <a:pt x="58" y="210"/>
                  </a:lnTo>
                  <a:lnTo>
                    <a:pt x="27" y="178"/>
                  </a:lnTo>
                  <a:lnTo>
                    <a:pt x="0" y="142"/>
                  </a:lnTo>
                  <a:lnTo>
                    <a:pt x="0" y="76"/>
                  </a:lnTo>
                  <a:lnTo>
                    <a:pt x="0" y="4"/>
                  </a:lnTo>
                  <a:lnTo>
                    <a:pt x="31" y="0"/>
                  </a:lnTo>
                  <a:lnTo>
                    <a:pt x="82" y="0"/>
                  </a:lnTo>
                  <a:lnTo>
                    <a:pt x="130" y="52"/>
                  </a:lnTo>
                  <a:close/>
                </a:path>
              </a:pathLst>
            </a:custGeom>
            <a:solidFill>
              <a:srgbClr val="808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3" name="Freeform 55"/>
            <p:cNvSpPr>
              <a:spLocks/>
            </p:cNvSpPr>
            <p:nvPr/>
          </p:nvSpPr>
          <p:spPr bwMode="auto">
            <a:xfrm>
              <a:off x="4824" y="1132"/>
              <a:ext cx="37" cy="141"/>
            </a:xfrm>
            <a:custGeom>
              <a:avLst/>
              <a:gdLst>
                <a:gd name="T0" fmla="*/ 0 w 76"/>
                <a:gd name="T1" fmla="*/ 0 h 283"/>
                <a:gd name="T2" fmla="*/ 0 w 76"/>
                <a:gd name="T3" fmla="*/ 0 h 283"/>
                <a:gd name="T4" fmla="*/ 0 w 76"/>
                <a:gd name="T5" fmla="*/ 0 h 283"/>
                <a:gd name="T6" fmla="*/ 0 w 76"/>
                <a:gd name="T7" fmla="*/ 0 h 283"/>
                <a:gd name="T8" fmla="*/ 0 w 76"/>
                <a:gd name="T9" fmla="*/ 0 h 283"/>
                <a:gd name="T10" fmla="*/ 0 w 76"/>
                <a:gd name="T11" fmla="*/ 0 h 283"/>
                <a:gd name="T12" fmla="*/ 0 w 76"/>
                <a:gd name="T13" fmla="*/ 0 h 283"/>
                <a:gd name="T14" fmla="*/ 0 w 76"/>
                <a:gd name="T15" fmla="*/ 0 h 283"/>
                <a:gd name="T16" fmla="*/ 0 w 76"/>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283"/>
                <a:gd name="T29" fmla="*/ 76 w 76"/>
                <a:gd name="T30" fmla="*/ 283 h 2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283">
                  <a:moveTo>
                    <a:pt x="76" y="36"/>
                  </a:moveTo>
                  <a:lnTo>
                    <a:pt x="47" y="0"/>
                  </a:lnTo>
                  <a:lnTo>
                    <a:pt x="2" y="20"/>
                  </a:lnTo>
                  <a:lnTo>
                    <a:pt x="2" y="101"/>
                  </a:lnTo>
                  <a:lnTo>
                    <a:pt x="0" y="193"/>
                  </a:lnTo>
                  <a:lnTo>
                    <a:pt x="0" y="283"/>
                  </a:lnTo>
                  <a:lnTo>
                    <a:pt x="8" y="217"/>
                  </a:lnTo>
                  <a:lnTo>
                    <a:pt x="36" y="145"/>
                  </a:lnTo>
                  <a:lnTo>
                    <a:pt x="76" y="36"/>
                  </a:lnTo>
                  <a:close/>
                </a:path>
              </a:pathLst>
            </a:custGeom>
            <a:solidFill>
              <a:srgbClr val="808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4" name="Freeform 56"/>
            <p:cNvSpPr>
              <a:spLocks/>
            </p:cNvSpPr>
            <p:nvPr/>
          </p:nvSpPr>
          <p:spPr bwMode="auto">
            <a:xfrm>
              <a:off x="4744" y="1105"/>
              <a:ext cx="36" cy="157"/>
            </a:xfrm>
            <a:custGeom>
              <a:avLst/>
              <a:gdLst>
                <a:gd name="T0" fmla="*/ 0 w 76"/>
                <a:gd name="T1" fmla="*/ 0 h 311"/>
                <a:gd name="T2" fmla="*/ 0 w 76"/>
                <a:gd name="T3" fmla="*/ 1 h 311"/>
                <a:gd name="T4" fmla="*/ 0 w 76"/>
                <a:gd name="T5" fmla="*/ 1 h 311"/>
                <a:gd name="T6" fmla="*/ 0 w 76"/>
                <a:gd name="T7" fmla="*/ 1 h 311"/>
                <a:gd name="T8" fmla="*/ 0 w 76"/>
                <a:gd name="T9" fmla="*/ 1 h 311"/>
                <a:gd name="T10" fmla="*/ 0 w 76"/>
                <a:gd name="T11" fmla="*/ 1 h 311"/>
                <a:gd name="T12" fmla="*/ 0 w 76"/>
                <a:gd name="T13" fmla="*/ 1 h 311"/>
                <a:gd name="T14" fmla="*/ 0 w 76"/>
                <a:gd name="T15" fmla="*/ 1 h 311"/>
                <a:gd name="T16" fmla="*/ 0 w 76"/>
                <a:gd name="T17" fmla="*/ 1 h 311"/>
                <a:gd name="T18" fmla="*/ 0 w 76"/>
                <a:gd name="T19" fmla="*/ 1 h 311"/>
                <a:gd name="T20" fmla="*/ 0 w 76"/>
                <a:gd name="T21" fmla="*/ 0 h 3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6"/>
                <a:gd name="T34" fmla="*/ 0 h 311"/>
                <a:gd name="T35" fmla="*/ 76 w 76"/>
                <a:gd name="T36" fmla="*/ 311 h 3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6" h="311">
                  <a:moveTo>
                    <a:pt x="4" y="0"/>
                  </a:moveTo>
                  <a:lnTo>
                    <a:pt x="41" y="54"/>
                  </a:lnTo>
                  <a:lnTo>
                    <a:pt x="62" y="68"/>
                  </a:lnTo>
                  <a:lnTo>
                    <a:pt x="76" y="74"/>
                  </a:lnTo>
                  <a:lnTo>
                    <a:pt x="58" y="127"/>
                  </a:lnTo>
                  <a:lnTo>
                    <a:pt x="39" y="203"/>
                  </a:lnTo>
                  <a:lnTo>
                    <a:pt x="12" y="311"/>
                  </a:lnTo>
                  <a:lnTo>
                    <a:pt x="10" y="277"/>
                  </a:lnTo>
                  <a:lnTo>
                    <a:pt x="4" y="193"/>
                  </a:lnTo>
                  <a:lnTo>
                    <a:pt x="0" y="98"/>
                  </a:lnTo>
                  <a:lnTo>
                    <a:pt x="4" y="0"/>
                  </a:lnTo>
                  <a:close/>
                </a:path>
              </a:pathLst>
            </a:custGeom>
            <a:solidFill>
              <a:srgbClr val="808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5" name="Freeform 57"/>
            <p:cNvSpPr>
              <a:spLocks/>
            </p:cNvSpPr>
            <p:nvPr/>
          </p:nvSpPr>
          <p:spPr bwMode="auto">
            <a:xfrm>
              <a:off x="5135" y="1274"/>
              <a:ext cx="81" cy="137"/>
            </a:xfrm>
            <a:custGeom>
              <a:avLst/>
              <a:gdLst>
                <a:gd name="T0" fmla="*/ 0 w 163"/>
                <a:gd name="T1" fmla="*/ 0 h 269"/>
                <a:gd name="T2" fmla="*/ 0 w 163"/>
                <a:gd name="T3" fmla="*/ 1 h 269"/>
                <a:gd name="T4" fmla="*/ 0 w 163"/>
                <a:gd name="T5" fmla="*/ 1 h 269"/>
                <a:gd name="T6" fmla="*/ 0 w 163"/>
                <a:gd name="T7" fmla="*/ 1 h 269"/>
                <a:gd name="T8" fmla="*/ 0 w 163"/>
                <a:gd name="T9" fmla="*/ 1 h 269"/>
                <a:gd name="T10" fmla="*/ 0 w 163"/>
                <a:gd name="T11" fmla="*/ 0 h 269"/>
                <a:gd name="T12" fmla="*/ 0 60000 65536"/>
                <a:gd name="T13" fmla="*/ 0 60000 65536"/>
                <a:gd name="T14" fmla="*/ 0 60000 65536"/>
                <a:gd name="T15" fmla="*/ 0 60000 65536"/>
                <a:gd name="T16" fmla="*/ 0 60000 65536"/>
                <a:gd name="T17" fmla="*/ 0 60000 65536"/>
                <a:gd name="T18" fmla="*/ 0 w 163"/>
                <a:gd name="T19" fmla="*/ 0 h 269"/>
                <a:gd name="T20" fmla="*/ 163 w 163"/>
                <a:gd name="T21" fmla="*/ 269 h 269"/>
              </a:gdLst>
              <a:ahLst/>
              <a:cxnLst>
                <a:cxn ang="T12">
                  <a:pos x="T0" y="T1"/>
                </a:cxn>
                <a:cxn ang="T13">
                  <a:pos x="T2" y="T3"/>
                </a:cxn>
                <a:cxn ang="T14">
                  <a:pos x="T4" y="T5"/>
                </a:cxn>
                <a:cxn ang="T15">
                  <a:pos x="T6" y="T7"/>
                </a:cxn>
                <a:cxn ang="T16">
                  <a:pos x="T8" y="T9"/>
                </a:cxn>
                <a:cxn ang="T17">
                  <a:pos x="T10" y="T11"/>
                </a:cxn>
              </a:cxnLst>
              <a:rect l="T18" t="T19" r="T20" b="T21"/>
              <a:pathLst>
                <a:path w="163" h="269">
                  <a:moveTo>
                    <a:pt x="163" y="0"/>
                  </a:moveTo>
                  <a:lnTo>
                    <a:pt x="82" y="174"/>
                  </a:lnTo>
                  <a:lnTo>
                    <a:pt x="0" y="269"/>
                  </a:lnTo>
                  <a:lnTo>
                    <a:pt x="58" y="156"/>
                  </a:lnTo>
                  <a:lnTo>
                    <a:pt x="88" y="108"/>
                  </a:lnTo>
                  <a:lnTo>
                    <a:pt x="163" y="0"/>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6" name="Oval 58"/>
            <p:cNvSpPr>
              <a:spLocks noChangeArrowheads="1"/>
            </p:cNvSpPr>
            <p:nvPr/>
          </p:nvSpPr>
          <p:spPr bwMode="auto">
            <a:xfrm>
              <a:off x="4771" y="1689"/>
              <a:ext cx="24" cy="36"/>
            </a:xfrm>
            <a:prstGeom prst="ellipse">
              <a:avLst/>
            </a:pr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eaLnBrk="1" fontAlgn="auto" hangingPunct="1">
                <a:spcAft>
                  <a:spcPts val="0"/>
                </a:spcAft>
                <a:buFont typeface="Monotype Sorts" pitchFamily="2" charset="2"/>
                <a:buNone/>
                <a:defRPr/>
              </a:pPr>
              <a:endParaRPr lang="pl-PL" altLang="pl-PL" sz="1600" kern="0">
                <a:latin typeface="Arial" panose="020B0604020202020204" pitchFamily="34" charset="0"/>
              </a:endParaRPr>
            </a:p>
          </p:txBody>
        </p:sp>
        <p:sp>
          <p:nvSpPr>
            <p:cNvPr id="112697" name="Oval 59"/>
            <p:cNvSpPr>
              <a:spLocks noChangeArrowheads="1"/>
            </p:cNvSpPr>
            <p:nvPr/>
          </p:nvSpPr>
          <p:spPr bwMode="auto">
            <a:xfrm>
              <a:off x="4771" y="1808"/>
              <a:ext cx="24" cy="36"/>
            </a:xfrm>
            <a:prstGeom prst="ellipse">
              <a:avLst/>
            </a:pr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eaLnBrk="1" fontAlgn="auto" hangingPunct="1">
                <a:spcAft>
                  <a:spcPts val="0"/>
                </a:spcAft>
                <a:buFont typeface="Monotype Sorts" pitchFamily="2" charset="2"/>
                <a:buNone/>
                <a:defRPr/>
              </a:pPr>
              <a:endParaRPr lang="pl-PL" altLang="pl-PL" sz="1600" kern="0">
                <a:latin typeface="Arial" panose="020B0604020202020204" pitchFamily="34" charset="0"/>
              </a:endParaRPr>
            </a:p>
          </p:txBody>
        </p:sp>
        <p:sp>
          <p:nvSpPr>
            <p:cNvPr id="112698" name="Freeform 60"/>
            <p:cNvSpPr>
              <a:spLocks/>
            </p:cNvSpPr>
            <p:nvPr/>
          </p:nvSpPr>
          <p:spPr bwMode="auto">
            <a:xfrm>
              <a:off x="4599" y="1994"/>
              <a:ext cx="536" cy="1489"/>
            </a:xfrm>
            <a:custGeom>
              <a:avLst/>
              <a:gdLst>
                <a:gd name="T0" fmla="*/ 0 w 1112"/>
                <a:gd name="T1" fmla="*/ 1 h 2978"/>
                <a:gd name="T2" fmla="*/ 0 w 1112"/>
                <a:gd name="T3" fmla="*/ 1 h 2978"/>
                <a:gd name="T4" fmla="*/ 0 w 1112"/>
                <a:gd name="T5" fmla="*/ 1 h 2978"/>
                <a:gd name="T6" fmla="*/ 0 w 1112"/>
                <a:gd name="T7" fmla="*/ 1 h 2978"/>
                <a:gd name="T8" fmla="*/ 0 w 1112"/>
                <a:gd name="T9" fmla="*/ 1 h 2978"/>
                <a:gd name="T10" fmla="*/ 0 w 1112"/>
                <a:gd name="T11" fmla="*/ 1 h 2978"/>
                <a:gd name="T12" fmla="*/ 0 w 1112"/>
                <a:gd name="T13" fmla="*/ 1 h 2978"/>
                <a:gd name="T14" fmla="*/ 0 w 1112"/>
                <a:gd name="T15" fmla="*/ 1 h 2978"/>
                <a:gd name="T16" fmla="*/ 0 w 1112"/>
                <a:gd name="T17" fmla="*/ 1 h 2978"/>
                <a:gd name="T18" fmla="*/ 0 w 1112"/>
                <a:gd name="T19" fmla="*/ 1 h 2978"/>
                <a:gd name="T20" fmla="*/ 0 w 1112"/>
                <a:gd name="T21" fmla="*/ 1 h 2978"/>
                <a:gd name="T22" fmla="*/ 0 w 1112"/>
                <a:gd name="T23" fmla="*/ 1 h 2978"/>
                <a:gd name="T24" fmla="*/ 0 w 1112"/>
                <a:gd name="T25" fmla="*/ 1 h 2978"/>
                <a:gd name="T26" fmla="*/ 0 w 1112"/>
                <a:gd name="T27" fmla="*/ 1 h 2978"/>
                <a:gd name="T28" fmla="*/ 0 w 1112"/>
                <a:gd name="T29" fmla="*/ 1 h 2978"/>
                <a:gd name="T30" fmla="*/ 0 w 1112"/>
                <a:gd name="T31" fmla="*/ 1 h 2978"/>
                <a:gd name="T32" fmla="*/ 0 w 1112"/>
                <a:gd name="T33" fmla="*/ 1 h 2978"/>
                <a:gd name="T34" fmla="*/ 0 w 1112"/>
                <a:gd name="T35" fmla="*/ 1 h 2978"/>
                <a:gd name="T36" fmla="*/ 0 w 1112"/>
                <a:gd name="T37" fmla="*/ 1 h 2978"/>
                <a:gd name="T38" fmla="*/ 0 w 1112"/>
                <a:gd name="T39" fmla="*/ 1 h 2978"/>
                <a:gd name="T40" fmla="*/ 0 w 1112"/>
                <a:gd name="T41" fmla="*/ 1 h 2978"/>
                <a:gd name="T42" fmla="*/ 0 w 1112"/>
                <a:gd name="T43" fmla="*/ 1 h 2978"/>
                <a:gd name="T44" fmla="*/ 0 w 1112"/>
                <a:gd name="T45" fmla="*/ 0 h 2978"/>
                <a:gd name="T46" fmla="*/ 0 w 1112"/>
                <a:gd name="T47" fmla="*/ 1 h 2978"/>
                <a:gd name="T48" fmla="*/ 0 w 1112"/>
                <a:gd name="T49" fmla="*/ 1 h 2978"/>
                <a:gd name="T50" fmla="*/ 0 w 1112"/>
                <a:gd name="T51" fmla="*/ 1 h 2978"/>
                <a:gd name="T52" fmla="*/ 0 w 1112"/>
                <a:gd name="T53" fmla="*/ 1 h 2978"/>
                <a:gd name="T54" fmla="*/ 0 w 1112"/>
                <a:gd name="T55" fmla="*/ 1 h 2978"/>
                <a:gd name="T56" fmla="*/ 0 w 1112"/>
                <a:gd name="T57" fmla="*/ 1 h 2978"/>
                <a:gd name="T58" fmla="*/ 0 w 1112"/>
                <a:gd name="T59" fmla="*/ 1 h 2978"/>
                <a:gd name="T60" fmla="*/ 0 w 1112"/>
                <a:gd name="T61" fmla="*/ 1 h 2978"/>
                <a:gd name="T62" fmla="*/ 0 w 1112"/>
                <a:gd name="T63" fmla="*/ 1 h 2978"/>
                <a:gd name="T64" fmla="*/ 0 w 1112"/>
                <a:gd name="T65" fmla="*/ 1 h 2978"/>
                <a:gd name="T66" fmla="*/ 0 w 1112"/>
                <a:gd name="T67" fmla="*/ 1 h 2978"/>
                <a:gd name="T68" fmla="*/ 0 w 1112"/>
                <a:gd name="T69" fmla="*/ 1 h 2978"/>
                <a:gd name="T70" fmla="*/ 0 w 1112"/>
                <a:gd name="T71" fmla="*/ 1 h 2978"/>
                <a:gd name="T72" fmla="*/ 0 w 1112"/>
                <a:gd name="T73" fmla="*/ 1 h 2978"/>
                <a:gd name="T74" fmla="*/ 0 w 1112"/>
                <a:gd name="T75" fmla="*/ 1 h 2978"/>
                <a:gd name="T76" fmla="*/ 0 w 1112"/>
                <a:gd name="T77" fmla="*/ 1 h 2978"/>
                <a:gd name="T78" fmla="*/ 0 w 1112"/>
                <a:gd name="T79" fmla="*/ 1 h 2978"/>
                <a:gd name="T80" fmla="*/ 0 w 1112"/>
                <a:gd name="T81" fmla="*/ 1 h 2978"/>
                <a:gd name="T82" fmla="*/ 0 w 1112"/>
                <a:gd name="T83" fmla="*/ 1 h 29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12"/>
                <a:gd name="T127" fmla="*/ 0 h 2978"/>
                <a:gd name="T128" fmla="*/ 1112 w 1112"/>
                <a:gd name="T129" fmla="*/ 2978 h 29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12" h="2978">
                  <a:moveTo>
                    <a:pt x="364" y="978"/>
                  </a:moveTo>
                  <a:lnTo>
                    <a:pt x="469" y="1756"/>
                  </a:lnTo>
                  <a:lnTo>
                    <a:pt x="504" y="2091"/>
                  </a:lnTo>
                  <a:lnTo>
                    <a:pt x="598" y="2666"/>
                  </a:lnTo>
                  <a:lnTo>
                    <a:pt x="586" y="2822"/>
                  </a:lnTo>
                  <a:lnTo>
                    <a:pt x="645" y="2978"/>
                  </a:lnTo>
                  <a:lnTo>
                    <a:pt x="761" y="2978"/>
                  </a:lnTo>
                  <a:lnTo>
                    <a:pt x="960" y="2894"/>
                  </a:lnTo>
                  <a:lnTo>
                    <a:pt x="995" y="2666"/>
                  </a:lnTo>
                  <a:lnTo>
                    <a:pt x="902" y="2666"/>
                  </a:lnTo>
                  <a:lnTo>
                    <a:pt x="761" y="2630"/>
                  </a:lnTo>
                  <a:lnTo>
                    <a:pt x="913" y="2630"/>
                  </a:lnTo>
                  <a:lnTo>
                    <a:pt x="983" y="2606"/>
                  </a:lnTo>
                  <a:lnTo>
                    <a:pt x="1007" y="2079"/>
                  </a:lnTo>
                  <a:lnTo>
                    <a:pt x="1054" y="1624"/>
                  </a:lnTo>
                  <a:lnTo>
                    <a:pt x="1073" y="1355"/>
                  </a:lnTo>
                  <a:lnTo>
                    <a:pt x="1079" y="1034"/>
                  </a:lnTo>
                  <a:lnTo>
                    <a:pt x="1112" y="571"/>
                  </a:lnTo>
                  <a:lnTo>
                    <a:pt x="944" y="587"/>
                  </a:lnTo>
                  <a:lnTo>
                    <a:pt x="625" y="607"/>
                  </a:lnTo>
                  <a:lnTo>
                    <a:pt x="407" y="607"/>
                  </a:lnTo>
                  <a:lnTo>
                    <a:pt x="351" y="251"/>
                  </a:lnTo>
                  <a:lnTo>
                    <a:pt x="339" y="0"/>
                  </a:lnTo>
                  <a:lnTo>
                    <a:pt x="327" y="188"/>
                  </a:lnTo>
                  <a:lnTo>
                    <a:pt x="284" y="599"/>
                  </a:lnTo>
                  <a:lnTo>
                    <a:pt x="10" y="527"/>
                  </a:lnTo>
                  <a:lnTo>
                    <a:pt x="0" y="826"/>
                  </a:lnTo>
                  <a:lnTo>
                    <a:pt x="26" y="1301"/>
                  </a:lnTo>
                  <a:lnTo>
                    <a:pt x="2" y="1577"/>
                  </a:lnTo>
                  <a:lnTo>
                    <a:pt x="49" y="1840"/>
                  </a:lnTo>
                  <a:lnTo>
                    <a:pt x="154" y="2511"/>
                  </a:lnTo>
                  <a:lnTo>
                    <a:pt x="271" y="2582"/>
                  </a:lnTo>
                  <a:lnTo>
                    <a:pt x="166" y="2594"/>
                  </a:lnTo>
                  <a:lnTo>
                    <a:pt x="166" y="2762"/>
                  </a:lnTo>
                  <a:lnTo>
                    <a:pt x="283" y="2858"/>
                  </a:lnTo>
                  <a:lnTo>
                    <a:pt x="528" y="2870"/>
                  </a:lnTo>
                  <a:lnTo>
                    <a:pt x="540" y="2762"/>
                  </a:lnTo>
                  <a:lnTo>
                    <a:pt x="563" y="2714"/>
                  </a:lnTo>
                  <a:lnTo>
                    <a:pt x="481" y="2187"/>
                  </a:lnTo>
                  <a:lnTo>
                    <a:pt x="434" y="1828"/>
                  </a:lnTo>
                  <a:lnTo>
                    <a:pt x="399" y="1517"/>
                  </a:lnTo>
                  <a:lnTo>
                    <a:pt x="364" y="978"/>
                  </a:lnTo>
                  <a:close/>
                </a:path>
              </a:pathLst>
            </a:custGeom>
            <a:solidFill>
              <a:srgbClr val="808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99" name="Freeform 61"/>
            <p:cNvSpPr>
              <a:spLocks/>
            </p:cNvSpPr>
            <p:nvPr/>
          </p:nvSpPr>
          <p:spPr bwMode="auto">
            <a:xfrm>
              <a:off x="4771" y="2314"/>
              <a:ext cx="69" cy="94"/>
            </a:xfrm>
            <a:custGeom>
              <a:avLst/>
              <a:gdLst>
                <a:gd name="T0" fmla="*/ 0 w 144"/>
                <a:gd name="T1" fmla="*/ 0 h 193"/>
                <a:gd name="T2" fmla="*/ 0 w 144"/>
                <a:gd name="T3" fmla="*/ 1 h 193"/>
                <a:gd name="T4" fmla="*/ 0 w 144"/>
                <a:gd name="T5" fmla="*/ 1 h 193"/>
                <a:gd name="T6" fmla="*/ 0 w 144"/>
                <a:gd name="T7" fmla="*/ 1 h 193"/>
                <a:gd name="T8" fmla="*/ 0 w 144"/>
                <a:gd name="T9" fmla="*/ 0 h 193"/>
                <a:gd name="T10" fmla="*/ 0 60000 65536"/>
                <a:gd name="T11" fmla="*/ 0 60000 65536"/>
                <a:gd name="T12" fmla="*/ 0 60000 65536"/>
                <a:gd name="T13" fmla="*/ 0 60000 65536"/>
                <a:gd name="T14" fmla="*/ 0 60000 65536"/>
                <a:gd name="T15" fmla="*/ 0 w 144"/>
                <a:gd name="T16" fmla="*/ 0 h 193"/>
                <a:gd name="T17" fmla="*/ 144 w 144"/>
                <a:gd name="T18" fmla="*/ 193 h 193"/>
              </a:gdLst>
              <a:ahLst/>
              <a:cxnLst>
                <a:cxn ang="T10">
                  <a:pos x="T0" y="T1"/>
                </a:cxn>
                <a:cxn ang="T11">
                  <a:pos x="T2" y="T3"/>
                </a:cxn>
                <a:cxn ang="T12">
                  <a:pos x="T4" y="T5"/>
                </a:cxn>
                <a:cxn ang="T13">
                  <a:pos x="T6" y="T7"/>
                </a:cxn>
                <a:cxn ang="T14">
                  <a:pos x="T8" y="T9"/>
                </a:cxn>
              </a:cxnLst>
              <a:rect l="T15" t="T16" r="T17" b="T18"/>
              <a:pathLst>
                <a:path w="144" h="193">
                  <a:moveTo>
                    <a:pt x="144" y="0"/>
                  </a:moveTo>
                  <a:lnTo>
                    <a:pt x="21" y="71"/>
                  </a:lnTo>
                  <a:lnTo>
                    <a:pt x="0" y="193"/>
                  </a:lnTo>
                  <a:lnTo>
                    <a:pt x="35" y="95"/>
                  </a:lnTo>
                  <a:lnTo>
                    <a:pt x="144" y="0"/>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00" name="Freeform 62"/>
            <p:cNvSpPr>
              <a:spLocks/>
            </p:cNvSpPr>
            <p:nvPr/>
          </p:nvSpPr>
          <p:spPr bwMode="auto">
            <a:xfrm>
              <a:off x="4861" y="2599"/>
              <a:ext cx="50" cy="703"/>
            </a:xfrm>
            <a:custGeom>
              <a:avLst/>
              <a:gdLst>
                <a:gd name="T0" fmla="*/ 0 w 111"/>
                <a:gd name="T1" fmla="*/ 0 h 1407"/>
                <a:gd name="T2" fmla="*/ 0 w 111"/>
                <a:gd name="T3" fmla="*/ 0 h 1407"/>
                <a:gd name="T4" fmla="*/ 0 w 111"/>
                <a:gd name="T5" fmla="*/ 0 h 1407"/>
                <a:gd name="T6" fmla="*/ 0 w 111"/>
                <a:gd name="T7" fmla="*/ 0 h 1407"/>
                <a:gd name="T8" fmla="*/ 0 w 111"/>
                <a:gd name="T9" fmla="*/ 0 h 1407"/>
                <a:gd name="T10" fmla="*/ 0 w 111"/>
                <a:gd name="T11" fmla="*/ 0 h 1407"/>
                <a:gd name="T12" fmla="*/ 0 w 111"/>
                <a:gd name="T13" fmla="*/ 0 h 1407"/>
                <a:gd name="T14" fmla="*/ 0 w 111"/>
                <a:gd name="T15" fmla="*/ 0 h 1407"/>
                <a:gd name="T16" fmla="*/ 0 60000 65536"/>
                <a:gd name="T17" fmla="*/ 0 60000 65536"/>
                <a:gd name="T18" fmla="*/ 0 60000 65536"/>
                <a:gd name="T19" fmla="*/ 0 60000 65536"/>
                <a:gd name="T20" fmla="*/ 0 60000 65536"/>
                <a:gd name="T21" fmla="*/ 0 60000 65536"/>
                <a:gd name="T22" fmla="*/ 0 60000 65536"/>
                <a:gd name="T23" fmla="*/ 0 60000 65536"/>
                <a:gd name="T24" fmla="*/ 0 w 111"/>
                <a:gd name="T25" fmla="*/ 0 h 1407"/>
                <a:gd name="T26" fmla="*/ 111 w 111"/>
                <a:gd name="T27" fmla="*/ 1407 h 14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1" h="1407">
                  <a:moveTo>
                    <a:pt x="12" y="0"/>
                  </a:moveTo>
                  <a:lnTo>
                    <a:pt x="59" y="791"/>
                  </a:lnTo>
                  <a:lnTo>
                    <a:pt x="111" y="1168"/>
                  </a:lnTo>
                  <a:lnTo>
                    <a:pt x="111" y="1407"/>
                  </a:lnTo>
                  <a:lnTo>
                    <a:pt x="82" y="1156"/>
                  </a:lnTo>
                  <a:lnTo>
                    <a:pt x="41" y="791"/>
                  </a:lnTo>
                  <a:lnTo>
                    <a:pt x="0" y="366"/>
                  </a:lnTo>
                  <a:lnTo>
                    <a:pt x="12" y="0"/>
                  </a:lnTo>
                  <a:close/>
                </a:path>
              </a:pathLst>
            </a:custGeom>
            <a:solidFill>
              <a:srgbClr val="6060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5" name="Group 63"/>
            <p:cNvGrpSpPr>
              <a:grpSpLocks/>
            </p:cNvGrpSpPr>
            <p:nvPr/>
          </p:nvGrpSpPr>
          <p:grpSpPr bwMode="auto">
            <a:xfrm>
              <a:off x="3800" y="1035"/>
              <a:ext cx="282" cy="184"/>
              <a:chOff x="3614" y="1153"/>
              <a:chExt cx="294" cy="184"/>
            </a:xfrm>
          </p:grpSpPr>
          <p:sp>
            <p:nvSpPr>
              <p:cNvPr id="112740" name="Freeform 64"/>
              <p:cNvSpPr>
                <a:spLocks/>
              </p:cNvSpPr>
              <p:nvPr/>
            </p:nvSpPr>
            <p:spPr bwMode="auto">
              <a:xfrm>
                <a:off x="3614" y="1153"/>
                <a:ext cx="294" cy="184"/>
              </a:xfrm>
              <a:custGeom>
                <a:avLst/>
                <a:gdLst>
                  <a:gd name="T0" fmla="*/ 1 w 588"/>
                  <a:gd name="T1" fmla="*/ 1 h 367"/>
                  <a:gd name="T2" fmla="*/ 1 w 588"/>
                  <a:gd name="T3" fmla="*/ 1 h 367"/>
                  <a:gd name="T4" fmla="*/ 1 w 588"/>
                  <a:gd name="T5" fmla="*/ 1 h 367"/>
                  <a:gd name="T6" fmla="*/ 1 w 588"/>
                  <a:gd name="T7" fmla="*/ 1 h 367"/>
                  <a:gd name="T8" fmla="*/ 1 w 588"/>
                  <a:gd name="T9" fmla="*/ 1 h 367"/>
                  <a:gd name="T10" fmla="*/ 1 w 588"/>
                  <a:gd name="T11" fmla="*/ 1 h 367"/>
                  <a:gd name="T12" fmla="*/ 1 w 588"/>
                  <a:gd name="T13" fmla="*/ 1 h 367"/>
                  <a:gd name="T14" fmla="*/ 1 w 588"/>
                  <a:gd name="T15" fmla="*/ 0 h 367"/>
                  <a:gd name="T16" fmla="*/ 1 w 588"/>
                  <a:gd name="T17" fmla="*/ 1 h 367"/>
                  <a:gd name="T18" fmla="*/ 1 w 588"/>
                  <a:gd name="T19" fmla="*/ 1 h 367"/>
                  <a:gd name="T20" fmla="*/ 1 w 588"/>
                  <a:gd name="T21" fmla="*/ 1 h 367"/>
                  <a:gd name="T22" fmla="*/ 1 w 588"/>
                  <a:gd name="T23" fmla="*/ 1 h 367"/>
                  <a:gd name="T24" fmla="*/ 0 w 588"/>
                  <a:gd name="T25" fmla="*/ 1 h 367"/>
                  <a:gd name="T26" fmla="*/ 1 w 588"/>
                  <a:gd name="T27" fmla="*/ 1 h 367"/>
                  <a:gd name="T28" fmla="*/ 1 w 588"/>
                  <a:gd name="T29" fmla="*/ 1 h 367"/>
                  <a:gd name="T30" fmla="*/ 1 w 588"/>
                  <a:gd name="T31" fmla="*/ 1 h 367"/>
                  <a:gd name="T32" fmla="*/ 1 w 588"/>
                  <a:gd name="T33" fmla="*/ 1 h 367"/>
                  <a:gd name="T34" fmla="*/ 1 w 588"/>
                  <a:gd name="T35" fmla="*/ 1 h 367"/>
                  <a:gd name="T36" fmla="*/ 1 w 588"/>
                  <a:gd name="T37" fmla="*/ 1 h 367"/>
                  <a:gd name="T38" fmla="*/ 1 w 588"/>
                  <a:gd name="T39" fmla="*/ 1 h 367"/>
                  <a:gd name="T40" fmla="*/ 1 w 588"/>
                  <a:gd name="T41" fmla="*/ 1 h 367"/>
                  <a:gd name="T42" fmla="*/ 1 w 588"/>
                  <a:gd name="T43" fmla="*/ 1 h 367"/>
                  <a:gd name="T44" fmla="*/ 1 w 588"/>
                  <a:gd name="T45" fmla="*/ 1 h 367"/>
                  <a:gd name="T46" fmla="*/ 1 w 588"/>
                  <a:gd name="T47" fmla="*/ 1 h 367"/>
                  <a:gd name="T48" fmla="*/ 1 w 588"/>
                  <a:gd name="T49" fmla="*/ 1 h 367"/>
                  <a:gd name="T50" fmla="*/ 1 w 588"/>
                  <a:gd name="T51" fmla="*/ 1 h 367"/>
                  <a:gd name="T52" fmla="*/ 1 w 588"/>
                  <a:gd name="T53" fmla="*/ 1 h 367"/>
                  <a:gd name="T54" fmla="*/ 1 w 588"/>
                  <a:gd name="T55" fmla="*/ 1 h 367"/>
                  <a:gd name="T56" fmla="*/ 1 w 588"/>
                  <a:gd name="T57" fmla="*/ 1 h 367"/>
                  <a:gd name="T58" fmla="*/ 1 w 588"/>
                  <a:gd name="T59" fmla="*/ 1 h 367"/>
                  <a:gd name="T60" fmla="*/ 1 w 588"/>
                  <a:gd name="T61" fmla="*/ 1 h 367"/>
                  <a:gd name="T62" fmla="*/ 1 w 588"/>
                  <a:gd name="T63" fmla="*/ 1 h 367"/>
                  <a:gd name="T64" fmla="*/ 1 w 588"/>
                  <a:gd name="T65" fmla="*/ 1 h 367"/>
                  <a:gd name="T66" fmla="*/ 1 w 588"/>
                  <a:gd name="T67" fmla="*/ 1 h 367"/>
                  <a:gd name="T68" fmla="*/ 1 w 588"/>
                  <a:gd name="T69" fmla="*/ 1 h 367"/>
                  <a:gd name="T70" fmla="*/ 1 w 588"/>
                  <a:gd name="T71" fmla="*/ 1 h 367"/>
                  <a:gd name="T72" fmla="*/ 1 w 588"/>
                  <a:gd name="T73" fmla="*/ 1 h 367"/>
                  <a:gd name="T74" fmla="*/ 1 w 588"/>
                  <a:gd name="T75" fmla="*/ 1 h 367"/>
                  <a:gd name="T76" fmla="*/ 1 w 588"/>
                  <a:gd name="T77" fmla="*/ 1 h 367"/>
                  <a:gd name="T78" fmla="*/ 1 w 588"/>
                  <a:gd name="T79" fmla="*/ 1 h 367"/>
                  <a:gd name="T80" fmla="*/ 1 w 588"/>
                  <a:gd name="T81" fmla="*/ 1 h 36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88"/>
                  <a:gd name="T124" fmla="*/ 0 h 367"/>
                  <a:gd name="T125" fmla="*/ 588 w 588"/>
                  <a:gd name="T126" fmla="*/ 367 h 36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88" h="367">
                    <a:moveTo>
                      <a:pt x="553" y="178"/>
                    </a:moveTo>
                    <a:lnTo>
                      <a:pt x="531" y="132"/>
                    </a:lnTo>
                    <a:lnTo>
                      <a:pt x="502" y="104"/>
                    </a:lnTo>
                    <a:lnTo>
                      <a:pt x="426" y="56"/>
                    </a:lnTo>
                    <a:lnTo>
                      <a:pt x="334" y="20"/>
                    </a:lnTo>
                    <a:lnTo>
                      <a:pt x="278" y="10"/>
                    </a:lnTo>
                    <a:lnTo>
                      <a:pt x="237" y="10"/>
                    </a:lnTo>
                    <a:lnTo>
                      <a:pt x="177" y="0"/>
                    </a:lnTo>
                    <a:lnTo>
                      <a:pt x="128" y="4"/>
                    </a:lnTo>
                    <a:lnTo>
                      <a:pt x="74" y="6"/>
                    </a:lnTo>
                    <a:lnTo>
                      <a:pt x="40" y="18"/>
                    </a:lnTo>
                    <a:lnTo>
                      <a:pt x="9" y="32"/>
                    </a:lnTo>
                    <a:lnTo>
                      <a:pt x="0" y="46"/>
                    </a:lnTo>
                    <a:lnTo>
                      <a:pt x="3" y="66"/>
                    </a:lnTo>
                    <a:lnTo>
                      <a:pt x="15" y="74"/>
                    </a:lnTo>
                    <a:lnTo>
                      <a:pt x="46" y="76"/>
                    </a:lnTo>
                    <a:lnTo>
                      <a:pt x="79" y="68"/>
                    </a:lnTo>
                    <a:lnTo>
                      <a:pt x="146" y="70"/>
                    </a:lnTo>
                    <a:lnTo>
                      <a:pt x="183" y="80"/>
                    </a:lnTo>
                    <a:lnTo>
                      <a:pt x="212" y="100"/>
                    </a:lnTo>
                    <a:lnTo>
                      <a:pt x="173" y="124"/>
                    </a:lnTo>
                    <a:lnTo>
                      <a:pt x="163" y="142"/>
                    </a:lnTo>
                    <a:lnTo>
                      <a:pt x="171" y="166"/>
                    </a:lnTo>
                    <a:lnTo>
                      <a:pt x="179" y="176"/>
                    </a:lnTo>
                    <a:lnTo>
                      <a:pt x="167" y="202"/>
                    </a:lnTo>
                    <a:lnTo>
                      <a:pt x="181" y="230"/>
                    </a:lnTo>
                    <a:lnTo>
                      <a:pt x="175" y="255"/>
                    </a:lnTo>
                    <a:lnTo>
                      <a:pt x="190" y="283"/>
                    </a:lnTo>
                    <a:lnTo>
                      <a:pt x="210" y="331"/>
                    </a:lnTo>
                    <a:lnTo>
                      <a:pt x="257" y="339"/>
                    </a:lnTo>
                    <a:lnTo>
                      <a:pt x="313" y="339"/>
                    </a:lnTo>
                    <a:lnTo>
                      <a:pt x="336" y="319"/>
                    </a:lnTo>
                    <a:lnTo>
                      <a:pt x="368" y="349"/>
                    </a:lnTo>
                    <a:lnTo>
                      <a:pt x="426" y="351"/>
                    </a:lnTo>
                    <a:lnTo>
                      <a:pt x="455" y="361"/>
                    </a:lnTo>
                    <a:lnTo>
                      <a:pt x="494" y="367"/>
                    </a:lnTo>
                    <a:lnTo>
                      <a:pt x="535" y="335"/>
                    </a:lnTo>
                    <a:lnTo>
                      <a:pt x="566" y="303"/>
                    </a:lnTo>
                    <a:lnTo>
                      <a:pt x="588" y="241"/>
                    </a:lnTo>
                    <a:lnTo>
                      <a:pt x="562" y="214"/>
                    </a:lnTo>
                    <a:lnTo>
                      <a:pt x="553" y="178"/>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1" name="Freeform 65"/>
              <p:cNvSpPr>
                <a:spLocks/>
              </p:cNvSpPr>
              <p:nvPr/>
            </p:nvSpPr>
            <p:spPr bwMode="auto">
              <a:xfrm>
                <a:off x="3730" y="1177"/>
                <a:ext cx="99" cy="83"/>
              </a:xfrm>
              <a:custGeom>
                <a:avLst/>
                <a:gdLst>
                  <a:gd name="T0" fmla="*/ 0 w 195"/>
                  <a:gd name="T1" fmla="*/ 1 h 170"/>
                  <a:gd name="T2" fmla="*/ 0 w 195"/>
                  <a:gd name="T3" fmla="*/ 1 h 170"/>
                  <a:gd name="T4" fmla="*/ 0 w 195"/>
                  <a:gd name="T5" fmla="*/ 1 h 170"/>
                  <a:gd name="T6" fmla="*/ 0 w 195"/>
                  <a:gd name="T7" fmla="*/ 1 h 170"/>
                  <a:gd name="T8" fmla="*/ 0 w 195"/>
                  <a:gd name="T9" fmla="*/ 1 h 170"/>
                  <a:gd name="T10" fmla="*/ 0 w 195"/>
                  <a:gd name="T11" fmla="*/ 1 h 170"/>
                  <a:gd name="T12" fmla="*/ 0 w 195"/>
                  <a:gd name="T13" fmla="*/ 1 h 170"/>
                  <a:gd name="T14" fmla="*/ 0 w 195"/>
                  <a:gd name="T15" fmla="*/ 1 h 170"/>
                  <a:gd name="T16" fmla="*/ 0 w 195"/>
                  <a:gd name="T17" fmla="*/ 1 h 170"/>
                  <a:gd name="T18" fmla="*/ 0 w 195"/>
                  <a:gd name="T19" fmla="*/ 1 h 170"/>
                  <a:gd name="T20" fmla="*/ 0 w 195"/>
                  <a:gd name="T21" fmla="*/ 1 h 170"/>
                  <a:gd name="T22" fmla="*/ 0 w 195"/>
                  <a:gd name="T23" fmla="*/ 1 h 170"/>
                  <a:gd name="T24" fmla="*/ 0 w 195"/>
                  <a:gd name="T25" fmla="*/ 1 h 170"/>
                  <a:gd name="T26" fmla="*/ 0 w 195"/>
                  <a:gd name="T27" fmla="*/ 1 h 170"/>
                  <a:gd name="T28" fmla="*/ 0 w 195"/>
                  <a:gd name="T29" fmla="*/ 1 h 170"/>
                  <a:gd name="T30" fmla="*/ 0 w 195"/>
                  <a:gd name="T31" fmla="*/ 1 h 170"/>
                  <a:gd name="T32" fmla="*/ 0 w 195"/>
                  <a:gd name="T33" fmla="*/ 1 h 170"/>
                  <a:gd name="T34" fmla="*/ 0 w 195"/>
                  <a:gd name="T35" fmla="*/ 1 h 170"/>
                  <a:gd name="T36" fmla="*/ 0 w 195"/>
                  <a:gd name="T37" fmla="*/ 1 h 170"/>
                  <a:gd name="T38" fmla="*/ 0 w 195"/>
                  <a:gd name="T39" fmla="*/ 1 h 170"/>
                  <a:gd name="T40" fmla="*/ 0 w 195"/>
                  <a:gd name="T41" fmla="*/ 1 h 170"/>
                  <a:gd name="T42" fmla="*/ 0 w 195"/>
                  <a:gd name="T43" fmla="*/ 1 h 170"/>
                  <a:gd name="T44" fmla="*/ 0 w 195"/>
                  <a:gd name="T45" fmla="*/ 1 h 170"/>
                  <a:gd name="T46" fmla="*/ 0 w 195"/>
                  <a:gd name="T47" fmla="*/ 1 h 170"/>
                  <a:gd name="T48" fmla="*/ 0 w 195"/>
                  <a:gd name="T49" fmla="*/ 1 h 170"/>
                  <a:gd name="T50" fmla="*/ 0 w 195"/>
                  <a:gd name="T51" fmla="*/ 0 h 170"/>
                  <a:gd name="T52" fmla="*/ 0 w 195"/>
                  <a:gd name="T53" fmla="*/ 1 h 170"/>
                  <a:gd name="T54" fmla="*/ 0 w 195"/>
                  <a:gd name="T55" fmla="*/ 1 h 170"/>
                  <a:gd name="T56" fmla="*/ 0 w 195"/>
                  <a:gd name="T57" fmla="*/ 1 h 170"/>
                  <a:gd name="T58" fmla="*/ 0 w 195"/>
                  <a:gd name="T59" fmla="*/ 1 h 170"/>
                  <a:gd name="T60" fmla="*/ 0 w 195"/>
                  <a:gd name="T61" fmla="*/ 1 h 17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5"/>
                  <a:gd name="T94" fmla="*/ 0 h 170"/>
                  <a:gd name="T95" fmla="*/ 195 w 195"/>
                  <a:gd name="T96" fmla="*/ 170 h 17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5" h="170">
                    <a:moveTo>
                      <a:pt x="195" y="62"/>
                    </a:moveTo>
                    <a:lnTo>
                      <a:pt x="100" y="68"/>
                    </a:lnTo>
                    <a:lnTo>
                      <a:pt x="80" y="62"/>
                    </a:lnTo>
                    <a:lnTo>
                      <a:pt x="45" y="66"/>
                    </a:lnTo>
                    <a:lnTo>
                      <a:pt x="39" y="92"/>
                    </a:lnTo>
                    <a:lnTo>
                      <a:pt x="6" y="142"/>
                    </a:lnTo>
                    <a:lnTo>
                      <a:pt x="16" y="164"/>
                    </a:lnTo>
                    <a:lnTo>
                      <a:pt x="59" y="162"/>
                    </a:lnTo>
                    <a:lnTo>
                      <a:pt x="76" y="138"/>
                    </a:lnTo>
                    <a:lnTo>
                      <a:pt x="98" y="124"/>
                    </a:lnTo>
                    <a:lnTo>
                      <a:pt x="135" y="132"/>
                    </a:lnTo>
                    <a:lnTo>
                      <a:pt x="140" y="160"/>
                    </a:lnTo>
                    <a:lnTo>
                      <a:pt x="96" y="138"/>
                    </a:lnTo>
                    <a:lnTo>
                      <a:pt x="67" y="158"/>
                    </a:lnTo>
                    <a:lnTo>
                      <a:pt x="35" y="170"/>
                    </a:lnTo>
                    <a:lnTo>
                      <a:pt x="8" y="166"/>
                    </a:lnTo>
                    <a:lnTo>
                      <a:pt x="2" y="152"/>
                    </a:lnTo>
                    <a:lnTo>
                      <a:pt x="0" y="134"/>
                    </a:lnTo>
                    <a:lnTo>
                      <a:pt x="18" y="114"/>
                    </a:lnTo>
                    <a:lnTo>
                      <a:pt x="33" y="92"/>
                    </a:lnTo>
                    <a:lnTo>
                      <a:pt x="35" y="80"/>
                    </a:lnTo>
                    <a:lnTo>
                      <a:pt x="41" y="56"/>
                    </a:lnTo>
                    <a:lnTo>
                      <a:pt x="67" y="56"/>
                    </a:lnTo>
                    <a:lnTo>
                      <a:pt x="113" y="62"/>
                    </a:lnTo>
                    <a:lnTo>
                      <a:pt x="104" y="26"/>
                    </a:lnTo>
                    <a:lnTo>
                      <a:pt x="98" y="0"/>
                    </a:lnTo>
                    <a:lnTo>
                      <a:pt x="105" y="20"/>
                    </a:lnTo>
                    <a:lnTo>
                      <a:pt x="123" y="58"/>
                    </a:lnTo>
                    <a:lnTo>
                      <a:pt x="146" y="58"/>
                    </a:lnTo>
                    <a:lnTo>
                      <a:pt x="174" y="58"/>
                    </a:lnTo>
                    <a:lnTo>
                      <a:pt x="195" y="62"/>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2" name="Freeform 66"/>
              <p:cNvSpPr>
                <a:spLocks/>
              </p:cNvSpPr>
              <p:nvPr/>
            </p:nvSpPr>
            <p:spPr bwMode="auto">
              <a:xfrm>
                <a:off x="3778" y="1251"/>
                <a:ext cx="27" cy="64"/>
              </a:xfrm>
              <a:custGeom>
                <a:avLst/>
                <a:gdLst>
                  <a:gd name="T0" fmla="*/ 0 w 52"/>
                  <a:gd name="T1" fmla="*/ 0 h 125"/>
                  <a:gd name="T2" fmla="*/ 1 w 52"/>
                  <a:gd name="T3" fmla="*/ 1 h 125"/>
                  <a:gd name="T4" fmla="*/ 1 w 52"/>
                  <a:gd name="T5" fmla="*/ 1 h 125"/>
                  <a:gd name="T6" fmla="*/ 1 w 52"/>
                  <a:gd name="T7" fmla="*/ 1 h 125"/>
                  <a:gd name="T8" fmla="*/ 1 w 52"/>
                  <a:gd name="T9" fmla="*/ 1 h 125"/>
                  <a:gd name="T10" fmla="*/ 1 w 52"/>
                  <a:gd name="T11" fmla="*/ 1 h 125"/>
                  <a:gd name="T12" fmla="*/ 1 w 52"/>
                  <a:gd name="T13" fmla="*/ 1 h 125"/>
                  <a:gd name="T14" fmla="*/ 1 w 52"/>
                  <a:gd name="T15" fmla="*/ 1 h 125"/>
                  <a:gd name="T16" fmla="*/ 1 w 52"/>
                  <a:gd name="T17" fmla="*/ 1 h 125"/>
                  <a:gd name="T18" fmla="*/ 1 w 52"/>
                  <a:gd name="T19" fmla="*/ 1 h 125"/>
                  <a:gd name="T20" fmla="*/ 1 w 52"/>
                  <a:gd name="T21" fmla="*/ 1 h 125"/>
                  <a:gd name="T22" fmla="*/ 0 w 52"/>
                  <a:gd name="T23" fmla="*/ 1 h 125"/>
                  <a:gd name="T24" fmla="*/ 1 w 52"/>
                  <a:gd name="T25" fmla="*/ 1 h 125"/>
                  <a:gd name="T26" fmla="*/ 1 w 52"/>
                  <a:gd name="T27" fmla="*/ 1 h 125"/>
                  <a:gd name="T28" fmla="*/ 1 w 52"/>
                  <a:gd name="T29" fmla="*/ 1 h 125"/>
                  <a:gd name="T30" fmla="*/ 1 w 52"/>
                  <a:gd name="T31" fmla="*/ 1 h 125"/>
                  <a:gd name="T32" fmla="*/ 1 w 52"/>
                  <a:gd name="T33" fmla="*/ 1 h 125"/>
                  <a:gd name="T34" fmla="*/ 1 w 52"/>
                  <a:gd name="T35" fmla="*/ 1 h 125"/>
                  <a:gd name="T36" fmla="*/ 1 w 52"/>
                  <a:gd name="T37" fmla="*/ 1 h 125"/>
                  <a:gd name="T38" fmla="*/ 1 w 52"/>
                  <a:gd name="T39" fmla="*/ 1 h 125"/>
                  <a:gd name="T40" fmla="*/ 1 w 52"/>
                  <a:gd name="T41" fmla="*/ 1 h 125"/>
                  <a:gd name="T42" fmla="*/ 0 w 52"/>
                  <a:gd name="T43" fmla="*/ 0 h 1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2"/>
                  <a:gd name="T67" fmla="*/ 0 h 125"/>
                  <a:gd name="T68" fmla="*/ 52 w 52"/>
                  <a:gd name="T69" fmla="*/ 125 h 1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2" h="125">
                    <a:moveTo>
                      <a:pt x="0" y="0"/>
                    </a:moveTo>
                    <a:lnTo>
                      <a:pt x="19" y="12"/>
                    </a:lnTo>
                    <a:lnTo>
                      <a:pt x="23" y="26"/>
                    </a:lnTo>
                    <a:lnTo>
                      <a:pt x="21" y="40"/>
                    </a:lnTo>
                    <a:lnTo>
                      <a:pt x="35" y="43"/>
                    </a:lnTo>
                    <a:lnTo>
                      <a:pt x="42" y="53"/>
                    </a:lnTo>
                    <a:lnTo>
                      <a:pt x="42" y="69"/>
                    </a:lnTo>
                    <a:lnTo>
                      <a:pt x="37" y="77"/>
                    </a:lnTo>
                    <a:lnTo>
                      <a:pt x="5" y="87"/>
                    </a:lnTo>
                    <a:lnTo>
                      <a:pt x="11" y="95"/>
                    </a:lnTo>
                    <a:lnTo>
                      <a:pt x="11" y="107"/>
                    </a:lnTo>
                    <a:lnTo>
                      <a:pt x="0" y="121"/>
                    </a:lnTo>
                    <a:lnTo>
                      <a:pt x="17" y="125"/>
                    </a:lnTo>
                    <a:lnTo>
                      <a:pt x="17" y="105"/>
                    </a:lnTo>
                    <a:lnTo>
                      <a:pt x="31" y="89"/>
                    </a:lnTo>
                    <a:lnTo>
                      <a:pt x="46" y="79"/>
                    </a:lnTo>
                    <a:lnTo>
                      <a:pt x="52" y="57"/>
                    </a:lnTo>
                    <a:lnTo>
                      <a:pt x="44" y="45"/>
                    </a:lnTo>
                    <a:lnTo>
                      <a:pt x="29" y="38"/>
                    </a:lnTo>
                    <a:lnTo>
                      <a:pt x="29" y="22"/>
                    </a:lnTo>
                    <a:lnTo>
                      <a:pt x="25" y="6"/>
                    </a:lnTo>
                    <a:lnTo>
                      <a:pt x="0"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3" name="Freeform 67"/>
              <p:cNvSpPr>
                <a:spLocks/>
              </p:cNvSpPr>
              <p:nvPr/>
            </p:nvSpPr>
            <p:spPr bwMode="auto">
              <a:xfrm>
                <a:off x="3763" y="1257"/>
                <a:ext cx="13" cy="11"/>
              </a:xfrm>
              <a:custGeom>
                <a:avLst/>
                <a:gdLst>
                  <a:gd name="T0" fmla="*/ 0 w 28"/>
                  <a:gd name="T1" fmla="*/ 0 h 28"/>
                  <a:gd name="T2" fmla="*/ 0 w 28"/>
                  <a:gd name="T3" fmla="*/ 1 h 28"/>
                  <a:gd name="T4" fmla="*/ 0 w 28"/>
                  <a:gd name="T5" fmla="*/ 1 h 28"/>
                  <a:gd name="T6" fmla="*/ 0 w 28"/>
                  <a:gd name="T7" fmla="*/ 1 h 28"/>
                  <a:gd name="T8" fmla="*/ 0 w 28"/>
                  <a:gd name="T9" fmla="*/ 1 h 28"/>
                  <a:gd name="T10" fmla="*/ 0 w 28"/>
                  <a:gd name="T11" fmla="*/ 0 h 28"/>
                  <a:gd name="T12" fmla="*/ 0 60000 65536"/>
                  <a:gd name="T13" fmla="*/ 0 60000 65536"/>
                  <a:gd name="T14" fmla="*/ 0 60000 65536"/>
                  <a:gd name="T15" fmla="*/ 0 60000 65536"/>
                  <a:gd name="T16" fmla="*/ 0 60000 65536"/>
                  <a:gd name="T17" fmla="*/ 0 60000 65536"/>
                  <a:gd name="T18" fmla="*/ 0 w 28"/>
                  <a:gd name="T19" fmla="*/ 0 h 28"/>
                  <a:gd name="T20" fmla="*/ 28 w 28"/>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28" h="28">
                    <a:moveTo>
                      <a:pt x="12" y="0"/>
                    </a:moveTo>
                    <a:lnTo>
                      <a:pt x="10" y="10"/>
                    </a:lnTo>
                    <a:lnTo>
                      <a:pt x="12" y="22"/>
                    </a:lnTo>
                    <a:lnTo>
                      <a:pt x="28" y="28"/>
                    </a:lnTo>
                    <a:lnTo>
                      <a:pt x="0" y="24"/>
                    </a:lnTo>
                    <a:lnTo>
                      <a:pt x="12"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4" name="Freeform 68"/>
              <p:cNvSpPr>
                <a:spLocks/>
              </p:cNvSpPr>
              <p:nvPr/>
            </p:nvSpPr>
            <p:spPr bwMode="auto">
              <a:xfrm>
                <a:off x="3775" y="1278"/>
                <a:ext cx="18" cy="11"/>
              </a:xfrm>
              <a:custGeom>
                <a:avLst/>
                <a:gdLst>
                  <a:gd name="T0" fmla="*/ 1 w 33"/>
                  <a:gd name="T1" fmla="*/ 0 h 22"/>
                  <a:gd name="T2" fmla="*/ 0 w 33"/>
                  <a:gd name="T3" fmla="*/ 1 h 22"/>
                  <a:gd name="T4" fmla="*/ 1 w 33"/>
                  <a:gd name="T5" fmla="*/ 1 h 22"/>
                  <a:gd name="T6" fmla="*/ 1 w 33"/>
                  <a:gd name="T7" fmla="*/ 1 h 22"/>
                  <a:gd name="T8" fmla="*/ 1 w 33"/>
                  <a:gd name="T9" fmla="*/ 1 h 22"/>
                  <a:gd name="T10" fmla="*/ 1 w 33"/>
                  <a:gd name="T11" fmla="*/ 1 h 22"/>
                  <a:gd name="T12" fmla="*/ 1 w 33"/>
                  <a:gd name="T13" fmla="*/ 0 h 22"/>
                  <a:gd name="T14" fmla="*/ 0 60000 65536"/>
                  <a:gd name="T15" fmla="*/ 0 60000 65536"/>
                  <a:gd name="T16" fmla="*/ 0 60000 65536"/>
                  <a:gd name="T17" fmla="*/ 0 60000 65536"/>
                  <a:gd name="T18" fmla="*/ 0 60000 65536"/>
                  <a:gd name="T19" fmla="*/ 0 60000 65536"/>
                  <a:gd name="T20" fmla="*/ 0 60000 65536"/>
                  <a:gd name="T21" fmla="*/ 0 w 33"/>
                  <a:gd name="T22" fmla="*/ 0 h 22"/>
                  <a:gd name="T23" fmla="*/ 33 w 33"/>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22">
                    <a:moveTo>
                      <a:pt x="6" y="0"/>
                    </a:moveTo>
                    <a:lnTo>
                      <a:pt x="0" y="10"/>
                    </a:lnTo>
                    <a:lnTo>
                      <a:pt x="11" y="22"/>
                    </a:lnTo>
                    <a:lnTo>
                      <a:pt x="17" y="22"/>
                    </a:lnTo>
                    <a:lnTo>
                      <a:pt x="33" y="22"/>
                    </a:lnTo>
                    <a:lnTo>
                      <a:pt x="19" y="18"/>
                    </a:lnTo>
                    <a:lnTo>
                      <a:pt x="6"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5" name="Freeform 69"/>
              <p:cNvSpPr>
                <a:spLocks/>
              </p:cNvSpPr>
              <p:nvPr/>
            </p:nvSpPr>
            <p:spPr bwMode="auto">
              <a:xfrm>
                <a:off x="3772" y="1300"/>
                <a:ext cx="5" cy="16"/>
              </a:xfrm>
              <a:custGeom>
                <a:avLst/>
                <a:gdLst>
                  <a:gd name="T0" fmla="*/ 1 w 10"/>
                  <a:gd name="T1" fmla="*/ 0 h 32"/>
                  <a:gd name="T2" fmla="*/ 0 w 10"/>
                  <a:gd name="T3" fmla="*/ 1 h 32"/>
                  <a:gd name="T4" fmla="*/ 1 w 10"/>
                  <a:gd name="T5" fmla="*/ 1 h 32"/>
                  <a:gd name="T6" fmla="*/ 1 w 10"/>
                  <a:gd name="T7" fmla="*/ 1 h 32"/>
                  <a:gd name="T8" fmla="*/ 1 w 10"/>
                  <a:gd name="T9" fmla="*/ 0 h 32"/>
                  <a:gd name="T10" fmla="*/ 0 60000 65536"/>
                  <a:gd name="T11" fmla="*/ 0 60000 65536"/>
                  <a:gd name="T12" fmla="*/ 0 60000 65536"/>
                  <a:gd name="T13" fmla="*/ 0 60000 65536"/>
                  <a:gd name="T14" fmla="*/ 0 60000 65536"/>
                  <a:gd name="T15" fmla="*/ 0 w 10"/>
                  <a:gd name="T16" fmla="*/ 0 h 32"/>
                  <a:gd name="T17" fmla="*/ 10 w 10"/>
                  <a:gd name="T18" fmla="*/ 32 h 32"/>
                </a:gdLst>
                <a:ahLst/>
                <a:cxnLst>
                  <a:cxn ang="T10">
                    <a:pos x="T0" y="T1"/>
                  </a:cxn>
                  <a:cxn ang="T11">
                    <a:pos x="T2" y="T3"/>
                  </a:cxn>
                  <a:cxn ang="T12">
                    <a:pos x="T4" y="T5"/>
                  </a:cxn>
                  <a:cxn ang="T13">
                    <a:pos x="T6" y="T7"/>
                  </a:cxn>
                  <a:cxn ang="T14">
                    <a:pos x="T8" y="T9"/>
                  </a:cxn>
                </a:cxnLst>
                <a:rect l="T15" t="T16" r="T17" b="T18"/>
                <a:pathLst>
                  <a:path w="10" h="32">
                    <a:moveTo>
                      <a:pt x="4" y="0"/>
                    </a:moveTo>
                    <a:lnTo>
                      <a:pt x="0" y="10"/>
                    </a:lnTo>
                    <a:lnTo>
                      <a:pt x="4" y="32"/>
                    </a:lnTo>
                    <a:lnTo>
                      <a:pt x="10" y="22"/>
                    </a:lnTo>
                    <a:lnTo>
                      <a:pt x="4"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6" name="Freeform 70"/>
              <p:cNvSpPr>
                <a:spLocks/>
              </p:cNvSpPr>
              <p:nvPr/>
            </p:nvSpPr>
            <p:spPr bwMode="auto">
              <a:xfrm>
                <a:off x="3723" y="1292"/>
                <a:ext cx="46" cy="9"/>
              </a:xfrm>
              <a:custGeom>
                <a:avLst/>
                <a:gdLst>
                  <a:gd name="T0" fmla="*/ 1 w 91"/>
                  <a:gd name="T1" fmla="*/ 1 h 18"/>
                  <a:gd name="T2" fmla="*/ 1 w 91"/>
                  <a:gd name="T3" fmla="*/ 1 h 18"/>
                  <a:gd name="T4" fmla="*/ 0 w 91"/>
                  <a:gd name="T5" fmla="*/ 0 h 18"/>
                  <a:gd name="T6" fmla="*/ 1 w 91"/>
                  <a:gd name="T7" fmla="*/ 1 h 18"/>
                  <a:gd name="T8" fmla="*/ 1 w 91"/>
                  <a:gd name="T9" fmla="*/ 1 h 18"/>
                  <a:gd name="T10" fmla="*/ 1 w 91"/>
                  <a:gd name="T11" fmla="*/ 1 h 18"/>
                  <a:gd name="T12" fmla="*/ 0 60000 65536"/>
                  <a:gd name="T13" fmla="*/ 0 60000 65536"/>
                  <a:gd name="T14" fmla="*/ 0 60000 65536"/>
                  <a:gd name="T15" fmla="*/ 0 60000 65536"/>
                  <a:gd name="T16" fmla="*/ 0 60000 65536"/>
                  <a:gd name="T17" fmla="*/ 0 60000 65536"/>
                  <a:gd name="T18" fmla="*/ 0 w 91"/>
                  <a:gd name="T19" fmla="*/ 0 h 18"/>
                  <a:gd name="T20" fmla="*/ 91 w 91"/>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91" h="18">
                    <a:moveTo>
                      <a:pt x="91" y="8"/>
                    </a:moveTo>
                    <a:lnTo>
                      <a:pt x="58" y="8"/>
                    </a:lnTo>
                    <a:lnTo>
                      <a:pt x="0" y="0"/>
                    </a:lnTo>
                    <a:lnTo>
                      <a:pt x="27" y="8"/>
                    </a:lnTo>
                    <a:lnTo>
                      <a:pt x="68" y="18"/>
                    </a:lnTo>
                    <a:lnTo>
                      <a:pt x="91" y="8"/>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7" name="Freeform 71"/>
              <p:cNvSpPr>
                <a:spLocks/>
              </p:cNvSpPr>
              <p:nvPr/>
            </p:nvSpPr>
            <p:spPr bwMode="auto">
              <a:xfrm>
                <a:off x="3714" y="1269"/>
                <a:ext cx="74" cy="12"/>
              </a:xfrm>
              <a:custGeom>
                <a:avLst/>
                <a:gdLst>
                  <a:gd name="T0" fmla="*/ 1 w 142"/>
                  <a:gd name="T1" fmla="*/ 1 h 23"/>
                  <a:gd name="T2" fmla="*/ 1 w 142"/>
                  <a:gd name="T3" fmla="*/ 1 h 23"/>
                  <a:gd name="T4" fmla="*/ 1 w 142"/>
                  <a:gd name="T5" fmla="*/ 1 h 23"/>
                  <a:gd name="T6" fmla="*/ 1 w 142"/>
                  <a:gd name="T7" fmla="*/ 1 h 23"/>
                  <a:gd name="T8" fmla="*/ 0 w 142"/>
                  <a:gd name="T9" fmla="*/ 0 h 23"/>
                  <a:gd name="T10" fmla="*/ 1 w 142"/>
                  <a:gd name="T11" fmla="*/ 1 h 23"/>
                  <a:gd name="T12" fmla="*/ 1 w 142"/>
                  <a:gd name="T13" fmla="*/ 1 h 23"/>
                  <a:gd name="T14" fmla="*/ 1 w 142"/>
                  <a:gd name="T15" fmla="*/ 1 h 23"/>
                  <a:gd name="T16" fmla="*/ 1 w 142"/>
                  <a:gd name="T17" fmla="*/ 1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3"/>
                  <a:gd name="T29" fmla="*/ 142 w 142"/>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3">
                    <a:moveTo>
                      <a:pt x="142" y="9"/>
                    </a:moveTo>
                    <a:lnTo>
                      <a:pt x="111" y="17"/>
                    </a:lnTo>
                    <a:lnTo>
                      <a:pt x="82" y="19"/>
                    </a:lnTo>
                    <a:lnTo>
                      <a:pt x="43" y="7"/>
                    </a:lnTo>
                    <a:lnTo>
                      <a:pt x="0" y="0"/>
                    </a:lnTo>
                    <a:lnTo>
                      <a:pt x="51" y="17"/>
                    </a:lnTo>
                    <a:lnTo>
                      <a:pt x="86" y="23"/>
                    </a:lnTo>
                    <a:lnTo>
                      <a:pt x="115" y="23"/>
                    </a:lnTo>
                    <a:lnTo>
                      <a:pt x="142" y="9"/>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48" name="Freeform 72"/>
              <p:cNvSpPr>
                <a:spLocks/>
              </p:cNvSpPr>
              <p:nvPr/>
            </p:nvSpPr>
            <p:spPr bwMode="auto">
              <a:xfrm>
                <a:off x="3737" y="1232"/>
                <a:ext cx="20" cy="20"/>
              </a:xfrm>
              <a:custGeom>
                <a:avLst/>
                <a:gdLst>
                  <a:gd name="T0" fmla="*/ 1 w 39"/>
                  <a:gd name="T1" fmla="*/ 0 h 40"/>
                  <a:gd name="T2" fmla="*/ 1 w 39"/>
                  <a:gd name="T3" fmla="*/ 1 h 40"/>
                  <a:gd name="T4" fmla="*/ 1 w 39"/>
                  <a:gd name="T5" fmla="*/ 1 h 40"/>
                  <a:gd name="T6" fmla="*/ 0 w 39"/>
                  <a:gd name="T7" fmla="*/ 1 h 40"/>
                  <a:gd name="T8" fmla="*/ 1 w 39"/>
                  <a:gd name="T9" fmla="*/ 1 h 40"/>
                  <a:gd name="T10" fmla="*/ 1 w 39"/>
                  <a:gd name="T11" fmla="*/ 1 h 40"/>
                  <a:gd name="T12" fmla="*/ 1 w 39"/>
                  <a:gd name="T13" fmla="*/ 1 h 40"/>
                  <a:gd name="T14" fmla="*/ 1 w 39"/>
                  <a:gd name="T15" fmla="*/ 0 h 40"/>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40"/>
                  <a:gd name="T26" fmla="*/ 39 w 39"/>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40">
                    <a:moveTo>
                      <a:pt x="23" y="0"/>
                    </a:moveTo>
                    <a:lnTo>
                      <a:pt x="33" y="20"/>
                    </a:lnTo>
                    <a:lnTo>
                      <a:pt x="17" y="34"/>
                    </a:lnTo>
                    <a:lnTo>
                      <a:pt x="0" y="40"/>
                    </a:lnTo>
                    <a:lnTo>
                      <a:pt x="17" y="38"/>
                    </a:lnTo>
                    <a:lnTo>
                      <a:pt x="35" y="30"/>
                    </a:lnTo>
                    <a:lnTo>
                      <a:pt x="39" y="18"/>
                    </a:lnTo>
                    <a:lnTo>
                      <a:pt x="23"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02" name="Freeform 73"/>
            <p:cNvSpPr>
              <a:spLocks/>
            </p:cNvSpPr>
            <p:nvPr/>
          </p:nvSpPr>
          <p:spPr bwMode="auto">
            <a:xfrm>
              <a:off x="4017" y="1132"/>
              <a:ext cx="93" cy="111"/>
            </a:xfrm>
            <a:custGeom>
              <a:avLst/>
              <a:gdLst>
                <a:gd name="T0" fmla="*/ 0 w 195"/>
                <a:gd name="T1" fmla="*/ 1 h 221"/>
                <a:gd name="T2" fmla="*/ 0 w 195"/>
                <a:gd name="T3" fmla="*/ 1 h 221"/>
                <a:gd name="T4" fmla="*/ 0 w 195"/>
                <a:gd name="T5" fmla="*/ 1 h 221"/>
                <a:gd name="T6" fmla="*/ 0 w 195"/>
                <a:gd name="T7" fmla="*/ 1 h 221"/>
                <a:gd name="T8" fmla="*/ 0 w 195"/>
                <a:gd name="T9" fmla="*/ 1 h 221"/>
                <a:gd name="T10" fmla="*/ 0 w 195"/>
                <a:gd name="T11" fmla="*/ 0 h 221"/>
                <a:gd name="T12" fmla="*/ 0 w 195"/>
                <a:gd name="T13" fmla="*/ 1 h 221"/>
                <a:gd name="T14" fmla="*/ 0 w 195"/>
                <a:gd name="T15" fmla="*/ 1 h 221"/>
                <a:gd name="T16" fmla="*/ 0 w 195"/>
                <a:gd name="T17" fmla="*/ 1 h 221"/>
                <a:gd name="T18" fmla="*/ 0 w 195"/>
                <a:gd name="T19" fmla="*/ 1 h 221"/>
                <a:gd name="T20" fmla="*/ 0 w 195"/>
                <a:gd name="T21" fmla="*/ 1 h 221"/>
                <a:gd name="T22" fmla="*/ 0 w 195"/>
                <a:gd name="T23" fmla="*/ 1 h 221"/>
                <a:gd name="T24" fmla="*/ 0 w 195"/>
                <a:gd name="T25" fmla="*/ 1 h 221"/>
                <a:gd name="T26" fmla="*/ 0 w 195"/>
                <a:gd name="T27" fmla="*/ 1 h 221"/>
                <a:gd name="T28" fmla="*/ 0 w 195"/>
                <a:gd name="T29" fmla="*/ 1 h 22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5"/>
                <a:gd name="T46" fmla="*/ 0 h 221"/>
                <a:gd name="T47" fmla="*/ 195 w 195"/>
                <a:gd name="T48" fmla="*/ 221 h 22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5" h="221">
                  <a:moveTo>
                    <a:pt x="14" y="201"/>
                  </a:moveTo>
                  <a:lnTo>
                    <a:pt x="37" y="221"/>
                  </a:lnTo>
                  <a:lnTo>
                    <a:pt x="152" y="165"/>
                  </a:lnTo>
                  <a:lnTo>
                    <a:pt x="195" y="83"/>
                  </a:lnTo>
                  <a:lnTo>
                    <a:pt x="187" y="28"/>
                  </a:lnTo>
                  <a:lnTo>
                    <a:pt x="142" y="0"/>
                  </a:lnTo>
                  <a:lnTo>
                    <a:pt x="117" y="2"/>
                  </a:lnTo>
                  <a:lnTo>
                    <a:pt x="127" y="36"/>
                  </a:lnTo>
                  <a:lnTo>
                    <a:pt x="125" y="65"/>
                  </a:lnTo>
                  <a:lnTo>
                    <a:pt x="109" y="95"/>
                  </a:lnTo>
                  <a:lnTo>
                    <a:pt x="72" y="131"/>
                  </a:lnTo>
                  <a:lnTo>
                    <a:pt x="37" y="165"/>
                  </a:lnTo>
                  <a:lnTo>
                    <a:pt x="0" y="171"/>
                  </a:lnTo>
                  <a:lnTo>
                    <a:pt x="4" y="187"/>
                  </a:lnTo>
                  <a:lnTo>
                    <a:pt x="14" y="201"/>
                  </a:lnTo>
                  <a:close/>
                </a:path>
              </a:pathLst>
            </a:custGeom>
            <a:solidFill>
              <a:srgbClr val="808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nvGrpSpPr>
            <p:cNvPr id="6" name="Group 74"/>
            <p:cNvGrpSpPr>
              <a:grpSpLocks/>
            </p:cNvGrpSpPr>
            <p:nvPr/>
          </p:nvGrpSpPr>
          <p:grpSpPr bwMode="auto">
            <a:xfrm>
              <a:off x="4654" y="576"/>
              <a:ext cx="315" cy="465"/>
              <a:chOff x="4503" y="694"/>
              <a:chExt cx="328" cy="465"/>
            </a:xfrm>
          </p:grpSpPr>
          <p:sp>
            <p:nvSpPr>
              <p:cNvPr id="112721" name="Freeform 75"/>
              <p:cNvSpPr>
                <a:spLocks/>
              </p:cNvSpPr>
              <p:nvPr/>
            </p:nvSpPr>
            <p:spPr bwMode="auto">
              <a:xfrm>
                <a:off x="4513" y="740"/>
                <a:ext cx="307" cy="419"/>
              </a:xfrm>
              <a:custGeom>
                <a:avLst/>
                <a:gdLst>
                  <a:gd name="T0" fmla="*/ 1 w 613"/>
                  <a:gd name="T1" fmla="*/ 1 h 838"/>
                  <a:gd name="T2" fmla="*/ 1 w 613"/>
                  <a:gd name="T3" fmla="*/ 1 h 838"/>
                  <a:gd name="T4" fmla="*/ 1 w 613"/>
                  <a:gd name="T5" fmla="*/ 1 h 838"/>
                  <a:gd name="T6" fmla="*/ 1 w 613"/>
                  <a:gd name="T7" fmla="*/ 1 h 838"/>
                  <a:gd name="T8" fmla="*/ 0 w 613"/>
                  <a:gd name="T9" fmla="*/ 1 h 838"/>
                  <a:gd name="T10" fmla="*/ 1 w 613"/>
                  <a:gd name="T11" fmla="*/ 1 h 838"/>
                  <a:gd name="T12" fmla="*/ 1 w 613"/>
                  <a:gd name="T13" fmla="*/ 1 h 838"/>
                  <a:gd name="T14" fmla="*/ 1 w 613"/>
                  <a:gd name="T15" fmla="*/ 1 h 838"/>
                  <a:gd name="T16" fmla="*/ 1 w 613"/>
                  <a:gd name="T17" fmla="*/ 1 h 838"/>
                  <a:gd name="T18" fmla="*/ 1 w 613"/>
                  <a:gd name="T19" fmla="*/ 1 h 838"/>
                  <a:gd name="T20" fmla="*/ 1 w 613"/>
                  <a:gd name="T21" fmla="*/ 1 h 838"/>
                  <a:gd name="T22" fmla="*/ 1 w 613"/>
                  <a:gd name="T23" fmla="*/ 1 h 838"/>
                  <a:gd name="T24" fmla="*/ 1 w 613"/>
                  <a:gd name="T25" fmla="*/ 1 h 838"/>
                  <a:gd name="T26" fmla="*/ 1 w 613"/>
                  <a:gd name="T27" fmla="*/ 1 h 838"/>
                  <a:gd name="T28" fmla="*/ 1 w 613"/>
                  <a:gd name="T29" fmla="*/ 1 h 838"/>
                  <a:gd name="T30" fmla="*/ 1 w 613"/>
                  <a:gd name="T31" fmla="*/ 1 h 838"/>
                  <a:gd name="T32" fmla="*/ 1 w 613"/>
                  <a:gd name="T33" fmla="*/ 1 h 838"/>
                  <a:gd name="T34" fmla="*/ 1 w 613"/>
                  <a:gd name="T35" fmla="*/ 1 h 838"/>
                  <a:gd name="T36" fmla="*/ 1 w 613"/>
                  <a:gd name="T37" fmla="*/ 1 h 838"/>
                  <a:gd name="T38" fmla="*/ 1 w 613"/>
                  <a:gd name="T39" fmla="*/ 1 h 838"/>
                  <a:gd name="T40" fmla="*/ 1 w 613"/>
                  <a:gd name="T41" fmla="*/ 1 h 838"/>
                  <a:gd name="T42" fmla="*/ 1 w 613"/>
                  <a:gd name="T43" fmla="*/ 1 h 838"/>
                  <a:gd name="T44" fmla="*/ 1 w 613"/>
                  <a:gd name="T45" fmla="*/ 1 h 838"/>
                  <a:gd name="T46" fmla="*/ 1 w 613"/>
                  <a:gd name="T47" fmla="*/ 1 h 838"/>
                  <a:gd name="T48" fmla="*/ 1 w 613"/>
                  <a:gd name="T49" fmla="*/ 1 h 838"/>
                  <a:gd name="T50" fmla="*/ 1 w 613"/>
                  <a:gd name="T51" fmla="*/ 1 h 838"/>
                  <a:gd name="T52" fmla="*/ 1 w 613"/>
                  <a:gd name="T53" fmla="*/ 1 h 838"/>
                  <a:gd name="T54" fmla="*/ 1 w 613"/>
                  <a:gd name="T55" fmla="*/ 1 h 838"/>
                  <a:gd name="T56" fmla="*/ 1 w 613"/>
                  <a:gd name="T57" fmla="*/ 1 h 838"/>
                  <a:gd name="T58" fmla="*/ 1 w 613"/>
                  <a:gd name="T59" fmla="*/ 1 h 838"/>
                  <a:gd name="T60" fmla="*/ 1 w 613"/>
                  <a:gd name="T61" fmla="*/ 1 h 838"/>
                  <a:gd name="T62" fmla="*/ 1 w 613"/>
                  <a:gd name="T63" fmla="*/ 1 h 838"/>
                  <a:gd name="T64" fmla="*/ 1 w 613"/>
                  <a:gd name="T65" fmla="*/ 1 h 838"/>
                  <a:gd name="T66" fmla="*/ 1 w 613"/>
                  <a:gd name="T67" fmla="*/ 1 h 838"/>
                  <a:gd name="T68" fmla="*/ 1 w 613"/>
                  <a:gd name="T69" fmla="*/ 1 h 838"/>
                  <a:gd name="T70" fmla="*/ 1 w 613"/>
                  <a:gd name="T71" fmla="*/ 1 h 8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3"/>
                  <a:gd name="T109" fmla="*/ 0 h 838"/>
                  <a:gd name="T110" fmla="*/ 613 w 613"/>
                  <a:gd name="T111" fmla="*/ 838 h 8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3" h="838">
                    <a:moveTo>
                      <a:pt x="327" y="0"/>
                    </a:moveTo>
                    <a:lnTo>
                      <a:pt x="264" y="32"/>
                    </a:lnTo>
                    <a:lnTo>
                      <a:pt x="192" y="60"/>
                    </a:lnTo>
                    <a:lnTo>
                      <a:pt x="126" y="80"/>
                    </a:lnTo>
                    <a:lnTo>
                      <a:pt x="54" y="120"/>
                    </a:lnTo>
                    <a:lnTo>
                      <a:pt x="4" y="155"/>
                    </a:lnTo>
                    <a:lnTo>
                      <a:pt x="0" y="195"/>
                    </a:lnTo>
                    <a:lnTo>
                      <a:pt x="4" y="251"/>
                    </a:lnTo>
                    <a:lnTo>
                      <a:pt x="0" y="299"/>
                    </a:lnTo>
                    <a:lnTo>
                      <a:pt x="0" y="355"/>
                    </a:lnTo>
                    <a:lnTo>
                      <a:pt x="4" y="371"/>
                    </a:lnTo>
                    <a:lnTo>
                      <a:pt x="9" y="383"/>
                    </a:lnTo>
                    <a:lnTo>
                      <a:pt x="25" y="393"/>
                    </a:lnTo>
                    <a:lnTo>
                      <a:pt x="31" y="411"/>
                    </a:lnTo>
                    <a:lnTo>
                      <a:pt x="33" y="467"/>
                    </a:lnTo>
                    <a:lnTo>
                      <a:pt x="44" y="503"/>
                    </a:lnTo>
                    <a:lnTo>
                      <a:pt x="58" y="525"/>
                    </a:lnTo>
                    <a:lnTo>
                      <a:pt x="66" y="575"/>
                    </a:lnTo>
                    <a:lnTo>
                      <a:pt x="76" y="600"/>
                    </a:lnTo>
                    <a:lnTo>
                      <a:pt x="93" y="638"/>
                    </a:lnTo>
                    <a:lnTo>
                      <a:pt x="99" y="668"/>
                    </a:lnTo>
                    <a:lnTo>
                      <a:pt x="111" y="694"/>
                    </a:lnTo>
                    <a:lnTo>
                      <a:pt x="120" y="708"/>
                    </a:lnTo>
                    <a:lnTo>
                      <a:pt x="126" y="730"/>
                    </a:lnTo>
                    <a:lnTo>
                      <a:pt x="136" y="764"/>
                    </a:lnTo>
                    <a:lnTo>
                      <a:pt x="155" y="788"/>
                    </a:lnTo>
                    <a:lnTo>
                      <a:pt x="177" y="798"/>
                    </a:lnTo>
                    <a:lnTo>
                      <a:pt x="208" y="798"/>
                    </a:lnTo>
                    <a:lnTo>
                      <a:pt x="231" y="798"/>
                    </a:lnTo>
                    <a:lnTo>
                      <a:pt x="241" y="794"/>
                    </a:lnTo>
                    <a:lnTo>
                      <a:pt x="268" y="792"/>
                    </a:lnTo>
                    <a:lnTo>
                      <a:pt x="286" y="810"/>
                    </a:lnTo>
                    <a:lnTo>
                      <a:pt x="307" y="830"/>
                    </a:lnTo>
                    <a:lnTo>
                      <a:pt x="337" y="838"/>
                    </a:lnTo>
                    <a:lnTo>
                      <a:pt x="399" y="818"/>
                    </a:lnTo>
                    <a:lnTo>
                      <a:pt x="451" y="788"/>
                    </a:lnTo>
                    <a:lnTo>
                      <a:pt x="498" y="734"/>
                    </a:lnTo>
                    <a:lnTo>
                      <a:pt x="553" y="650"/>
                    </a:lnTo>
                    <a:lnTo>
                      <a:pt x="574" y="614"/>
                    </a:lnTo>
                    <a:lnTo>
                      <a:pt x="595" y="569"/>
                    </a:lnTo>
                    <a:lnTo>
                      <a:pt x="603" y="543"/>
                    </a:lnTo>
                    <a:lnTo>
                      <a:pt x="603" y="527"/>
                    </a:lnTo>
                    <a:lnTo>
                      <a:pt x="603" y="503"/>
                    </a:lnTo>
                    <a:lnTo>
                      <a:pt x="580" y="467"/>
                    </a:lnTo>
                    <a:lnTo>
                      <a:pt x="592" y="445"/>
                    </a:lnTo>
                    <a:lnTo>
                      <a:pt x="607" y="405"/>
                    </a:lnTo>
                    <a:lnTo>
                      <a:pt x="613" y="365"/>
                    </a:lnTo>
                    <a:lnTo>
                      <a:pt x="613" y="331"/>
                    </a:lnTo>
                    <a:lnTo>
                      <a:pt x="603" y="285"/>
                    </a:lnTo>
                    <a:lnTo>
                      <a:pt x="592" y="253"/>
                    </a:lnTo>
                    <a:lnTo>
                      <a:pt x="574" y="239"/>
                    </a:lnTo>
                    <a:lnTo>
                      <a:pt x="553" y="239"/>
                    </a:lnTo>
                    <a:lnTo>
                      <a:pt x="535" y="245"/>
                    </a:lnTo>
                    <a:lnTo>
                      <a:pt x="520" y="259"/>
                    </a:lnTo>
                    <a:lnTo>
                      <a:pt x="508" y="291"/>
                    </a:lnTo>
                    <a:lnTo>
                      <a:pt x="502" y="309"/>
                    </a:lnTo>
                    <a:lnTo>
                      <a:pt x="502" y="331"/>
                    </a:lnTo>
                    <a:lnTo>
                      <a:pt x="498" y="361"/>
                    </a:lnTo>
                    <a:lnTo>
                      <a:pt x="498" y="383"/>
                    </a:lnTo>
                    <a:lnTo>
                      <a:pt x="481" y="423"/>
                    </a:lnTo>
                    <a:lnTo>
                      <a:pt x="448" y="429"/>
                    </a:lnTo>
                    <a:lnTo>
                      <a:pt x="430" y="405"/>
                    </a:lnTo>
                    <a:lnTo>
                      <a:pt x="436" y="355"/>
                    </a:lnTo>
                    <a:lnTo>
                      <a:pt x="424" y="319"/>
                    </a:lnTo>
                    <a:lnTo>
                      <a:pt x="391" y="267"/>
                    </a:lnTo>
                    <a:lnTo>
                      <a:pt x="375" y="227"/>
                    </a:lnTo>
                    <a:lnTo>
                      <a:pt x="342" y="179"/>
                    </a:lnTo>
                    <a:lnTo>
                      <a:pt x="327" y="155"/>
                    </a:lnTo>
                    <a:lnTo>
                      <a:pt x="309" y="88"/>
                    </a:lnTo>
                    <a:lnTo>
                      <a:pt x="309" y="60"/>
                    </a:lnTo>
                    <a:lnTo>
                      <a:pt x="313" y="32"/>
                    </a:lnTo>
                    <a:lnTo>
                      <a:pt x="282" y="48"/>
                    </a:lnTo>
                    <a:lnTo>
                      <a:pt x="327" y="0"/>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2" name="Freeform 76"/>
              <p:cNvSpPr>
                <a:spLocks/>
              </p:cNvSpPr>
              <p:nvPr/>
            </p:nvSpPr>
            <p:spPr bwMode="auto">
              <a:xfrm>
                <a:off x="4578" y="1095"/>
                <a:ext cx="58" cy="36"/>
              </a:xfrm>
              <a:custGeom>
                <a:avLst/>
                <a:gdLst>
                  <a:gd name="T0" fmla="*/ 0 w 109"/>
                  <a:gd name="T1" fmla="*/ 1 h 72"/>
                  <a:gd name="T2" fmla="*/ 1 w 109"/>
                  <a:gd name="T3" fmla="*/ 1 h 72"/>
                  <a:gd name="T4" fmla="*/ 1 w 109"/>
                  <a:gd name="T5" fmla="*/ 0 h 72"/>
                  <a:gd name="T6" fmla="*/ 1 w 109"/>
                  <a:gd name="T7" fmla="*/ 1 h 72"/>
                  <a:gd name="T8" fmla="*/ 1 w 109"/>
                  <a:gd name="T9" fmla="*/ 1 h 72"/>
                  <a:gd name="T10" fmla="*/ 1 w 109"/>
                  <a:gd name="T11" fmla="*/ 1 h 72"/>
                  <a:gd name="T12" fmla="*/ 1 w 109"/>
                  <a:gd name="T13" fmla="*/ 1 h 72"/>
                  <a:gd name="T14" fmla="*/ 1 w 109"/>
                  <a:gd name="T15" fmla="*/ 1 h 72"/>
                  <a:gd name="T16" fmla="*/ 1 w 109"/>
                  <a:gd name="T17" fmla="*/ 1 h 72"/>
                  <a:gd name="T18" fmla="*/ 1 w 109"/>
                  <a:gd name="T19" fmla="*/ 1 h 72"/>
                  <a:gd name="T20" fmla="*/ 1 w 109"/>
                  <a:gd name="T21" fmla="*/ 1 h 72"/>
                  <a:gd name="T22" fmla="*/ 1 w 109"/>
                  <a:gd name="T23" fmla="*/ 1 h 72"/>
                  <a:gd name="T24" fmla="*/ 1 w 109"/>
                  <a:gd name="T25" fmla="*/ 1 h 72"/>
                  <a:gd name="T26" fmla="*/ 1 w 109"/>
                  <a:gd name="T27" fmla="*/ 1 h 72"/>
                  <a:gd name="T28" fmla="*/ 1 w 109"/>
                  <a:gd name="T29" fmla="*/ 1 h 72"/>
                  <a:gd name="T30" fmla="*/ 0 w 109"/>
                  <a:gd name="T31" fmla="*/ 1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72"/>
                  <a:gd name="T50" fmla="*/ 109 w 109"/>
                  <a:gd name="T51" fmla="*/ 72 h 7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72">
                    <a:moveTo>
                      <a:pt x="0" y="20"/>
                    </a:moveTo>
                    <a:lnTo>
                      <a:pt x="18" y="2"/>
                    </a:lnTo>
                    <a:lnTo>
                      <a:pt x="35" y="0"/>
                    </a:lnTo>
                    <a:lnTo>
                      <a:pt x="68" y="2"/>
                    </a:lnTo>
                    <a:lnTo>
                      <a:pt x="76" y="4"/>
                    </a:lnTo>
                    <a:lnTo>
                      <a:pt x="86" y="4"/>
                    </a:lnTo>
                    <a:lnTo>
                      <a:pt x="99" y="20"/>
                    </a:lnTo>
                    <a:lnTo>
                      <a:pt x="109" y="42"/>
                    </a:lnTo>
                    <a:lnTo>
                      <a:pt x="107" y="50"/>
                    </a:lnTo>
                    <a:lnTo>
                      <a:pt x="93" y="60"/>
                    </a:lnTo>
                    <a:lnTo>
                      <a:pt x="80" y="52"/>
                    </a:lnTo>
                    <a:lnTo>
                      <a:pt x="55" y="58"/>
                    </a:lnTo>
                    <a:lnTo>
                      <a:pt x="41" y="72"/>
                    </a:lnTo>
                    <a:lnTo>
                      <a:pt x="23" y="70"/>
                    </a:lnTo>
                    <a:lnTo>
                      <a:pt x="6" y="50"/>
                    </a:lnTo>
                    <a:lnTo>
                      <a:pt x="0" y="20"/>
                    </a:lnTo>
                    <a:close/>
                  </a:path>
                </a:pathLst>
              </a:custGeom>
              <a:solidFill>
                <a:srgbClr val="FFC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3" name="Freeform 77"/>
              <p:cNvSpPr>
                <a:spLocks/>
              </p:cNvSpPr>
              <p:nvPr/>
            </p:nvSpPr>
            <p:spPr bwMode="auto">
              <a:xfrm>
                <a:off x="4564" y="1060"/>
                <a:ext cx="64" cy="29"/>
              </a:xfrm>
              <a:custGeom>
                <a:avLst/>
                <a:gdLst>
                  <a:gd name="T0" fmla="*/ 1 w 128"/>
                  <a:gd name="T1" fmla="*/ 1 h 64"/>
                  <a:gd name="T2" fmla="*/ 1 w 128"/>
                  <a:gd name="T3" fmla="*/ 1 h 64"/>
                  <a:gd name="T4" fmla="*/ 1 w 128"/>
                  <a:gd name="T5" fmla="*/ 1 h 64"/>
                  <a:gd name="T6" fmla="*/ 1 w 128"/>
                  <a:gd name="T7" fmla="*/ 1 h 64"/>
                  <a:gd name="T8" fmla="*/ 1 w 128"/>
                  <a:gd name="T9" fmla="*/ 1 h 64"/>
                  <a:gd name="T10" fmla="*/ 1 w 128"/>
                  <a:gd name="T11" fmla="*/ 1 h 64"/>
                  <a:gd name="T12" fmla="*/ 1 w 128"/>
                  <a:gd name="T13" fmla="*/ 1 h 64"/>
                  <a:gd name="T14" fmla="*/ 1 w 128"/>
                  <a:gd name="T15" fmla="*/ 1 h 64"/>
                  <a:gd name="T16" fmla="*/ 1 w 128"/>
                  <a:gd name="T17" fmla="*/ 1 h 64"/>
                  <a:gd name="T18" fmla="*/ 1 w 128"/>
                  <a:gd name="T19" fmla="*/ 0 h 64"/>
                  <a:gd name="T20" fmla="*/ 1 w 128"/>
                  <a:gd name="T21" fmla="*/ 0 h 64"/>
                  <a:gd name="T22" fmla="*/ 1 w 128"/>
                  <a:gd name="T23" fmla="*/ 0 h 64"/>
                  <a:gd name="T24" fmla="*/ 1 w 128"/>
                  <a:gd name="T25" fmla="*/ 1 h 64"/>
                  <a:gd name="T26" fmla="*/ 1 w 128"/>
                  <a:gd name="T27" fmla="*/ 1 h 64"/>
                  <a:gd name="T28" fmla="*/ 1 w 128"/>
                  <a:gd name="T29" fmla="*/ 1 h 64"/>
                  <a:gd name="T30" fmla="*/ 1 w 128"/>
                  <a:gd name="T31" fmla="*/ 1 h 64"/>
                  <a:gd name="T32" fmla="*/ 1 w 128"/>
                  <a:gd name="T33" fmla="*/ 0 h 64"/>
                  <a:gd name="T34" fmla="*/ 1 w 128"/>
                  <a:gd name="T35" fmla="*/ 1 h 64"/>
                  <a:gd name="T36" fmla="*/ 0 w 128"/>
                  <a:gd name="T37" fmla="*/ 1 h 64"/>
                  <a:gd name="T38" fmla="*/ 1 w 128"/>
                  <a:gd name="T39" fmla="*/ 1 h 64"/>
                  <a:gd name="T40" fmla="*/ 1 w 128"/>
                  <a:gd name="T41" fmla="*/ 1 h 64"/>
                  <a:gd name="T42" fmla="*/ 1 w 128"/>
                  <a:gd name="T43" fmla="*/ 1 h 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8"/>
                  <a:gd name="T67" fmla="*/ 0 h 64"/>
                  <a:gd name="T68" fmla="*/ 128 w 128"/>
                  <a:gd name="T69" fmla="*/ 64 h 6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8" h="64">
                    <a:moveTo>
                      <a:pt x="19" y="64"/>
                    </a:moveTo>
                    <a:lnTo>
                      <a:pt x="31" y="60"/>
                    </a:lnTo>
                    <a:lnTo>
                      <a:pt x="17" y="36"/>
                    </a:lnTo>
                    <a:lnTo>
                      <a:pt x="29" y="32"/>
                    </a:lnTo>
                    <a:lnTo>
                      <a:pt x="50" y="34"/>
                    </a:lnTo>
                    <a:lnTo>
                      <a:pt x="64" y="30"/>
                    </a:lnTo>
                    <a:lnTo>
                      <a:pt x="76" y="24"/>
                    </a:lnTo>
                    <a:lnTo>
                      <a:pt x="99" y="16"/>
                    </a:lnTo>
                    <a:lnTo>
                      <a:pt x="109" y="6"/>
                    </a:lnTo>
                    <a:lnTo>
                      <a:pt x="128" y="0"/>
                    </a:lnTo>
                    <a:lnTo>
                      <a:pt x="105" y="0"/>
                    </a:lnTo>
                    <a:lnTo>
                      <a:pt x="85" y="0"/>
                    </a:lnTo>
                    <a:lnTo>
                      <a:pt x="76" y="4"/>
                    </a:lnTo>
                    <a:lnTo>
                      <a:pt x="48" y="6"/>
                    </a:lnTo>
                    <a:lnTo>
                      <a:pt x="37" y="20"/>
                    </a:lnTo>
                    <a:lnTo>
                      <a:pt x="27" y="6"/>
                    </a:lnTo>
                    <a:lnTo>
                      <a:pt x="15" y="0"/>
                    </a:lnTo>
                    <a:lnTo>
                      <a:pt x="4" y="6"/>
                    </a:lnTo>
                    <a:lnTo>
                      <a:pt x="0" y="16"/>
                    </a:lnTo>
                    <a:lnTo>
                      <a:pt x="4" y="32"/>
                    </a:lnTo>
                    <a:lnTo>
                      <a:pt x="6" y="44"/>
                    </a:lnTo>
                    <a:lnTo>
                      <a:pt x="19" y="64"/>
                    </a:lnTo>
                    <a:close/>
                  </a:path>
                </a:pathLst>
              </a:custGeom>
              <a:solidFill>
                <a:srgbClr val="FFC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4" name="Freeform 78"/>
              <p:cNvSpPr>
                <a:spLocks/>
              </p:cNvSpPr>
              <p:nvPr/>
            </p:nvSpPr>
            <p:spPr bwMode="auto">
              <a:xfrm>
                <a:off x="4531" y="928"/>
                <a:ext cx="184" cy="132"/>
              </a:xfrm>
              <a:custGeom>
                <a:avLst/>
                <a:gdLst>
                  <a:gd name="T0" fmla="*/ 1 w 368"/>
                  <a:gd name="T1" fmla="*/ 1 h 263"/>
                  <a:gd name="T2" fmla="*/ 1 w 368"/>
                  <a:gd name="T3" fmla="*/ 1 h 263"/>
                  <a:gd name="T4" fmla="*/ 1 w 368"/>
                  <a:gd name="T5" fmla="*/ 1 h 263"/>
                  <a:gd name="T6" fmla="*/ 1 w 368"/>
                  <a:gd name="T7" fmla="*/ 1 h 263"/>
                  <a:gd name="T8" fmla="*/ 1 w 368"/>
                  <a:gd name="T9" fmla="*/ 0 h 263"/>
                  <a:gd name="T10" fmla="*/ 1 w 368"/>
                  <a:gd name="T11" fmla="*/ 1 h 263"/>
                  <a:gd name="T12" fmla="*/ 1 w 368"/>
                  <a:gd name="T13" fmla="*/ 1 h 263"/>
                  <a:gd name="T14" fmla="*/ 1 w 368"/>
                  <a:gd name="T15" fmla="*/ 1 h 263"/>
                  <a:gd name="T16" fmla="*/ 1 w 368"/>
                  <a:gd name="T17" fmla="*/ 1 h 263"/>
                  <a:gd name="T18" fmla="*/ 1 w 368"/>
                  <a:gd name="T19" fmla="*/ 1 h 263"/>
                  <a:gd name="T20" fmla="*/ 1 w 368"/>
                  <a:gd name="T21" fmla="*/ 1 h 263"/>
                  <a:gd name="T22" fmla="*/ 1 w 368"/>
                  <a:gd name="T23" fmla="*/ 1 h 263"/>
                  <a:gd name="T24" fmla="*/ 1 w 368"/>
                  <a:gd name="T25" fmla="*/ 1 h 263"/>
                  <a:gd name="T26" fmla="*/ 1 w 368"/>
                  <a:gd name="T27" fmla="*/ 1 h 263"/>
                  <a:gd name="T28" fmla="*/ 1 w 368"/>
                  <a:gd name="T29" fmla="*/ 1 h 263"/>
                  <a:gd name="T30" fmla="*/ 1 w 368"/>
                  <a:gd name="T31" fmla="*/ 1 h 263"/>
                  <a:gd name="T32" fmla="*/ 1 w 368"/>
                  <a:gd name="T33" fmla="*/ 1 h 263"/>
                  <a:gd name="T34" fmla="*/ 1 w 368"/>
                  <a:gd name="T35" fmla="*/ 1 h 263"/>
                  <a:gd name="T36" fmla="*/ 1 w 368"/>
                  <a:gd name="T37" fmla="*/ 1 h 263"/>
                  <a:gd name="T38" fmla="*/ 1 w 368"/>
                  <a:gd name="T39" fmla="*/ 1 h 263"/>
                  <a:gd name="T40" fmla="*/ 1 w 368"/>
                  <a:gd name="T41" fmla="*/ 1 h 263"/>
                  <a:gd name="T42" fmla="*/ 1 w 368"/>
                  <a:gd name="T43" fmla="*/ 1 h 263"/>
                  <a:gd name="T44" fmla="*/ 1 w 368"/>
                  <a:gd name="T45" fmla="*/ 1 h 263"/>
                  <a:gd name="T46" fmla="*/ 1 w 368"/>
                  <a:gd name="T47" fmla="*/ 1 h 263"/>
                  <a:gd name="T48" fmla="*/ 1 w 368"/>
                  <a:gd name="T49" fmla="*/ 1 h 263"/>
                  <a:gd name="T50" fmla="*/ 1 w 368"/>
                  <a:gd name="T51" fmla="*/ 1 h 263"/>
                  <a:gd name="T52" fmla="*/ 1 w 368"/>
                  <a:gd name="T53" fmla="*/ 0 h 263"/>
                  <a:gd name="T54" fmla="*/ 1 w 368"/>
                  <a:gd name="T55" fmla="*/ 1 h 263"/>
                  <a:gd name="T56" fmla="*/ 1 w 368"/>
                  <a:gd name="T57" fmla="*/ 1 h 263"/>
                  <a:gd name="T58" fmla="*/ 1 w 368"/>
                  <a:gd name="T59" fmla="*/ 1 h 263"/>
                  <a:gd name="T60" fmla="*/ 1 w 368"/>
                  <a:gd name="T61" fmla="*/ 1 h 263"/>
                  <a:gd name="T62" fmla="*/ 1 w 368"/>
                  <a:gd name="T63" fmla="*/ 1 h 263"/>
                  <a:gd name="T64" fmla="*/ 1 w 368"/>
                  <a:gd name="T65" fmla="*/ 1 h 263"/>
                  <a:gd name="T66" fmla="*/ 1 w 368"/>
                  <a:gd name="T67" fmla="*/ 1 h 263"/>
                  <a:gd name="T68" fmla="*/ 1 w 368"/>
                  <a:gd name="T69" fmla="*/ 1 h 263"/>
                  <a:gd name="T70" fmla="*/ 1 w 368"/>
                  <a:gd name="T71" fmla="*/ 1 h 263"/>
                  <a:gd name="T72" fmla="*/ 1 w 368"/>
                  <a:gd name="T73" fmla="*/ 1 h 26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8"/>
                  <a:gd name="T112" fmla="*/ 0 h 263"/>
                  <a:gd name="T113" fmla="*/ 368 w 368"/>
                  <a:gd name="T114" fmla="*/ 263 h 26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8" h="263">
                    <a:moveTo>
                      <a:pt x="50" y="162"/>
                    </a:moveTo>
                    <a:lnTo>
                      <a:pt x="50" y="154"/>
                    </a:lnTo>
                    <a:lnTo>
                      <a:pt x="80" y="152"/>
                    </a:lnTo>
                    <a:lnTo>
                      <a:pt x="99" y="142"/>
                    </a:lnTo>
                    <a:lnTo>
                      <a:pt x="107" y="118"/>
                    </a:lnTo>
                    <a:lnTo>
                      <a:pt x="95" y="106"/>
                    </a:lnTo>
                    <a:lnTo>
                      <a:pt x="101" y="90"/>
                    </a:lnTo>
                    <a:lnTo>
                      <a:pt x="101" y="68"/>
                    </a:lnTo>
                    <a:lnTo>
                      <a:pt x="101" y="14"/>
                    </a:lnTo>
                    <a:lnTo>
                      <a:pt x="68" y="0"/>
                    </a:lnTo>
                    <a:lnTo>
                      <a:pt x="62" y="38"/>
                    </a:lnTo>
                    <a:lnTo>
                      <a:pt x="56" y="54"/>
                    </a:lnTo>
                    <a:lnTo>
                      <a:pt x="60" y="82"/>
                    </a:lnTo>
                    <a:lnTo>
                      <a:pt x="54" y="90"/>
                    </a:lnTo>
                    <a:lnTo>
                      <a:pt x="43" y="82"/>
                    </a:lnTo>
                    <a:lnTo>
                      <a:pt x="52" y="78"/>
                    </a:lnTo>
                    <a:lnTo>
                      <a:pt x="48" y="60"/>
                    </a:lnTo>
                    <a:lnTo>
                      <a:pt x="25" y="60"/>
                    </a:lnTo>
                    <a:lnTo>
                      <a:pt x="21" y="48"/>
                    </a:lnTo>
                    <a:lnTo>
                      <a:pt x="9" y="26"/>
                    </a:lnTo>
                    <a:lnTo>
                      <a:pt x="0" y="26"/>
                    </a:lnTo>
                    <a:lnTo>
                      <a:pt x="2" y="74"/>
                    </a:lnTo>
                    <a:lnTo>
                      <a:pt x="4" y="98"/>
                    </a:lnTo>
                    <a:lnTo>
                      <a:pt x="21" y="134"/>
                    </a:lnTo>
                    <a:lnTo>
                      <a:pt x="29" y="148"/>
                    </a:lnTo>
                    <a:lnTo>
                      <a:pt x="33" y="188"/>
                    </a:lnTo>
                    <a:lnTo>
                      <a:pt x="43" y="219"/>
                    </a:lnTo>
                    <a:lnTo>
                      <a:pt x="62" y="257"/>
                    </a:lnTo>
                    <a:lnTo>
                      <a:pt x="70" y="263"/>
                    </a:lnTo>
                    <a:lnTo>
                      <a:pt x="89" y="255"/>
                    </a:lnTo>
                    <a:lnTo>
                      <a:pt x="113" y="249"/>
                    </a:lnTo>
                    <a:lnTo>
                      <a:pt x="144" y="255"/>
                    </a:lnTo>
                    <a:lnTo>
                      <a:pt x="169" y="257"/>
                    </a:lnTo>
                    <a:lnTo>
                      <a:pt x="185" y="257"/>
                    </a:lnTo>
                    <a:lnTo>
                      <a:pt x="202" y="239"/>
                    </a:lnTo>
                    <a:lnTo>
                      <a:pt x="191" y="216"/>
                    </a:lnTo>
                    <a:lnTo>
                      <a:pt x="218" y="208"/>
                    </a:lnTo>
                    <a:lnTo>
                      <a:pt x="229" y="194"/>
                    </a:lnTo>
                    <a:lnTo>
                      <a:pt x="212" y="178"/>
                    </a:lnTo>
                    <a:lnTo>
                      <a:pt x="191" y="174"/>
                    </a:lnTo>
                    <a:lnTo>
                      <a:pt x="224" y="166"/>
                    </a:lnTo>
                    <a:lnTo>
                      <a:pt x="241" y="182"/>
                    </a:lnTo>
                    <a:lnTo>
                      <a:pt x="265" y="182"/>
                    </a:lnTo>
                    <a:lnTo>
                      <a:pt x="228" y="156"/>
                    </a:lnTo>
                    <a:lnTo>
                      <a:pt x="251" y="140"/>
                    </a:lnTo>
                    <a:lnTo>
                      <a:pt x="251" y="130"/>
                    </a:lnTo>
                    <a:lnTo>
                      <a:pt x="226" y="118"/>
                    </a:lnTo>
                    <a:lnTo>
                      <a:pt x="220" y="112"/>
                    </a:lnTo>
                    <a:lnTo>
                      <a:pt x="226" y="106"/>
                    </a:lnTo>
                    <a:lnTo>
                      <a:pt x="259" y="102"/>
                    </a:lnTo>
                    <a:lnTo>
                      <a:pt x="337" y="78"/>
                    </a:lnTo>
                    <a:lnTo>
                      <a:pt x="368" y="6"/>
                    </a:lnTo>
                    <a:lnTo>
                      <a:pt x="333" y="2"/>
                    </a:lnTo>
                    <a:lnTo>
                      <a:pt x="282" y="0"/>
                    </a:lnTo>
                    <a:lnTo>
                      <a:pt x="257" y="32"/>
                    </a:lnTo>
                    <a:lnTo>
                      <a:pt x="220" y="62"/>
                    </a:lnTo>
                    <a:lnTo>
                      <a:pt x="194" y="72"/>
                    </a:lnTo>
                    <a:lnTo>
                      <a:pt x="183" y="66"/>
                    </a:lnTo>
                    <a:lnTo>
                      <a:pt x="165" y="48"/>
                    </a:lnTo>
                    <a:lnTo>
                      <a:pt x="165" y="32"/>
                    </a:lnTo>
                    <a:lnTo>
                      <a:pt x="154" y="6"/>
                    </a:lnTo>
                    <a:lnTo>
                      <a:pt x="130" y="30"/>
                    </a:lnTo>
                    <a:lnTo>
                      <a:pt x="134" y="40"/>
                    </a:lnTo>
                    <a:lnTo>
                      <a:pt x="124" y="60"/>
                    </a:lnTo>
                    <a:lnTo>
                      <a:pt x="128" y="72"/>
                    </a:lnTo>
                    <a:lnTo>
                      <a:pt x="136" y="90"/>
                    </a:lnTo>
                    <a:lnTo>
                      <a:pt x="159" y="108"/>
                    </a:lnTo>
                    <a:lnTo>
                      <a:pt x="167" y="122"/>
                    </a:lnTo>
                    <a:lnTo>
                      <a:pt x="177" y="150"/>
                    </a:lnTo>
                    <a:lnTo>
                      <a:pt x="173" y="164"/>
                    </a:lnTo>
                    <a:lnTo>
                      <a:pt x="140" y="174"/>
                    </a:lnTo>
                    <a:lnTo>
                      <a:pt x="105" y="180"/>
                    </a:lnTo>
                    <a:lnTo>
                      <a:pt x="70" y="174"/>
                    </a:lnTo>
                    <a:lnTo>
                      <a:pt x="50" y="162"/>
                    </a:lnTo>
                    <a:close/>
                  </a:path>
                </a:pathLst>
              </a:custGeom>
              <a:solidFill>
                <a:srgbClr val="FFC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5" name="Freeform 79"/>
              <p:cNvSpPr>
                <a:spLocks/>
              </p:cNvSpPr>
              <p:nvPr/>
            </p:nvSpPr>
            <p:spPr bwMode="auto">
              <a:xfrm>
                <a:off x="4615" y="935"/>
                <a:ext cx="48" cy="31"/>
              </a:xfrm>
              <a:custGeom>
                <a:avLst/>
                <a:gdLst>
                  <a:gd name="T0" fmla="*/ 0 w 103"/>
                  <a:gd name="T1" fmla="*/ 1 h 62"/>
                  <a:gd name="T2" fmla="*/ 0 w 103"/>
                  <a:gd name="T3" fmla="*/ 1 h 62"/>
                  <a:gd name="T4" fmla="*/ 0 w 103"/>
                  <a:gd name="T5" fmla="*/ 1 h 62"/>
                  <a:gd name="T6" fmla="*/ 0 w 103"/>
                  <a:gd name="T7" fmla="*/ 1 h 62"/>
                  <a:gd name="T8" fmla="*/ 0 w 103"/>
                  <a:gd name="T9" fmla="*/ 1 h 62"/>
                  <a:gd name="T10" fmla="*/ 0 w 103"/>
                  <a:gd name="T11" fmla="*/ 1 h 62"/>
                  <a:gd name="T12" fmla="*/ 0 w 103"/>
                  <a:gd name="T13" fmla="*/ 1 h 62"/>
                  <a:gd name="T14" fmla="*/ 0 w 103"/>
                  <a:gd name="T15" fmla="*/ 0 h 62"/>
                  <a:gd name="T16" fmla="*/ 0 w 103"/>
                  <a:gd name="T17" fmla="*/ 1 h 62"/>
                  <a:gd name="T18" fmla="*/ 0 w 103"/>
                  <a:gd name="T19" fmla="*/ 1 h 62"/>
                  <a:gd name="T20" fmla="*/ 0 w 103"/>
                  <a:gd name="T21" fmla="*/ 1 h 62"/>
                  <a:gd name="T22" fmla="*/ 0 w 103"/>
                  <a:gd name="T23" fmla="*/ 1 h 62"/>
                  <a:gd name="T24" fmla="*/ 0 w 103"/>
                  <a:gd name="T25" fmla="*/ 1 h 62"/>
                  <a:gd name="T26" fmla="*/ 0 w 103"/>
                  <a:gd name="T27" fmla="*/ 1 h 62"/>
                  <a:gd name="T28" fmla="*/ 0 w 103"/>
                  <a:gd name="T29" fmla="*/ 1 h 62"/>
                  <a:gd name="T30" fmla="*/ 0 w 103"/>
                  <a:gd name="T31" fmla="*/ 1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3"/>
                  <a:gd name="T49" fmla="*/ 0 h 62"/>
                  <a:gd name="T50" fmla="*/ 103 w 103"/>
                  <a:gd name="T51" fmla="*/ 62 h 6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3" h="62">
                    <a:moveTo>
                      <a:pt x="0" y="34"/>
                    </a:moveTo>
                    <a:lnTo>
                      <a:pt x="6" y="42"/>
                    </a:lnTo>
                    <a:lnTo>
                      <a:pt x="18" y="50"/>
                    </a:lnTo>
                    <a:lnTo>
                      <a:pt x="29" y="52"/>
                    </a:lnTo>
                    <a:lnTo>
                      <a:pt x="45" y="48"/>
                    </a:lnTo>
                    <a:lnTo>
                      <a:pt x="62" y="34"/>
                    </a:lnTo>
                    <a:lnTo>
                      <a:pt x="80" y="18"/>
                    </a:lnTo>
                    <a:lnTo>
                      <a:pt x="94" y="0"/>
                    </a:lnTo>
                    <a:lnTo>
                      <a:pt x="103" y="10"/>
                    </a:lnTo>
                    <a:lnTo>
                      <a:pt x="80" y="28"/>
                    </a:lnTo>
                    <a:lnTo>
                      <a:pt x="64" y="48"/>
                    </a:lnTo>
                    <a:lnTo>
                      <a:pt x="53" y="60"/>
                    </a:lnTo>
                    <a:lnTo>
                      <a:pt x="39" y="62"/>
                    </a:lnTo>
                    <a:lnTo>
                      <a:pt x="27" y="62"/>
                    </a:lnTo>
                    <a:lnTo>
                      <a:pt x="6" y="54"/>
                    </a:lnTo>
                    <a:lnTo>
                      <a:pt x="0" y="34"/>
                    </a:lnTo>
                    <a:close/>
                  </a:path>
                </a:pathLst>
              </a:custGeom>
              <a:solidFill>
                <a:srgbClr val="804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6" name="Freeform 80"/>
              <p:cNvSpPr>
                <a:spLocks/>
              </p:cNvSpPr>
              <p:nvPr/>
            </p:nvSpPr>
            <p:spPr bwMode="auto">
              <a:xfrm>
                <a:off x="4514" y="782"/>
                <a:ext cx="100" cy="139"/>
              </a:xfrm>
              <a:custGeom>
                <a:avLst/>
                <a:gdLst>
                  <a:gd name="T0" fmla="*/ 1 w 198"/>
                  <a:gd name="T1" fmla="*/ 1 h 277"/>
                  <a:gd name="T2" fmla="*/ 1 w 198"/>
                  <a:gd name="T3" fmla="*/ 1 h 277"/>
                  <a:gd name="T4" fmla="*/ 1 w 198"/>
                  <a:gd name="T5" fmla="*/ 1 h 277"/>
                  <a:gd name="T6" fmla="*/ 1 w 198"/>
                  <a:gd name="T7" fmla="*/ 1 h 277"/>
                  <a:gd name="T8" fmla="*/ 1 w 198"/>
                  <a:gd name="T9" fmla="*/ 1 h 277"/>
                  <a:gd name="T10" fmla="*/ 1 w 198"/>
                  <a:gd name="T11" fmla="*/ 1 h 277"/>
                  <a:gd name="T12" fmla="*/ 1 w 198"/>
                  <a:gd name="T13" fmla="*/ 1 h 277"/>
                  <a:gd name="T14" fmla="*/ 1 w 198"/>
                  <a:gd name="T15" fmla="*/ 1 h 277"/>
                  <a:gd name="T16" fmla="*/ 1 w 198"/>
                  <a:gd name="T17" fmla="*/ 1 h 277"/>
                  <a:gd name="T18" fmla="*/ 1 w 198"/>
                  <a:gd name="T19" fmla="*/ 1 h 277"/>
                  <a:gd name="T20" fmla="*/ 1 w 198"/>
                  <a:gd name="T21" fmla="*/ 1 h 277"/>
                  <a:gd name="T22" fmla="*/ 1 w 198"/>
                  <a:gd name="T23" fmla="*/ 1 h 277"/>
                  <a:gd name="T24" fmla="*/ 1 w 198"/>
                  <a:gd name="T25" fmla="*/ 1 h 277"/>
                  <a:gd name="T26" fmla="*/ 1 w 198"/>
                  <a:gd name="T27" fmla="*/ 1 h 277"/>
                  <a:gd name="T28" fmla="*/ 1 w 198"/>
                  <a:gd name="T29" fmla="*/ 1 h 277"/>
                  <a:gd name="T30" fmla="*/ 1 w 198"/>
                  <a:gd name="T31" fmla="*/ 1 h 277"/>
                  <a:gd name="T32" fmla="*/ 1 w 198"/>
                  <a:gd name="T33" fmla="*/ 1 h 277"/>
                  <a:gd name="T34" fmla="*/ 1 w 198"/>
                  <a:gd name="T35" fmla="*/ 1 h 277"/>
                  <a:gd name="T36" fmla="*/ 1 w 198"/>
                  <a:gd name="T37" fmla="*/ 1 h 277"/>
                  <a:gd name="T38" fmla="*/ 1 w 198"/>
                  <a:gd name="T39" fmla="*/ 1 h 277"/>
                  <a:gd name="T40" fmla="*/ 1 w 198"/>
                  <a:gd name="T41" fmla="*/ 1 h 277"/>
                  <a:gd name="T42" fmla="*/ 1 w 198"/>
                  <a:gd name="T43" fmla="*/ 1 h 277"/>
                  <a:gd name="T44" fmla="*/ 1 w 198"/>
                  <a:gd name="T45" fmla="*/ 1 h 277"/>
                  <a:gd name="T46" fmla="*/ 1 w 198"/>
                  <a:gd name="T47" fmla="*/ 1 h 277"/>
                  <a:gd name="T48" fmla="*/ 1 w 198"/>
                  <a:gd name="T49" fmla="*/ 1 h 277"/>
                  <a:gd name="T50" fmla="*/ 1 w 198"/>
                  <a:gd name="T51" fmla="*/ 0 h 277"/>
                  <a:gd name="T52" fmla="*/ 1 w 198"/>
                  <a:gd name="T53" fmla="*/ 1 h 277"/>
                  <a:gd name="T54" fmla="*/ 1 w 198"/>
                  <a:gd name="T55" fmla="*/ 1 h 277"/>
                  <a:gd name="T56" fmla="*/ 1 w 198"/>
                  <a:gd name="T57" fmla="*/ 1 h 277"/>
                  <a:gd name="T58" fmla="*/ 0 w 198"/>
                  <a:gd name="T59" fmla="*/ 1 h 277"/>
                  <a:gd name="T60" fmla="*/ 1 w 198"/>
                  <a:gd name="T61" fmla="*/ 1 h 277"/>
                  <a:gd name="T62" fmla="*/ 1 w 198"/>
                  <a:gd name="T63" fmla="*/ 1 h 277"/>
                  <a:gd name="T64" fmla="*/ 1 w 198"/>
                  <a:gd name="T65" fmla="*/ 1 h 277"/>
                  <a:gd name="T66" fmla="*/ 1 w 198"/>
                  <a:gd name="T67" fmla="*/ 1 h 277"/>
                  <a:gd name="T68" fmla="*/ 1 w 198"/>
                  <a:gd name="T69" fmla="*/ 1 h 277"/>
                  <a:gd name="T70" fmla="*/ 1 w 198"/>
                  <a:gd name="T71" fmla="*/ 1 h 277"/>
                  <a:gd name="T72" fmla="*/ 1 w 198"/>
                  <a:gd name="T73" fmla="*/ 1 h 27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8"/>
                  <a:gd name="T112" fmla="*/ 0 h 277"/>
                  <a:gd name="T113" fmla="*/ 198 w 198"/>
                  <a:gd name="T114" fmla="*/ 277 h 27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8" h="277">
                    <a:moveTo>
                      <a:pt x="7" y="277"/>
                    </a:moveTo>
                    <a:lnTo>
                      <a:pt x="29" y="271"/>
                    </a:lnTo>
                    <a:lnTo>
                      <a:pt x="46" y="271"/>
                    </a:lnTo>
                    <a:lnTo>
                      <a:pt x="70" y="267"/>
                    </a:lnTo>
                    <a:lnTo>
                      <a:pt x="81" y="249"/>
                    </a:lnTo>
                    <a:lnTo>
                      <a:pt x="95" y="257"/>
                    </a:lnTo>
                    <a:lnTo>
                      <a:pt x="107" y="227"/>
                    </a:lnTo>
                    <a:lnTo>
                      <a:pt x="109" y="215"/>
                    </a:lnTo>
                    <a:lnTo>
                      <a:pt x="126" y="217"/>
                    </a:lnTo>
                    <a:lnTo>
                      <a:pt x="128" y="239"/>
                    </a:lnTo>
                    <a:lnTo>
                      <a:pt x="150" y="239"/>
                    </a:lnTo>
                    <a:lnTo>
                      <a:pt x="152" y="251"/>
                    </a:lnTo>
                    <a:lnTo>
                      <a:pt x="177" y="247"/>
                    </a:lnTo>
                    <a:lnTo>
                      <a:pt x="181" y="235"/>
                    </a:lnTo>
                    <a:lnTo>
                      <a:pt x="198" y="247"/>
                    </a:lnTo>
                    <a:lnTo>
                      <a:pt x="192" y="221"/>
                    </a:lnTo>
                    <a:lnTo>
                      <a:pt x="183" y="201"/>
                    </a:lnTo>
                    <a:lnTo>
                      <a:pt x="183" y="175"/>
                    </a:lnTo>
                    <a:lnTo>
                      <a:pt x="190" y="141"/>
                    </a:lnTo>
                    <a:lnTo>
                      <a:pt x="196" y="121"/>
                    </a:lnTo>
                    <a:lnTo>
                      <a:pt x="196" y="85"/>
                    </a:lnTo>
                    <a:lnTo>
                      <a:pt x="187" y="61"/>
                    </a:lnTo>
                    <a:lnTo>
                      <a:pt x="163" y="55"/>
                    </a:lnTo>
                    <a:lnTo>
                      <a:pt x="136" y="38"/>
                    </a:lnTo>
                    <a:lnTo>
                      <a:pt x="126" y="28"/>
                    </a:lnTo>
                    <a:lnTo>
                      <a:pt x="130" y="0"/>
                    </a:lnTo>
                    <a:lnTo>
                      <a:pt x="91" y="14"/>
                    </a:lnTo>
                    <a:lnTo>
                      <a:pt x="39" y="43"/>
                    </a:lnTo>
                    <a:lnTo>
                      <a:pt x="13" y="65"/>
                    </a:lnTo>
                    <a:lnTo>
                      <a:pt x="0" y="69"/>
                    </a:lnTo>
                    <a:lnTo>
                      <a:pt x="6" y="101"/>
                    </a:lnTo>
                    <a:lnTo>
                      <a:pt x="6" y="131"/>
                    </a:lnTo>
                    <a:lnTo>
                      <a:pt x="7" y="161"/>
                    </a:lnTo>
                    <a:lnTo>
                      <a:pt x="7" y="187"/>
                    </a:lnTo>
                    <a:lnTo>
                      <a:pt x="6" y="215"/>
                    </a:lnTo>
                    <a:lnTo>
                      <a:pt x="6" y="247"/>
                    </a:lnTo>
                    <a:lnTo>
                      <a:pt x="7" y="277"/>
                    </a:lnTo>
                    <a:close/>
                  </a:path>
                </a:pathLst>
              </a:custGeom>
              <a:solidFill>
                <a:srgbClr val="FFC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7" name="Freeform 81"/>
              <p:cNvSpPr>
                <a:spLocks/>
              </p:cNvSpPr>
              <p:nvPr/>
            </p:nvSpPr>
            <p:spPr bwMode="auto">
              <a:xfrm>
                <a:off x="4576" y="914"/>
                <a:ext cx="102" cy="29"/>
              </a:xfrm>
              <a:custGeom>
                <a:avLst/>
                <a:gdLst>
                  <a:gd name="T0" fmla="*/ 0 w 201"/>
                  <a:gd name="T1" fmla="*/ 0 h 60"/>
                  <a:gd name="T2" fmla="*/ 0 w 201"/>
                  <a:gd name="T3" fmla="*/ 0 h 60"/>
                  <a:gd name="T4" fmla="*/ 0 w 201"/>
                  <a:gd name="T5" fmla="*/ 0 h 60"/>
                  <a:gd name="T6" fmla="*/ 0 w 201"/>
                  <a:gd name="T7" fmla="*/ 0 h 60"/>
                  <a:gd name="T8" fmla="*/ 0 w 201"/>
                  <a:gd name="T9" fmla="*/ 0 h 60"/>
                  <a:gd name="T10" fmla="*/ 0 w 201"/>
                  <a:gd name="T11" fmla="*/ 0 h 60"/>
                  <a:gd name="T12" fmla="*/ 0 w 201"/>
                  <a:gd name="T13" fmla="*/ 0 h 60"/>
                  <a:gd name="T14" fmla="*/ 0 w 201"/>
                  <a:gd name="T15" fmla="*/ 0 h 60"/>
                  <a:gd name="T16" fmla="*/ 0 w 201"/>
                  <a:gd name="T17" fmla="*/ 0 h 60"/>
                  <a:gd name="T18" fmla="*/ 0 w 201"/>
                  <a:gd name="T19" fmla="*/ 0 h 60"/>
                  <a:gd name="T20" fmla="*/ 0 w 201"/>
                  <a:gd name="T21" fmla="*/ 0 h 60"/>
                  <a:gd name="T22" fmla="*/ 0 w 201"/>
                  <a:gd name="T23" fmla="*/ 0 h 60"/>
                  <a:gd name="T24" fmla="*/ 0 w 201"/>
                  <a:gd name="T25" fmla="*/ 0 h 60"/>
                  <a:gd name="T26" fmla="*/ 0 w 201"/>
                  <a:gd name="T27" fmla="*/ 0 h 60"/>
                  <a:gd name="T28" fmla="*/ 0 w 201"/>
                  <a:gd name="T29" fmla="*/ 0 h 60"/>
                  <a:gd name="T30" fmla="*/ 0 w 201"/>
                  <a:gd name="T31" fmla="*/ 0 h 60"/>
                  <a:gd name="T32" fmla="*/ 0 w 201"/>
                  <a:gd name="T33" fmla="*/ 0 h 60"/>
                  <a:gd name="T34" fmla="*/ 0 w 201"/>
                  <a:gd name="T35" fmla="*/ 0 h 60"/>
                  <a:gd name="T36" fmla="*/ 0 w 201"/>
                  <a:gd name="T37" fmla="*/ 0 h 60"/>
                  <a:gd name="T38" fmla="*/ 0 w 201"/>
                  <a:gd name="T39" fmla="*/ 0 h 60"/>
                  <a:gd name="T40" fmla="*/ 0 w 201"/>
                  <a:gd name="T41" fmla="*/ 0 h 60"/>
                  <a:gd name="T42" fmla="*/ 0 w 201"/>
                  <a:gd name="T43" fmla="*/ 0 h 60"/>
                  <a:gd name="T44" fmla="*/ 0 w 201"/>
                  <a:gd name="T45" fmla="*/ 0 h 60"/>
                  <a:gd name="T46" fmla="*/ 0 w 201"/>
                  <a:gd name="T47" fmla="*/ 0 h 60"/>
                  <a:gd name="T48" fmla="*/ 0 w 201"/>
                  <a:gd name="T49" fmla="*/ 0 h 60"/>
                  <a:gd name="T50" fmla="*/ 0 w 201"/>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1"/>
                  <a:gd name="T79" fmla="*/ 0 h 60"/>
                  <a:gd name="T80" fmla="*/ 201 w 201"/>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1" h="60">
                    <a:moveTo>
                      <a:pt x="98" y="30"/>
                    </a:moveTo>
                    <a:lnTo>
                      <a:pt x="105" y="58"/>
                    </a:lnTo>
                    <a:lnTo>
                      <a:pt x="86" y="54"/>
                    </a:lnTo>
                    <a:lnTo>
                      <a:pt x="72" y="36"/>
                    </a:lnTo>
                    <a:lnTo>
                      <a:pt x="57" y="46"/>
                    </a:lnTo>
                    <a:lnTo>
                      <a:pt x="45" y="46"/>
                    </a:lnTo>
                    <a:lnTo>
                      <a:pt x="47" y="60"/>
                    </a:lnTo>
                    <a:lnTo>
                      <a:pt x="25" y="54"/>
                    </a:lnTo>
                    <a:lnTo>
                      <a:pt x="18" y="42"/>
                    </a:lnTo>
                    <a:lnTo>
                      <a:pt x="0" y="40"/>
                    </a:lnTo>
                    <a:lnTo>
                      <a:pt x="12" y="24"/>
                    </a:lnTo>
                    <a:lnTo>
                      <a:pt x="8" y="18"/>
                    </a:lnTo>
                    <a:lnTo>
                      <a:pt x="57" y="18"/>
                    </a:lnTo>
                    <a:lnTo>
                      <a:pt x="72" y="2"/>
                    </a:lnTo>
                    <a:lnTo>
                      <a:pt x="92" y="0"/>
                    </a:lnTo>
                    <a:lnTo>
                      <a:pt x="138" y="0"/>
                    </a:lnTo>
                    <a:lnTo>
                      <a:pt x="168" y="12"/>
                    </a:lnTo>
                    <a:lnTo>
                      <a:pt x="183" y="24"/>
                    </a:lnTo>
                    <a:lnTo>
                      <a:pt x="201" y="26"/>
                    </a:lnTo>
                    <a:lnTo>
                      <a:pt x="173" y="34"/>
                    </a:lnTo>
                    <a:lnTo>
                      <a:pt x="144" y="30"/>
                    </a:lnTo>
                    <a:lnTo>
                      <a:pt x="168" y="24"/>
                    </a:lnTo>
                    <a:lnTo>
                      <a:pt x="156" y="14"/>
                    </a:lnTo>
                    <a:lnTo>
                      <a:pt x="131" y="6"/>
                    </a:lnTo>
                    <a:lnTo>
                      <a:pt x="72" y="14"/>
                    </a:lnTo>
                    <a:lnTo>
                      <a:pt x="98" y="30"/>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8" name="Freeform 82"/>
              <p:cNvSpPr>
                <a:spLocks/>
              </p:cNvSpPr>
              <p:nvPr/>
            </p:nvSpPr>
            <p:spPr bwMode="auto">
              <a:xfrm>
                <a:off x="4524" y="921"/>
                <a:ext cx="38" cy="24"/>
              </a:xfrm>
              <a:custGeom>
                <a:avLst/>
                <a:gdLst>
                  <a:gd name="T0" fmla="*/ 1 w 76"/>
                  <a:gd name="T1" fmla="*/ 1 h 46"/>
                  <a:gd name="T2" fmla="*/ 1 w 76"/>
                  <a:gd name="T3" fmla="*/ 1 h 46"/>
                  <a:gd name="T4" fmla="*/ 1 w 76"/>
                  <a:gd name="T5" fmla="*/ 1 h 46"/>
                  <a:gd name="T6" fmla="*/ 1 w 76"/>
                  <a:gd name="T7" fmla="*/ 1 h 46"/>
                  <a:gd name="T8" fmla="*/ 1 w 76"/>
                  <a:gd name="T9" fmla="*/ 1 h 46"/>
                  <a:gd name="T10" fmla="*/ 1 w 76"/>
                  <a:gd name="T11" fmla="*/ 1 h 46"/>
                  <a:gd name="T12" fmla="*/ 1 w 76"/>
                  <a:gd name="T13" fmla="*/ 1 h 46"/>
                  <a:gd name="T14" fmla="*/ 1 w 76"/>
                  <a:gd name="T15" fmla="*/ 1 h 46"/>
                  <a:gd name="T16" fmla="*/ 1 w 76"/>
                  <a:gd name="T17" fmla="*/ 1 h 46"/>
                  <a:gd name="T18" fmla="*/ 1 w 76"/>
                  <a:gd name="T19" fmla="*/ 0 h 46"/>
                  <a:gd name="T20" fmla="*/ 0 w 76"/>
                  <a:gd name="T21" fmla="*/ 0 h 46"/>
                  <a:gd name="T22" fmla="*/ 1 w 76"/>
                  <a:gd name="T23" fmla="*/ 1 h 46"/>
                  <a:gd name="T24" fmla="*/ 1 w 76"/>
                  <a:gd name="T25" fmla="*/ 1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6"/>
                  <a:gd name="T40" fmla="*/ 0 h 46"/>
                  <a:gd name="T41" fmla="*/ 76 w 76"/>
                  <a:gd name="T42" fmla="*/ 46 h 4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6" h="46">
                    <a:moveTo>
                      <a:pt x="6" y="28"/>
                    </a:moveTo>
                    <a:lnTo>
                      <a:pt x="17" y="46"/>
                    </a:lnTo>
                    <a:lnTo>
                      <a:pt x="33" y="46"/>
                    </a:lnTo>
                    <a:lnTo>
                      <a:pt x="43" y="36"/>
                    </a:lnTo>
                    <a:lnTo>
                      <a:pt x="56" y="34"/>
                    </a:lnTo>
                    <a:lnTo>
                      <a:pt x="66" y="46"/>
                    </a:lnTo>
                    <a:lnTo>
                      <a:pt x="76" y="46"/>
                    </a:lnTo>
                    <a:lnTo>
                      <a:pt x="76" y="28"/>
                    </a:lnTo>
                    <a:lnTo>
                      <a:pt x="70" y="8"/>
                    </a:lnTo>
                    <a:lnTo>
                      <a:pt x="43" y="0"/>
                    </a:lnTo>
                    <a:lnTo>
                      <a:pt x="0" y="0"/>
                    </a:lnTo>
                    <a:lnTo>
                      <a:pt x="33" y="16"/>
                    </a:lnTo>
                    <a:lnTo>
                      <a:pt x="6" y="28"/>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9" name="Freeform 83"/>
              <p:cNvSpPr>
                <a:spLocks/>
              </p:cNvSpPr>
              <p:nvPr/>
            </p:nvSpPr>
            <p:spPr bwMode="auto">
              <a:xfrm>
                <a:off x="4555" y="985"/>
                <a:ext cx="71" cy="39"/>
              </a:xfrm>
              <a:custGeom>
                <a:avLst/>
                <a:gdLst>
                  <a:gd name="T0" fmla="*/ 0 w 144"/>
                  <a:gd name="T1" fmla="*/ 1 h 82"/>
                  <a:gd name="T2" fmla="*/ 1 w 144"/>
                  <a:gd name="T3" fmla="*/ 1 h 82"/>
                  <a:gd name="T4" fmla="*/ 1 w 144"/>
                  <a:gd name="T5" fmla="*/ 1 h 82"/>
                  <a:gd name="T6" fmla="*/ 1 w 144"/>
                  <a:gd name="T7" fmla="*/ 1 h 82"/>
                  <a:gd name="T8" fmla="*/ 1 w 144"/>
                  <a:gd name="T9" fmla="*/ 1 h 82"/>
                  <a:gd name="T10" fmla="*/ 1 w 144"/>
                  <a:gd name="T11" fmla="*/ 1 h 82"/>
                  <a:gd name="T12" fmla="*/ 1 w 144"/>
                  <a:gd name="T13" fmla="*/ 1 h 82"/>
                  <a:gd name="T14" fmla="*/ 1 w 144"/>
                  <a:gd name="T15" fmla="*/ 1 h 82"/>
                  <a:gd name="T16" fmla="*/ 1 w 144"/>
                  <a:gd name="T17" fmla="*/ 1 h 82"/>
                  <a:gd name="T18" fmla="*/ 1 w 144"/>
                  <a:gd name="T19" fmla="*/ 1 h 82"/>
                  <a:gd name="T20" fmla="*/ 1 w 144"/>
                  <a:gd name="T21" fmla="*/ 1 h 82"/>
                  <a:gd name="T22" fmla="*/ 1 w 144"/>
                  <a:gd name="T23" fmla="*/ 0 h 82"/>
                  <a:gd name="T24" fmla="*/ 1 w 144"/>
                  <a:gd name="T25" fmla="*/ 1 h 82"/>
                  <a:gd name="T26" fmla="*/ 1 w 144"/>
                  <a:gd name="T27" fmla="*/ 1 h 82"/>
                  <a:gd name="T28" fmla="*/ 1 w 144"/>
                  <a:gd name="T29" fmla="*/ 1 h 82"/>
                  <a:gd name="T30" fmla="*/ 1 w 144"/>
                  <a:gd name="T31" fmla="*/ 1 h 82"/>
                  <a:gd name="T32" fmla="*/ 1 w 144"/>
                  <a:gd name="T33" fmla="*/ 1 h 82"/>
                  <a:gd name="T34" fmla="*/ 1 w 144"/>
                  <a:gd name="T35" fmla="*/ 1 h 82"/>
                  <a:gd name="T36" fmla="*/ 1 w 144"/>
                  <a:gd name="T37" fmla="*/ 1 h 82"/>
                  <a:gd name="T38" fmla="*/ 1 w 144"/>
                  <a:gd name="T39" fmla="*/ 1 h 82"/>
                  <a:gd name="T40" fmla="*/ 1 w 144"/>
                  <a:gd name="T41" fmla="*/ 1 h 82"/>
                  <a:gd name="T42" fmla="*/ 1 w 144"/>
                  <a:gd name="T43" fmla="*/ 1 h 82"/>
                  <a:gd name="T44" fmla="*/ 1 w 144"/>
                  <a:gd name="T45" fmla="*/ 1 h 82"/>
                  <a:gd name="T46" fmla="*/ 0 w 144"/>
                  <a:gd name="T47" fmla="*/ 1 h 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4"/>
                  <a:gd name="T73" fmla="*/ 0 h 82"/>
                  <a:gd name="T74" fmla="*/ 144 w 144"/>
                  <a:gd name="T75" fmla="*/ 82 h 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4" h="82">
                    <a:moveTo>
                      <a:pt x="0" y="50"/>
                    </a:moveTo>
                    <a:lnTo>
                      <a:pt x="16" y="58"/>
                    </a:lnTo>
                    <a:lnTo>
                      <a:pt x="49" y="56"/>
                    </a:lnTo>
                    <a:lnTo>
                      <a:pt x="57" y="46"/>
                    </a:lnTo>
                    <a:lnTo>
                      <a:pt x="78" y="42"/>
                    </a:lnTo>
                    <a:lnTo>
                      <a:pt x="94" y="46"/>
                    </a:lnTo>
                    <a:lnTo>
                      <a:pt x="96" y="50"/>
                    </a:lnTo>
                    <a:lnTo>
                      <a:pt x="113" y="48"/>
                    </a:lnTo>
                    <a:lnTo>
                      <a:pt x="121" y="40"/>
                    </a:lnTo>
                    <a:lnTo>
                      <a:pt x="119" y="22"/>
                    </a:lnTo>
                    <a:lnTo>
                      <a:pt x="113" y="4"/>
                    </a:lnTo>
                    <a:lnTo>
                      <a:pt x="111" y="0"/>
                    </a:lnTo>
                    <a:lnTo>
                      <a:pt x="125" y="12"/>
                    </a:lnTo>
                    <a:lnTo>
                      <a:pt x="129" y="22"/>
                    </a:lnTo>
                    <a:lnTo>
                      <a:pt x="131" y="36"/>
                    </a:lnTo>
                    <a:lnTo>
                      <a:pt x="144" y="50"/>
                    </a:lnTo>
                    <a:lnTo>
                      <a:pt x="131" y="50"/>
                    </a:lnTo>
                    <a:lnTo>
                      <a:pt x="107" y="60"/>
                    </a:lnTo>
                    <a:lnTo>
                      <a:pt x="86" y="76"/>
                    </a:lnTo>
                    <a:lnTo>
                      <a:pt x="61" y="78"/>
                    </a:lnTo>
                    <a:lnTo>
                      <a:pt x="53" y="82"/>
                    </a:lnTo>
                    <a:lnTo>
                      <a:pt x="39" y="70"/>
                    </a:lnTo>
                    <a:lnTo>
                      <a:pt x="24" y="68"/>
                    </a:lnTo>
                    <a:lnTo>
                      <a:pt x="0" y="50"/>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0" name="Freeform 84"/>
              <p:cNvSpPr>
                <a:spLocks/>
              </p:cNvSpPr>
              <p:nvPr/>
            </p:nvSpPr>
            <p:spPr bwMode="auto">
              <a:xfrm>
                <a:off x="4560" y="1050"/>
                <a:ext cx="76" cy="20"/>
              </a:xfrm>
              <a:custGeom>
                <a:avLst/>
                <a:gdLst>
                  <a:gd name="T0" fmla="*/ 0 w 146"/>
                  <a:gd name="T1" fmla="*/ 1 h 40"/>
                  <a:gd name="T2" fmla="*/ 1 w 146"/>
                  <a:gd name="T3" fmla="*/ 1 h 40"/>
                  <a:gd name="T4" fmla="*/ 1 w 146"/>
                  <a:gd name="T5" fmla="*/ 1 h 40"/>
                  <a:gd name="T6" fmla="*/ 1 w 146"/>
                  <a:gd name="T7" fmla="*/ 1 h 40"/>
                  <a:gd name="T8" fmla="*/ 1 w 146"/>
                  <a:gd name="T9" fmla="*/ 0 h 40"/>
                  <a:gd name="T10" fmla="*/ 1 w 146"/>
                  <a:gd name="T11" fmla="*/ 1 h 40"/>
                  <a:gd name="T12" fmla="*/ 1 w 146"/>
                  <a:gd name="T13" fmla="*/ 1 h 40"/>
                  <a:gd name="T14" fmla="*/ 1 w 146"/>
                  <a:gd name="T15" fmla="*/ 1 h 40"/>
                  <a:gd name="T16" fmla="*/ 1 w 146"/>
                  <a:gd name="T17" fmla="*/ 1 h 40"/>
                  <a:gd name="T18" fmla="*/ 1 w 146"/>
                  <a:gd name="T19" fmla="*/ 1 h 40"/>
                  <a:gd name="T20" fmla="*/ 1 w 146"/>
                  <a:gd name="T21" fmla="*/ 1 h 40"/>
                  <a:gd name="T22" fmla="*/ 1 w 146"/>
                  <a:gd name="T23" fmla="*/ 1 h 40"/>
                  <a:gd name="T24" fmla="*/ 1 w 146"/>
                  <a:gd name="T25" fmla="*/ 1 h 40"/>
                  <a:gd name="T26" fmla="*/ 1 w 146"/>
                  <a:gd name="T27" fmla="*/ 1 h 40"/>
                  <a:gd name="T28" fmla="*/ 1 w 146"/>
                  <a:gd name="T29" fmla="*/ 1 h 40"/>
                  <a:gd name="T30" fmla="*/ 1 w 146"/>
                  <a:gd name="T31" fmla="*/ 1 h 40"/>
                  <a:gd name="T32" fmla="*/ 1 w 146"/>
                  <a:gd name="T33" fmla="*/ 1 h 40"/>
                  <a:gd name="T34" fmla="*/ 1 w 146"/>
                  <a:gd name="T35" fmla="*/ 1 h 40"/>
                  <a:gd name="T36" fmla="*/ 1 w 146"/>
                  <a:gd name="T37" fmla="*/ 1 h 40"/>
                  <a:gd name="T38" fmla="*/ 0 w 146"/>
                  <a:gd name="T39" fmla="*/ 1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
                  <a:gd name="T61" fmla="*/ 0 h 40"/>
                  <a:gd name="T62" fmla="*/ 146 w 146"/>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 h="40">
                    <a:moveTo>
                      <a:pt x="0" y="6"/>
                    </a:moveTo>
                    <a:lnTo>
                      <a:pt x="8" y="18"/>
                    </a:lnTo>
                    <a:lnTo>
                      <a:pt x="25" y="2"/>
                    </a:lnTo>
                    <a:lnTo>
                      <a:pt x="37" y="6"/>
                    </a:lnTo>
                    <a:lnTo>
                      <a:pt x="51" y="0"/>
                    </a:lnTo>
                    <a:lnTo>
                      <a:pt x="60" y="2"/>
                    </a:lnTo>
                    <a:lnTo>
                      <a:pt x="68" y="8"/>
                    </a:lnTo>
                    <a:lnTo>
                      <a:pt x="95" y="12"/>
                    </a:lnTo>
                    <a:lnTo>
                      <a:pt x="119" y="16"/>
                    </a:lnTo>
                    <a:lnTo>
                      <a:pt x="140" y="12"/>
                    </a:lnTo>
                    <a:lnTo>
                      <a:pt x="142" y="10"/>
                    </a:lnTo>
                    <a:lnTo>
                      <a:pt x="146" y="16"/>
                    </a:lnTo>
                    <a:lnTo>
                      <a:pt x="125" y="18"/>
                    </a:lnTo>
                    <a:lnTo>
                      <a:pt x="99" y="18"/>
                    </a:lnTo>
                    <a:lnTo>
                      <a:pt x="78" y="24"/>
                    </a:lnTo>
                    <a:lnTo>
                      <a:pt x="62" y="30"/>
                    </a:lnTo>
                    <a:lnTo>
                      <a:pt x="49" y="40"/>
                    </a:lnTo>
                    <a:lnTo>
                      <a:pt x="35" y="30"/>
                    </a:lnTo>
                    <a:lnTo>
                      <a:pt x="25" y="22"/>
                    </a:lnTo>
                    <a:lnTo>
                      <a:pt x="0" y="6"/>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1" name="Freeform 85"/>
              <p:cNvSpPr>
                <a:spLocks/>
              </p:cNvSpPr>
              <p:nvPr/>
            </p:nvSpPr>
            <p:spPr bwMode="auto">
              <a:xfrm>
                <a:off x="4609" y="762"/>
                <a:ext cx="209" cy="364"/>
              </a:xfrm>
              <a:custGeom>
                <a:avLst/>
                <a:gdLst>
                  <a:gd name="T0" fmla="*/ 0 w 419"/>
                  <a:gd name="T1" fmla="*/ 1 h 730"/>
                  <a:gd name="T2" fmla="*/ 0 w 419"/>
                  <a:gd name="T3" fmla="*/ 1 h 730"/>
                  <a:gd name="T4" fmla="*/ 0 w 419"/>
                  <a:gd name="T5" fmla="*/ 1 h 730"/>
                  <a:gd name="T6" fmla="*/ 0 w 419"/>
                  <a:gd name="T7" fmla="*/ 1 h 730"/>
                  <a:gd name="T8" fmla="*/ 0 w 419"/>
                  <a:gd name="T9" fmla="*/ 1 h 730"/>
                  <a:gd name="T10" fmla="*/ 0 w 419"/>
                  <a:gd name="T11" fmla="*/ 1 h 730"/>
                  <a:gd name="T12" fmla="*/ 0 w 419"/>
                  <a:gd name="T13" fmla="*/ 1 h 730"/>
                  <a:gd name="T14" fmla="*/ 0 w 419"/>
                  <a:gd name="T15" fmla="*/ 1 h 730"/>
                  <a:gd name="T16" fmla="*/ 0 w 419"/>
                  <a:gd name="T17" fmla="*/ 1 h 730"/>
                  <a:gd name="T18" fmla="*/ 0 w 419"/>
                  <a:gd name="T19" fmla="*/ 1 h 730"/>
                  <a:gd name="T20" fmla="*/ 0 w 419"/>
                  <a:gd name="T21" fmla="*/ 1 h 730"/>
                  <a:gd name="T22" fmla="*/ 0 w 419"/>
                  <a:gd name="T23" fmla="*/ 1 h 730"/>
                  <a:gd name="T24" fmla="*/ 0 w 419"/>
                  <a:gd name="T25" fmla="*/ 1 h 730"/>
                  <a:gd name="T26" fmla="*/ 0 w 419"/>
                  <a:gd name="T27" fmla="*/ 1 h 730"/>
                  <a:gd name="T28" fmla="*/ 0 w 419"/>
                  <a:gd name="T29" fmla="*/ 1 h 730"/>
                  <a:gd name="T30" fmla="*/ 0 w 419"/>
                  <a:gd name="T31" fmla="*/ 1 h 730"/>
                  <a:gd name="T32" fmla="*/ 0 w 419"/>
                  <a:gd name="T33" fmla="*/ 1 h 730"/>
                  <a:gd name="T34" fmla="*/ 0 w 419"/>
                  <a:gd name="T35" fmla="*/ 1 h 730"/>
                  <a:gd name="T36" fmla="*/ 0 w 419"/>
                  <a:gd name="T37" fmla="*/ 1 h 730"/>
                  <a:gd name="T38" fmla="*/ 0 w 419"/>
                  <a:gd name="T39" fmla="*/ 1 h 730"/>
                  <a:gd name="T40" fmla="*/ 0 w 419"/>
                  <a:gd name="T41" fmla="*/ 1 h 730"/>
                  <a:gd name="T42" fmla="*/ 0 w 419"/>
                  <a:gd name="T43" fmla="*/ 1 h 730"/>
                  <a:gd name="T44" fmla="*/ 0 w 419"/>
                  <a:gd name="T45" fmla="*/ 1 h 730"/>
                  <a:gd name="T46" fmla="*/ 0 w 419"/>
                  <a:gd name="T47" fmla="*/ 1 h 730"/>
                  <a:gd name="T48" fmla="*/ 0 w 419"/>
                  <a:gd name="T49" fmla="*/ 1 h 730"/>
                  <a:gd name="T50" fmla="*/ 0 w 419"/>
                  <a:gd name="T51" fmla="*/ 1 h 730"/>
                  <a:gd name="T52" fmla="*/ 0 w 419"/>
                  <a:gd name="T53" fmla="*/ 1 h 730"/>
                  <a:gd name="T54" fmla="*/ 0 w 419"/>
                  <a:gd name="T55" fmla="*/ 1 h 730"/>
                  <a:gd name="T56" fmla="*/ 0 w 419"/>
                  <a:gd name="T57" fmla="*/ 1 h 730"/>
                  <a:gd name="T58" fmla="*/ 0 w 419"/>
                  <a:gd name="T59" fmla="*/ 1 h 730"/>
                  <a:gd name="T60" fmla="*/ 0 w 419"/>
                  <a:gd name="T61" fmla="*/ 1 h 730"/>
                  <a:gd name="T62" fmla="*/ 0 w 419"/>
                  <a:gd name="T63" fmla="*/ 1 h 730"/>
                  <a:gd name="T64" fmla="*/ 0 w 419"/>
                  <a:gd name="T65" fmla="*/ 1 h 730"/>
                  <a:gd name="T66" fmla="*/ 0 w 419"/>
                  <a:gd name="T67" fmla="*/ 1 h 730"/>
                  <a:gd name="T68" fmla="*/ 0 w 419"/>
                  <a:gd name="T69" fmla="*/ 1 h 730"/>
                  <a:gd name="T70" fmla="*/ 0 w 419"/>
                  <a:gd name="T71" fmla="*/ 1 h 730"/>
                  <a:gd name="T72" fmla="*/ 0 w 419"/>
                  <a:gd name="T73" fmla="*/ 1 h 730"/>
                  <a:gd name="T74" fmla="*/ 0 w 419"/>
                  <a:gd name="T75" fmla="*/ 1 h 730"/>
                  <a:gd name="T76" fmla="*/ 0 w 419"/>
                  <a:gd name="T77" fmla="*/ 1 h 730"/>
                  <a:gd name="T78" fmla="*/ 0 w 419"/>
                  <a:gd name="T79" fmla="*/ 1 h 730"/>
                  <a:gd name="T80" fmla="*/ 0 w 419"/>
                  <a:gd name="T81" fmla="*/ 1 h 730"/>
                  <a:gd name="T82" fmla="*/ 0 w 419"/>
                  <a:gd name="T83" fmla="*/ 1 h 730"/>
                  <a:gd name="T84" fmla="*/ 0 w 419"/>
                  <a:gd name="T85" fmla="*/ 1 h 730"/>
                  <a:gd name="T86" fmla="*/ 0 w 419"/>
                  <a:gd name="T87" fmla="*/ 1 h 7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19"/>
                  <a:gd name="T133" fmla="*/ 0 h 730"/>
                  <a:gd name="T134" fmla="*/ 419 w 419"/>
                  <a:gd name="T135" fmla="*/ 730 h 7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19" h="730">
                    <a:moveTo>
                      <a:pt x="0" y="355"/>
                    </a:moveTo>
                    <a:lnTo>
                      <a:pt x="16" y="363"/>
                    </a:lnTo>
                    <a:lnTo>
                      <a:pt x="35" y="363"/>
                    </a:lnTo>
                    <a:lnTo>
                      <a:pt x="57" y="353"/>
                    </a:lnTo>
                    <a:lnTo>
                      <a:pt x="63" y="341"/>
                    </a:lnTo>
                    <a:lnTo>
                      <a:pt x="51" y="333"/>
                    </a:lnTo>
                    <a:lnTo>
                      <a:pt x="28" y="329"/>
                    </a:lnTo>
                    <a:lnTo>
                      <a:pt x="28" y="319"/>
                    </a:lnTo>
                    <a:lnTo>
                      <a:pt x="28" y="311"/>
                    </a:lnTo>
                    <a:lnTo>
                      <a:pt x="63" y="303"/>
                    </a:lnTo>
                    <a:lnTo>
                      <a:pt x="63" y="299"/>
                    </a:lnTo>
                    <a:lnTo>
                      <a:pt x="86" y="297"/>
                    </a:lnTo>
                    <a:lnTo>
                      <a:pt x="78" y="289"/>
                    </a:lnTo>
                    <a:lnTo>
                      <a:pt x="74" y="279"/>
                    </a:lnTo>
                    <a:lnTo>
                      <a:pt x="86" y="273"/>
                    </a:lnTo>
                    <a:lnTo>
                      <a:pt x="111" y="277"/>
                    </a:lnTo>
                    <a:lnTo>
                      <a:pt x="115" y="271"/>
                    </a:lnTo>
                    <a:lnTo>
                      <a:pt x="141" y="269"/>
                    </a:lnTo>
                    <a:lnTo>
                      <a:pt x="121" y="261"/>
                    </a:lnTo>
                    <a:lnTo>
                      <a:pt x="98" y="261"/>
                    </a:lnTo>
                    <a:lnTo>
                      <a:pt x="90" y="259"/>
                    </a:lnTo>
                    <a:lnTo>
                      <a:pt x="100" y="247"/>
                    </a:lnTo>
                    <a:lnTo>
                      <a:pt x="113" y="241"/>
                    </a:lnTo>
                    <a:lnTo>
                      <a:pt x="115" y="237"/>
                    </a:lnTo>
                    <a:lnTo>
                      <a:pt x="92" y="215"/>
                    </a:lnTo>
                    <a:lnTo>
                      <a:pt x="74" y="215"/>
                    </a:lnTo>
                    <a:lnTo>
                      <a:pt x="76" y="211"/>
                    </a:lnTo>
                    <a:lnTo>
                      <a:pt x="92" y="203"/>
                    </a:lnTo>
                    <a:lnTo>
                      <a:pt x="72" y="183"/>
                    </a:lnTo>
                    <a:lnTo>
                      <a:pt x="76" y="155"/>
                    </a:lnTo>
                    <a:lnTo>
                      <a:pt x="111" y="147"/>
                    </a:lnTo>
                    <a:lnTo>
                      <a:pt x="82" y="121"/>
                    </a:lnTo>
                    <a:lnTo>
                      <a:pt x="80" y="72"/>
                    </a:lnTo>
                    <a:lnTo>
                      <a:pt x="82" y="10"/>
                    </a:lnTo>
                    <a:lnTo>
                      <a:pt x="111" y="0"/>
                    </a:lnTo>
                    <a:lnTo>
                      <a:pt x="115" y="52"/>
                    </a:lnTo>
                    <a:lnTo>
                      <a:pt x="133" y="111"/>
                    </a:lnTo>
                    <a:lnTo>
                      <a:pt x="174" y="167"/>
                    </a:lnTo>
                    <a:lnTo>
                      <a:pt x="185" y="203"/>
                    </a:lnTo>
                    <a:lnTo>
                      <a:pt x="226" y="269"/>
                    </a:lnTo>
                    <a:lnTo>
                      <a:pt x="238" y="303"/>
                    </a:lnTo>
                    <a:lnTo>
                      <a:pt x="236" y="345"/>
                    </a:lnTo>
                    <a:lnTo>
                      <a:pt x="232" y="359"/>
                    </a:lnTo>
                    <a:lnTo>
                      <a:pt x="250" y="383"/>
                    </a:lnTo>
                    <a:lnTo>
                      <a:pt x="279" y="377"/>
                    </a:lnTo>
                    <a:lnTo>
                      <a:pt x="302" y="335"/>
                    </a:lnTo>
                    <a:lnTo>
                      <a:pt x="304" y="289"/>
                    </a:lnTo>
                    <a:lnTo>
                      <a:pt x="304" y="259"/>
                    </a:lnTo>
                    <a:lnTo>
                      <a:pt x="322" y="213"/>
                    </a:lnTo>
                    <a:lnTo>
                      <a:pt x="349" y="195"/>
                    </a:lnTo>
                    <a:lnTo>
                      <a:pt x="372" y="191"/>
                    </a:lnTo>
                    <a:lnTo>
                      <a:pt x="398" y="207"/>
                    </a:lnTo>
                    <a:lnTo>
                      <a:pt x="405" y="237"/>
                    </a:lnTo>
                    <a:lnTo>
                      <a:pt x="419" y="291"/>
                    </a:lnTo>
                    <a:lnTo>
                      <a:pt x="415" y="341"/>
                    </a:lnTo>
                    <a:lnTo>
                      <a:pt x="401" y="397"/>
                    </a:lnTo>
                    <a:lnTo>
                      <a:pt x="390" y="415"/>
                    </a:lnTo>
                    <a:lnTo>
                      <a:pt x="384" y="431"/>
                    </a:lnTo>
                    <a:lnTo>
                      <a:pt x="374" y="441"/>
                    </a:lnTo>
                    <a:lnTo>
                      <a:pt x="355" y="467"/>
                    </a:lnTo>
                    <a:lnTo>
                      <a:pt x="345" y="477"/>
                    </a:lnTo>
                    <a:lnTo>
                      <a:pt x="324" y="477"/>
                    </a:lnTo>
                    <a:lnTo>
                      <a:pt x="316" y="469"/>
                    </a:lnTo>
                    <a:lnTo>
                      <a:pt x="306" y="465"/>
                    </a:lnTo>
                    <a:lnTo>
                      <a:pt x="306" y="489"/>
                    </a:lnTo>
                    <a:lnTo>
                      <a:pt x="302" y="501"/>
                    </a:lnTo>
                    <a:lnTo>
                      <a:pt x="308" y="513"/>
                    </a:lnTo>
                    <a:lnTo>
                      <a:pt x="325" y="509"/>
                    </a:lnTo>
                    <a:lnTo>
                      <a:pt x="325" y="531"/>
                    </a:lnTo>
                    <a:lnTo>
                      <a:pt x="327" y="531"/>
                    </a:lnTo>
                    <a:lnTo>
                      <a:pt x="325" y="547"/>
                    </a:lnTo>
                    <a:lnTo>
                      <a:pt x="325" y="558"/>
                    </a:lnTo>
                    <a:lnTo>
                      <a:pt x="343" y="560"/>
                    </a:lnTo>
                    <a:lnTo>
                      <a:pt x="351" y="541"/>
                    </a:lnTo>
                    <a:lnTo>
                      <a:pt x="351" y="566"/>
                    </a:lnTo>
                    <a:lnTo>
                      <a:pt x="355" y="588"/>
                    </a:lnTo>
                    <a:lnTo>
                      <a:pt x="294" y="684"/>
                    </a:lnTo>
                    <a:lnTo>
                      <a:pt x="255" y="730"/>
                    </a:lnTo>
                    <a:lnTo>
                      <a:pt x="215" y="726"/>
                    </a:lnTo>
                    <a:lnTo>
                      <a:pt x="271" y="656"/>
                    </a:lnTo>
                    <a:lnTo>
                      <a:pt x="294" y="610"/>
                    </a:lnTo>
                    <a:lnTo>
                      <a:pt x="296" y="574"/>
                    </a:lnTo>
                    <a:lnTo>
                      <a:pt x="290" y="537"/>
                    </a:lnTo>
                    <a:lnTo>
                      <a:pt x="269" y="531"/>
                    </a:lnTo>
                    <a:lnTo>
                      <a:pt x="240" y="539"/>
                    </a:lnTo>
                    <a:lnTo>
                      <a:pt x="220" y="558"/>
                    </a:lnTo>
                    <a:lnTo>
                      <a:pt x="207" y="596"/>
                    </a:lnTo>
                    <a:lnTo>
                      <a:pt x="185" y="638"/>
                    </a:lnTo>
                    <a:lnTo>
                      <a:pt x="179" y="654"/>
                    </a:lnTo>
                    <a:lnTo>
                      <a:pt x="166" y="662"/>
                    </a:lnTo>
                    <a:lnTo>
                      <a:pt x="121" y="668"/>
                    </a:lnTo>
                    <a:lnTo>
                      <a:pt x="113" y="648"/>
                    </a:lnTo>
                    <a:lnTo>
                      <a:pt x="98" y="632"/>
                    </a:lnTo>
                    <a:lnTo>
                      <a:pt x="98" y="610"/>
                    </a:lnTo>
                    <a:lnTo>
                      <a:pt x="102" y="604"/>
                    </a:lnTo>
                    <a:lnTo>
                      <a:pt x="125" y="602"/>
                    </a:lnTo>
                    <a:lnTo>
                      <a:pt x="109" y="590"/>
                    </a:lnTo>
                    <a:lnTo>
                      <a:pt x="115" y="572"/>
                    </a:lnTo>
                    <a:lnTo>
                      <a:pt x="109" y="556"/>
                    </a:lnTo>
                    <a:lnTo>
                      <a:pt x="125" y="541"/>
                    </a:lnTo>
                    <a:lnTo>
                      <a:pt x="139" y="539"/>
                    </a:lnTo>
                    <a:lnTo>
                      <a:pt x="152" y="543"/>
                    </a:lnTo>
                    <a:lnTo>
                      <a:pt x="144" y="525"/>
                    </a:lnTo>
                    <a:lnTo>
                      <a:pt x="146" y="509"/>
                    </a:lnTo>
                    <a:lnTo>
                      <a:pt x="146" y="491"/>
                    </a:lnTo>
                    <a:lnTo>
                      <a:pt x="168" y="483"/>
                    </a:lnTo>
                    <a:lnTo>
                      <a:pt x="139" y="471"/>
                    </a:lnTo>
                    <a:lnTo>
                      <a:pt x="133" y="451"/>
                    </a:lnTo>
                    <a:lnTo>
                      <a:pt x="121" y="435"/>
                    </a:lnTo>
                    <a:lnTo>
                      <a:pt x="102" y="441"/>
                    </a:lnTo>
                    <a:lnTo>
                      <a:pt x="78" y="437"/>
                    </a:lnTo>
                    <a:lnTo>
                      <a:pt x="104" y="429"/>
                    </a:lnTo>
                    <a:lnTo>
                      <a:pt x="125" y="409"/>
                    </a:lnTo>
                    <a:lnTo>
                      <a:pt x="146" y="403"/>
                    </a:lnTo>
                    <a:lnTo>
                      <a:pt x="168" y="403"/>
                    </a:lnTo>
                    <a:lnTo>
                      <a:pt x="156" y="381"/>
                    </a:lnTo>
                    <a:lnTo>
                      <a:pt x="176" y="371"/>
                    </a:lnTo>
                    <a:lnTo>
                      <a:pt x="170" y="349"/>
                    </a:lnTo>
                    <a:lnTo>
                      <a:pt x="189" y="335"/>
                    </a:lnTo>
                    <a:lnTo>
                      <a:pt x="183" y="297"/>
                    </a:lnTo>
                    <a:lnTo>
                      <a:pt x="176" y="271"/>
                    </a:lnTo>
                    <a:lnTo>
                      <a:pt x="158" y="289"/>
                    </a:lnTo>
                    <a:lnTo>
                      <a:pt x="144" y="319"/>
                    </a:lnTo>
                    <a:lnTo>
                      <a:pt x="127" y="339"/>
                    </a:lnTo>
                    <a:lnTo>
                      <a:pt x="109" y="357"/>
                    </a:lnTo>
                    <a:lnTo>
                      <a:pt x="86" y="345"/>
                    </a:lnTo>
                    <a:lnTo>
                      <a:pt x="80" y="339"/>
                    </a:lnTo>
                    <a:lnTo>
                      <a:pt x="70" y="361"/>
                    </a:lnTo>
                    <a:lnTo>
                      <a:pt x="57" y="379"/>
                    </a:lnTo>
                    <a:lnTo>
                      <a:pt x="24" y="383"/>
                    </a:lnTo>
                    <a:lnTo>
                      <a:pt x="0" y="381"/>
                    </a:lnTo>
                    <a:lnTo>
                      <a:pt x="0" y="355"/>
                    </a:lnTo>
                    <a:close/>
                  </a:path>
                </a:pathLst>
              </a:custGeom>
              <a:solidFill>
                <a:srgbClr val="804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2" name="Freeform 86"/>
              <p:cNvSpPr>
                <a:spLocks/>
              </p:cNvSpPr>
              <p:nvPr/>
            </p:nvSpPr>
            <p:spPr bwMode="auto">
              <a:xfrm>
                <a:off x="4536" y="943"/>
                <a:ext cx="26" cy="32"/>
              </a:xfrm>
              <a:custGeom>
                <a:avLst/>
                <a:gdLst>
                  <a:gd name="T0" fmla="*/ 0 w 53"/>
                  <a:gd name="T1" fmla="*/ 1 h 64"/>
                  <a:gd name="T2" fmla="*/ 0 w 53"/>
                  <a:gd name="T3" fmla="*/ 1 h 64"/>
                  <a:gd name="T4" fmla="*/ 0 w 53"/>
                  <a:gd name="T5" fmla="*/ 1 h 64"/>
                  <a:gd name="T6" fmla="*/ 0 w 53"/>
                  <a:gd name="T7" fmla="*/ 1 h 64"/>
                  <a:gd name="T8" fmla="*/ 0 w 53"/>
                  <a:gd name="T9" fmla="*/ 0 h 64"/>
                  <a:gd name="T10" fmla="*/ 0 w 53"/>
                  <a:gd name="T11" fmla="*/ 1 h 64"/>
                  <a:gd name="T12" fmla="*/ 0 w 53"/>
                  <a:gd name="T13" fmla="*/ 1 h 64"/>
                  <a:gd name="T14" fmla="*/ 0 w 53"/>
                  <a:gd name="T15" fmla="*/ 1 h 64"/>
                  <a:gd name="T16" fmla="*/ 0 w 53"/>
                  <a:gd name="T17" fmla="*/ 1 h 64"/>
                  <a:gd name="T18" fmla="*/ 0 w 53"/>
                  <a:gd name="T19" fmla="*/ 1 h 64"/>
                  <a:gd name="T20" fmla="*/ 0 w 53"/>
                  <a:gd name="T21" fmla="*/ 1 h 64"/>
                  <a:gd name="T22" fmla="*/ 0 w 53"/>
                  <a:gd name="T23" fmla="*/ 1 h 64"/>
                  <a:gd name="T24" fmla="*/ 0 w 53"/>
                  <a:gd name="T25" fmla="*/ 1 h 64"/>
                  <a:gd name="T26" fmla="*/ 0 w 53"/>
                  <a:gd name="T27" fmla="*/ 1 h 64"/>
                  <a:gd name="T28" fmla="*/ 0 w 53"/>
                  <a:gd name="T29" fmla="*/ 1 h 64"/>
                  <a:gd name="T30" fmla="*/ 0 w 53"/>
                  <a:gd name="T31" fmla="*/ 1 h 64"/>
                  <a:gd name="T32" fmla="*/ 0 w 53"/>
                  <a:gd name="T33" fmla="*/ 1 h 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
                  <a:gd name="T52" fmla="*/ 0 h 64"/>
                  <a:gd name="T53" fmla="*/ 53 w 53"/>
                  <a:gd name="T54" fmla="*/ 64 h 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 h="64">
                    <a:moveTo>
                      <a:pt x="0" y="16"/>
                    </a:moveTo>
                    <a:lnTo>
                      <a:pt x="12" y="18"/>
                    </a:lnTo>
                    <a:lnTo>
                      <a:pt x="28" y="16"/>
                    </a:lnTo>
                    <a:lnTo>
                      <a:pt x="35" y="10"/>
                    </a:lnTo>
                    <a:lnTo>
                      <a:pt x="39" y="0"/>
                    </a:lnTo>
                    <a:lnTo>
                      <a:pt x="53" y="2"/>
                    </a:lnTo>
                    <a:lnTo>
                      <a:pt x="45" y="24"/>
                    </a:lnTo>
                    <a:lnTo>
                      <a:pt x="45" y="34"/>
                    </a:lnTo>
                    <a:lnTo>
                      <a:pt x="45" y="54"/>
                    </a:lnTo>
                    <a:lnTo>
                      <a:pt x="39" y="64"/>
                    </a:lnTo>
                    <a:lnTo>
                      <a:pt x="33" y="64"/>
                    </a:lnTo>
                    <a:lnTo>
                      <a:pt x="28" y="56"/>
                    </a:lnTo>
                    <a:lnTo>
                      <a:pt x="20" y="50"/>
                    </a:lnTo>
                    <a:lnTo>
                      <a:pt x="33" y="44"/>
                    </a:lnTo>
                    <a:lnTo>
                      <a:pt x="30" y="34"/>
                    </a:lnTo>
                    <a:lnTo>
                      <a:pt x="8" y="34"/>
                    </a:lnTo>
                    <a:lnTo>
                      <a:pt x="0" y="16"/>
                    </a:lnTo>
                    <a:close/>
                  </a:path>
                </a:pathLst>
              </a:custGeom>
              <a:solidFill>
                <a:srgbClr val="804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3" name="Freeform 87"/>
              <p:cNvSpPr>
                <a:spLocks/>
              </p:cNvSpPr>
              <p:nvPr/>
            </p:nvSpPr>
            <p:spPr bwMode="auto">
              <a:xfrm>
                <a:off x="4575" y="1060"/>
                <a:ext cx="62" cy="30"/>
              </a:xfrm>
              <a:custGeom>
                <a:avLst/>
                <a:gdLst>
                  <a:gd name="T0" fmla="*/ 0 w 125"/>
                  <a:gd name="T1" fmla="*/ 1 h 66"/>
                  <a:gd name="T2" fmla="*/ 0 w 125"/>
                  <a:gd name="T3" fmla="*/ 1 h 66"/>
                  <a:gd name="T4" fmla="*/ 0 w 125"/>
                  <a:gd name="T5" fmla="*/ 1 h 66"/>
                  <a:gd name="T6" fmla="*/ 0 w 125"/>
                  <a:gd name="T7" fmla="*/ 1 h 66"/>
                  <a:gd name="T8" fmla="*/ 0 w 125"/>
                  <a:gd name="T9" fmla="*/ 1 h 66"/>
                  <a:gd name="T10" fmla="*/ 0 w 125"/>
                  <a:gd name="T11" fmla="*/ 1 h 66"/>
                  <a:gd name="T12" fmla="*/ 0 w 125"/>
                  <a:gd name="T13" fmla="*/ 0 h 66"/>
                  <a:gd name="T14" fmla="*/ 0 w 125"/>
                  <a:gd name="T15" fmla="*/ 0 h 66"/>
                  <a:gd name="T16" fmla="*/ 0 w 125"/>
                  <a:gd name="T17" fmla="*/ 1 h 66"/>
                  <a:gd name="T18" fmla="*/ 0 w 125"/>
                  <a:gd name="T19" fmla="*/ 1 h 66"/>
                  <a:gd name="T20" fmla="*/ 0 w 125"/>
                  <a:gd name="T21" fmla="*/ 1 h 66"/>
                  <a:gd name="T22" fmla="*/ 0 w 125"/>
                  <a:gd name="T23" fmla="*/ 1 h 66"/>
                  <a:gd name="T24" fmla="*/ 0 w 125"/>
                  <a:gd name="T25" fmla="*/ 1 h 66"/>
                  <a:gd name="T26" fmla="*/ 0 w 125"/>
                  <a:gd name="T27" fmla="*/ 1 h 66"/>
                  <a:gd name="T28" fmla="*/ 0 w 125"/>
                  <a:gd name="T29" fmla="*/ 1 h 66"/>
                  <a:gd name="T30" fmla="*/ 0 w 125"/>
                  <a:gd name="T31" fmla="*/ 1 h 66"/>
                  <a:gd name="T32" fmla="*/ 0 w 125"/>
                  <a:gd name="T33" fmla="*/ 1 h 66"/>
                  <a:gd name="T34" fmla="*/ 0 w 125"/>
                  <a:gd name="T35" fmla="*/ 1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5"/>
                  <a:gd name="T55" fmla="*/ 0 h 66"/>
                  <a:gd name="T56" fmla="*/ 125 w 125"/>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5" h="66">
                    <a:moveTo>
                      <a:pt x="0" y="34"/>
                    </a:moveTo>
                    <a:lnTo>
                      <a:pt x="22" y="30"/>
                    </a:lnTo>
                    <a:lnTo>
                      <a:pt x="39" y="32"/>
                    </a:lnTo>
                    <a:lnTo>
                      <a:pt x="55" y="24"/>
                    </a:lnTo>
                    <a:lnTo>
                      <a:pt x="80" y="12"/>
                    </a:lnTo>
                    <a:lnTo>
                      <a:pt x="88" y="2"/>
                    </a:lnTo>
                    <a:lnTo>
                      <a:pt x="109" y="0"/>
                    </a:lnTo>
                    <a:lnTo>
                      <a:pt x="123" y="0"/>
                    </a:lnTo>
                    <a:lnTo>
                      <a:pt x="125" y="12"/>
                    </a:lnTo>
                    <a:lnTo>
                      <a:pt x="109" y="14"/>
                    </a:lnTo>
                    <a:lnTo>
                      <a:pt x="92" y="34"/>
                    </a:lnTo>
                    <a:lnTo>
                      <a:pt x="76" y="46"/>
                    </a:lnTo>
                    <a:lnTo>
                      <a:pt x="70" y="58"/>
                    </a:lnTo>
                    <a:lnTo>
                      <a:pt x="63" y="64"/>
                    </a:lnTo>
                    <a:lnTo>
                      <a:pt x="33" y="66"/>
                    </a:lnTo>
                    <a:lnTo>
                      <a:pt x="16" y="66"/>
                    </a:lnTo>
                    <a:lnTo>
                      <a:pt x="10" y="54"/>
                    </a:lnTo>
                    <a:lnTo>
                      <a:pt x="0" y="34"/>
                    </a:lnTo>
                    <a:close/>
                  </a:path>
                </a:pathLst>
              </a:custGeom>
              <a:solidFill>
                <a:srgbClr val="804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4" name="Freeform 88"/>
              <p:cNvSpPr>
                <a:spLocks/>
              </p:cNvSpPr>
              <p:nvPr/>
            </p:nvSpPr>
            <p:spPr bwMode="auto">
              <a:xfrm>
                <a:off x="4773" y="900"/>
                <a:ext cx="24" cy="49"/>
              </a:xfrm>
              <a:custGeom>
                <a:avLst/>
                <a:gdLst>
                  <a:gd name="T0" fmla="*/ 1 w 47"/>
                  <a:gd name="T1" fmla="*/ 0 h 104"/>
                  <a:gd name="T2" fmla="*/ 0 w 47"/>
                  <a:gd name="T3" fmla="*/ 0 h 104"/>
                  <a:gd name="T4" fmla="*/ 1 w 47"/>
                  <a:gd name="T5" fmla="*/ 0 h 104"/>
                  <a:gd name="T6" fmla="*/ 1 w 47"/>
                  <a:gd name="T7" fmla="*/ 0 h 104"/>
                  <a:gd name="T8" fmla="*/ 1 w 47"/>
                  <a:gd name="T9" fmla="*/ 0 h 104"/>
                  <a:gd name="T10" fmla="*/ 1 w 47"/>
                  <a:gd name="T11" fmla="*/ 0 h 104"/>
                  <a:gd name="T12" fmla="*/ 1 w 47"/>
                  <a:gd name="T13" fmla="*/ 0 h 104"/>
                  <a:gd name="T14" fmla="*/ 1 w 47"/>
                  <a:gd name="T15" fmla="*/ 0 h 104"/>
                  <a:gd name="T16" fmla="*/ 1 w 47"/>
                  <a:gd name="T17" fmla="*/ 0 h 104"/>
                  <a:gd name="T18" fmla="*/ 1 w 47"/>
                  <a:gd name="T19" fmla="*/ 0 h 104"/>
                  <a:gd name="T20" fmla="*/ 1 w 47"/>
                  <a:gd name="T21" fmla="*/ 0 h 104"/>
                  <a:gd name="T22" fmla="*/ 1 w 47"/>
                  <a:gd name="T23" fmla="*/ 0 h 104"/>
                  <a:gd name="T24" fmla="*/ 1 w 47"/>
                  <a:gd name="T25" fmla="*/ 0 h 104"/>
                  <a:gd name="T26" fmla="*/ 1 w 47"/>
                  <a:gd name="T27" fmla="*/ 0 h 1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
                  <a:gd name="T43" fmla="*/ 0 h 104"/>
                  <a:gd name="T44" fmla="*/ 47 w 47"/>
                  <a:gd name="T45" fmla="*/ 104 h 1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 h="104">
                    <a:moveTo>
                      <a:pt x="6" y="0"/>
                    </a:moveTo>
                    <a:lnTo>
                      <a:pt x="0" y="22"/>
                    </a:lnTo>
                    <a:lnTo>
                      <a:pt x="2" y="44"/>
                    </a:lnTo>
                    <a:lnTo>
                      <a:pt x="16" y="60"/>
                    </a:lnTo>
                    <a:lnTo>
                      <a:pt x="28" y="60"/>
                    </a:lnTo>
                    <a:lnTo>
                      <a:pt x="32" y="78"/>
                    </a:lnTo>
                    <a:lnTo>
                      <a:pt x="26" y="104"/>
                    </a:lnTo>
                    <a:lnTo>
                      <a:pt x="43" y="102"/>
                    </a:lnTo>
                    <a:lnTo>
                      <a:pt x="47" y="80"/>
                    </a:lnTo>
                    <a:lnTo>
                      <a:pt x="45" y="54"/>
                    </a:lnTo>
                    <a:lnTo>
                      <a:pt x="32" y="40"/>
                    </a:lnTo>
                    <a:lnTo>
                      <a:pt x="22" y="40"/>
                    </a:lnTo>
                    <a:lnTo>
                      <a:pt x="12" y="32"/>
                    </a:lnTo>
                    <a:lnTo>
                      <a:pt x="6" y="0"/>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5" name="Freeform 89"/>
              <p:cNvSpPr>
                <a:spLocks/>
              </p:cNvSpPr>
              <p:nvPr/>
            </p:nvSpPr>
            <p:spPr bwMode="auto">
              <a:xfrm>
                <a:off x="4784" y="878"/>
                <a:ext cx="26" cy="82"/>
              </a:xfrm>
              <a:custGeom>
                <a:avLst/>
                <a:gdLst>
                  <a:gd name="T0" fmla="*/ 0 w 52"/>
                  <a:gd name="T1" fmla="*/ 0 h 162"/>
                  <a:gd name="T2" fmla="*/ 1 w 52"/>
                  <a:gd name="T3" fmla="*/ 0 h 162"/>
                  <a:gd name="T4" fmla="*/ 1 w 52"/>
                  <a:gd name="T5" fmla="*/ 0 h 162"/>
                  <a:gd name="T6" fmla="*/ 1 w 52"/>
                  <a:gd name="T7" fmla="*/ 0 h 162"/>
                  <a:gd name="T8" fmla="*/ 1 w 52"/>
                  <a:gd name="T9" fmla="*/ 0 h 162"/>
                  <a:gd name="T10" fmla="*/ 1 w 52"/>
                  <a:gd name="T11" fmla="*/ 0 h 162"/>
                  <a:gd name="T12" fmla="*/ 1 w 52"/>
                  <a:gd name="T13" fmla="*/ 0 h 162"/>
                  <a:gd name="T14" fmla="*/ 1 w 52"/>
                  <a:gd name="T15" fmla="*/ 0 h 162"/>
                  <a:gd name="T16" fmla="*/ 1 w 52"/>
                  <a:gd name="T17" fmla="*/ 0 h 162"/>
                  <a:gd name="T18" fmla="*/ 1 w 52"/>
                  <a:gd name="T19" fmla="*/ 0 h 162"/>
                  <a:gd name="T20" fmla="*/ 1 w 52"/>
                  <a:gd name="T21" fmla="*/ 0 h 162"/>
                  <a:gd name="T22" fmla="*/ 1 w 52"/>
                  <a:gd name="T23" fmla="*/ 0 h 162"/>
                  <a:gd name="T24" fmla="*/ 1 w 52"/>
                  <a:gd name="T25" fmla="*/ 0 h 162"/>
                  <a:gd name="T26" fmla="*/ 1 w 52"/>
                  <a:gd name="T27" fmla="*/ 0 h 162"/>
                  <a:gd name="T28" fmla="*/ 0 w 52"/>
                  <a:gd name="T29" fmla="*/ 0 h 1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
                  <a:gd name="T46" fmla="*/ 0 h 162"/>
                  <a:gd name="T47" fmla="*/ 52 w 52"/>
                  <a:gd name="T48" fmla="*/ 162 h 1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 h="162">
                    <a:moveTo>
                      <a:pt x="0" y="16"/>
                    </a:moveTo>
                    <a:lnTo>
                      <a:pt x="11" y="0"/>
                    </a:lnTo>
                    <a:lnTo>
                      <a:pt x="23" y="2"/>
                    </a:lnTo>
                    <a:lnTo>
                      <a:pt x="31" y="10"/>
                    </a:lnTo>
                    <a:lnTo>
                      <a:pt x="47" y="38"/>
                    </a:lnTo>
                    <a:lnTo>
                      <a:pt x="52" y="82"/>
                    </a:lnTo>
                    <a:lnTo>
                      <a:pt x="50" y="112"/>
                    </a:lnTo>
                    <a:lnTo>
                      <a:pt x="43" y="144"/>
                    </a:lnTo>
                    <a:lnTo>
                      <a:pt x="13" y="162"/>
                    </a:lnTo>
                    <a:lnTo>
                      <a:pt x="33" y="144"/>
                    </a:lnTo>
                    <a:lnTo>
                      <a:pt x="43" y="110"/>
                    </a:lnTo>
                    <a:lnTo>
                      <a:pt x="39" y="74"/>
                    </a:lnTo>
                    <a:lnTo>
                      <a:pt x="35" y="38"/>
                    </a:lnTo>
                    <a:lnTo>
                      <a:pt x="25" y="26"/>
                    </a:lnTo>
                    <a:lnTo>
                      <a:pt x="0" y="16"/>
                    </a:lnTo>
                    <a:close/>
                  </a:path>
                </a:pathLst>
              </a:custGeom>
              <a:solidFill>
                <a:srgbClr val="603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6" name="Freeform 90"/>
              <p:cNvSpPr>
                <a:spLocks/>
              </p:cNvSpPr>
              <p:nvPr/>
            </p:nvSpPr>
            <p:spPr bwMode="auto">
              <a:xfrm>
                <a:off x="4503" y="694"/>
                <a:ext cx="328" cy="307"/>
              </a:xfrm>
              <a:custGeom>
                <a:avLst/>
                <a:gdLst>
                  <a:gd name="T0" fmla="*/ 1 w 656"/>
                  <a:gd name="T1" fmla="*/ 0 h 615"/>
                  <a:gd name="T2" fmla="*/ 1 w 656"/>
                  <a:gd name="T3" fmla="*/ 0 h 615"/>
                  <a:gd name="T4" fmla="*/ 1 w 656"/>
                  <a:gd name="T5" fmla="*/ 0 h 615"/>
                  <a:gd name="T6" fmla="*/ 1 w 656"/>
                  <a:gd name="T7" fmla="*/ 0 h 615"/>
                  <a:gd name="T8" fmla="*/ 1 w 656"/>
                  <a:gd name="T9" fmla="*/ 0 h 615"/>
                  <a:gd name="T10" fmla="*/ 1 w 656"/>
                  <a:gd name="T11" fmla="*/ 0 h 615"/>
                  <a:gd name="T12" fmla="*/ 1 w 656"/>
                  <a:gd name="T13" fmla="*/ 0 h 615"/>
                  <a:gd name="T14" fmla="*/ 1 w 656"/>
                  <a:gd name="T15" fmla="*/ 0 h 615"/>
                  <a:gd name="T16" fmla="*/ 1 w 656"/>
                  <a:gd name="T17" fmla="*/ 0 h 615"/>
                  <a:gd name="T18" fmla="*/ 1 w 656"/>
                  <a:gd name="T19" fmla="*/ 0 h 615"/>
                  <a:gd name="T20" fmla="*/ 1 w 656"/>
                  <a:gd name="T21" fmla="*/ 0 h 615"/>
                  <a:gd name="T22" fmla="*/ 1 w 656"/>
                  <a:gd name="T23" fmla="*/ 0 h 615"/>
                  <a:gd name="T24" fmla="*/ 1 w 656"/>
                  <a:gd name="T25" fmla="*/ 0 h 615"/>
                  <a:gd name="T26" fmla="*/ 1 w 656"/>
                  <a:gd name="T27" fmla="*/ 0 h 615"/>
                  <a:gd name="T28" fmla="*/ 1 w 656"/>
                  <a:gd name="T29" fmla="*/ 0 h 615"/>
                  <a:gd name="T30" fmla="*/ 1 w 656"/>
                  <a:gd name="T31" fmla="*/ 0 h 615"/>
                  <a:gd name="T32" fmla="*/ 1 w 656"/>
                  <a:gd name="T33" fmla="*/ 0 h 615"/>
                  <a:gd name="T34" fmla="*/ 1 w 656"/>
                  <a:gd name="T35" fmla="*/ 0 h 615"/>
                  <a:gd name="T36" fmla="*/ 1 w 656"/>
                  <a:gd name="T37" fmla="*/ 0 h 615"/>
                  <a:gd name="T38" fmla="*/ 1 w 656"/>
                  <a:gd name="T39" fmla="*/ 0 h 615"/>
                  <a:gd name="T40" fmla="*/ 1 w 656"/>
                  <a:gd name="T41" fmla="*/ 0 h 615"/>
                  <a:gd name="T42" fmla="*/ 1 w 656"/>
                  <a:gd name="T43" fmla="*/ 0 h 615"/>
                  <a:gd name="T44" fmla="*/ 1 w 656"/>
                  <a:gd name="T45" fmla="*/ 0 h 615"/>
                  <a:gd name="T46" fmla="*/ 1 w 656"/>
                  <a:gd name="T47" fmla="*/ 0 h 615"/>
                  <a:gd name="T48" fmla="*/ 1 w 656"/>
                  <a:gd name="T49" fmla="*/ 0 h 615"/>
                  <a:gd name="T50" fmla="*/ 1 w 656"/>
                  <a:gd name="T51" fmla="*/ 0 h 615"/>
                  <a:gd name="T52" fmla="*/ 1 w 656"/>
                  <a:gd name="T53" fmla="*/ 0 h 615"/>
                  <a:gd name="T54" fmla="*/ 1 w 656"/>
                  <a:gd name="T55" fmla="*/ 0 h 615"/>
                  <a:gd name="T56" fmla="*/ 1 w 656"/>
                  <a:gd name="T57" fmla="*/ 0 h 615"/>
                  <a:gd name="T58" fmla="*/ 1 w 656"/>
                  <a:gd name="T59" fmla="*/ 0 h 615"/>
                  <a:gd name="T60" fmla="*/ 1 w 656"/>
                  <a:gd name="T61" fmla="*/ 0 h 615"/>
                  <a:gd name="T62" fmla="*/ 1 w 656"/>
                  <a:gd name="T63" fmla="*/ 0 h 615"/>
                  <a:gd name="T64" fmla="*/ 1 w 656"/>
                  <a:gd name="T65" fmla="*/ 0 h 615"/>
                  <a:gd name="T66" fmla="*/ 1 w 656"/>
                  <a:gd name="T67" fmla="*/ 0 h 615"/>
                  <a:gd name="T68" fmla="*/ 1 w 656"/>
                  <a:gd name="T69" fmla="*/ 0 h 615"/>
                  <a:gd name="T70" fmla="*/ 1 w 656"/>
                  <a:gd name="T71" fmla="*/ 0 h 615"/>
                  <a:gd name="T72" fmla="*/ 1 w 656"/>
                  <a:gd name="T73" fmla="*/ 0 h 615"/>
                  <a:gd name="T74" fmla="*/ 1 w 656"/>
                  <a:gd name="T75" fmla="*/ 0 h 615"/>
                  <a:gd name="T76" fmla="*/ 1 w 656"/>
                  <a:gd name="T77" fmla="*/ 0 h 615"/>
                  <a:gd name="T78" fmla="*/ 1 w 656"/>
                  <a:gd name="T79" fmla="*/ 0 h 615"/>
                  <a:gd name="T80" fmla="*/ 1 w 656"/>
                  <a:gd name="T81" fmla="*/ 0 h 615"/>
                  <a:gd name="T82" fmla="*/ 1 w 656"/>
                  <a:gd name="T83" fmla="*/ 0 h 615"/>
                  <a:gd name="T84" fmla="*/ 1 w 656"/>
                  <a:gd name="T85" fmla="*/ 0 h 615"/>
                  <a:gd name="T86" fmla="*/ 1 w 656"/>
                  <a:gd name="T87" fmla="*/ 0 h 615"/>
                  <a:gd name="T88" fmla="*/ 1 w 656"/>
                  <a:gd name="T89" fmla="*/ 0 h 615"/>
                  <a:gd name="T90" fmla="*/ 1 w 656"/>
                  <a:gd name="T91" fmla="*/ 0 h 615"/>
                  <a:gd name="T92" fmla="*/ 1 w 656"/>
                  <a:gd name="T93" fmla="*/ 0 h 615"/>
                  <a:gd name="T94" fmla="*/ 1 w 656"/>
                  <a:gd name="T95" fmla="*/ 0 h 615"/>
                  <a:gd name="T96" fmla="*/ 1 w 656"/>
                  <a:gd name="T97" fmla="*/ 0 h 615"/>
                  <a:gd name="T98" fmla="*/ 1 w 656"/>
                  <a:gd name="T99" fmla="*/ 0 h 615"/>
                  <a:gd name="T100" fmla="*/ 1 w 656"/>
                  <a:gd name="T101" fmla="*/ 0 h 615"/>
                  <a:gd name="T102" fmla="*/ 1 w 656"/>
                  <a:gd name="T103" fmla="*/ 0 h 615"/>
                  <a:gd name="T104" fmla="*/ 1 w 656"/>
                  <a:gd name="T105" fmla="*/ 0 h 615"/>
                  <a:gd name="T106" fmla="*/ 1 w 656"/>
                  <a:gd name="T107" fmla="*/ 0 h 615"/>
                  <a:gd name="T108" fmla="*/ 1 w 656"/>
                  <a:gd name="T109" fmla="*/ 0 h 615"/>
                  <a:gd name="T110" fmla="*/ 0 w 656"/>
                  <a:gd name="T111" fmla="*/ 0 h 615"/>
                  <a:gd name="T112" fmla="*/ 1 w 656"/>
                  <a:gd name="T113" fmla="*/ 0 h 6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56"/>
                  <a:gd name="T172" fmla="*/ 0 h 615"/>
                  <a:gd name="T173" fmla="*/ 656 w 656"/>
                  <a:gd name="T174" fmla="*/ 615 h 61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56" h="615">
                    <a:moveTo>
                      <a:pt x="14" y="263"/>
                    </a:moveTo>
                    <a:lnTo>
                      <a:pt x="53" y="227"/>
                    </a:lnTo>
                    <a:lnTo>
                      <a:pt x="131" y="190"/>
                    </a:lnTo>
                    <a:lnTo>
                      <a:pt x="171" y="168"/>
                    </a:lnTo>
                    <a:lnTo>
                      <a:pt x="245" y="144"/>
                    </a:lnTo>
                    <a:lnTo>
                      <a:pt x="304" y="118"/>
                    </a:lnTo>
                    <a:lnTo>
                      <a:pt x="341" y="94"/>
                    </a:lnTo>
                    <a:lnTo>
                      <a:pt x="288" y="142"/>
                    </a:lnTo>
                    <a:lnTo>
                      <a:pt x="321" y="142"/>
                    </a:lnTo>
                    <a:lnTo>
                      <a:pt x="317" y="184"/>
                    </a:lnTo>
                    <a:lnTo>
                      <a:pt x="335" y="233"/>
                    </a:lnTo>
                    <a:lnTo>
                      <a:pt x="354" y="275"/>
                    </a:lnTo>
                    <a:lnTo>
                      <a:pt x="384" y="309"/>
                    </a:lnTo>
                    <a:lnTo>
                      <a:pt x="388" y="335"/>
                    </a:lnTo>
                    <a:lnTo>
                      <a:pt x="403" y="359"/>
                    </a:lnTo>
                    <a:lnTo>
                      <a:pt x="428" y="397"/>
                    </a:lnTo>
                    <a:lnTo>
                      <a:pt x="440" y="427"/>
                    </a:lnTo>
                    <a:lnTo>
                      <a:pt x="444" y="457"/>
                    </a:lnTo>
                    <a:lnTo>
                      <a:pt x="444" y="489"/>
                    </a:lnTo>
                    <a:lnTo>
                      <a:pt x="440" y="499"/>
                    </a:lnTo>
                    <a:lnTo>
                      <a:pt x="464" y="523"/>
                    </a:lnTo>
                    <a:lnTo>
                      <a:pt x="497" y="515"/>
                    </a:lnTo>
                    <a:lnTo>
                      <a:pt x="514" y="475"/>
                    </a:lnTo>
                    <a:lnTo>
                      <a:pt x="518" y="427"/>
                    </a:lnTo>
                    <a:lnTo>
                      <a:pt x="524" y="383"/>
                    </a:lnTo>
                    <a:lnTo>
                      <a:pt x="545" y="347"/>
                    </a:lnTo>
                    <a:lnTo>
                      <a:pt x="576" y="333"/>
                    </a:lnTo>
                    <a:lnTo>
                      <a:pt x="606" y="345"/>
                    </a:lnTo>
                    <a:lnTo>
                      <a:pt x="615" y="373"/>
                    </a:lnTo>
                    <a:lnTo>
                      <a:pt x="621" y="405"/>
                    </a:lnTo>
                    <a:lnTo>
                      <a:pt x="627" y="431"/>
                    </a:lnTo>
                    <a:lnTo>
                      <a:pt x="627" y="467"/>
                    </a:lnTo>
                    <a:lnTo>
                      <a:pt x="621" y="501"/>
                    </a:lnTo>
                    <a:lnTo>
                      <a:pt x="611" y="533"/>
                    </a:lnTo>
                    <a:lnTo>
                      <a:pt x="596" y="563"/>
                    </a:lnTo>
                    <a:lnTo>
                      <a:pt x="615" y="615"/>
                    </a:lnTo>
                    <a:lnTo>
                      <a:pt x="645" y="561"/>
                    </a:lnTo>
                    <a:lnTo>
                      <a:pt x="648" y="513"/>
                    </a:lnTo>
                    <a:lnTo>
                      <a:pt x="645" y="429"/>
                    </a:lnTo>
                    <a:lnTo>
                      <a:pt x="656" y="377"/>
                    </a:lnTo>
                    <a:lnTo>
                      <a:pt x="656" y="291"/>
                    </a:lnTo>
                    <a:lnTo>
                      <a:pt x="645" y="208"/>
                    </a:lnTo>
                    <a:lnTo>
                      <a:pt x="633" y="142"/>
                    </a:lnTo>
                    <a:lnTo>
                      <a:pt x="602" y="94"/>
                    </a:lnTo>
                    <a:lnTo>
                      <a:pt x="563" y="58"/>
                    </a:lnTo>
                    <a:lnTo>
                      <a:pt x="502" y="30"/>
                    </a:lnTo>
                    <a:lnTo>
                      <a:pt x="458" y="22"/>
                    </a:lnTo>
                    <a:lnTo>
                      <a:pt x="427" y="24"/>
                    </a:lnTo>
                    <a:lnTo>
                      <a:pt x="386" y="4"/>
                    </a:lnTo>
                    <a:lnTo>
                      <a:pt x="327" y="0"/>
                    </a:lnTo>
                    <a:lnTo>
                      <a:pt x="224" y="24"/>
                    </a:lnTo>
                    <a:lnTo>
                      <a:pt x="152" y="46"/>
                    </a:lnTo>
                    <a:lnTo>
                      <a:pt x="94" y="70"/>
                    </a:lnTo>
                    <a:lnTo>
                      <a:pt x="53" y="108"/>
                    </a:lnTo>
                    <a:lnTo>
                      <a:pt x="18" y="154"/>
                    </a:lnTo>
                    <a:lnTo>
                      <a:pt x="0" y="216"/>
                    </a:lnTo>
                    <a:lnTo>
                      <a:pt x="14" y="263"/>
                    </a:lnTo>
                    <a:close/>
                  </a:path>
                </a:pathLst>
              </a:custGeom>
              <a:solidFill>
                <a:srgbClr val="40404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7" name="Freeform 91"/>
              <p:cNvSpPr>
                <a:spLocks/>
              </p:cNvSpPr>
              <p:nvPr/>
            </p:nvSpPr>
            <p:spPr bwMode="auto">
              <a:xfrm>
                <a:off x="4514" y="698"/>
                <a:ext cx="181" cy="86"/>
              </a:xfrm>
              <a:custGeom>
                <a:avLst/>
                <a:gdLst>
                  <a:gd name="T0" fmla="*/ 1 w 356"/>
                  <a:gd name="T1" fmla="*/ 1 h 176"/>
                  <a:gd name="T2" fmla="*/ 1 w 356"/>
                  <a:gd name="T3" fmla="*/ 1 h 176"/>
                  <a:gd name="T4" fmla="*/ 1 w 356"/>
                  <a:gd name="T5" fmla="*/ 1 h 176"/>
                  <a:gd name="T6" fmla="*/ 1 w 356"/>
                  <a:gd name="T7" fmla="*/ 1 h 176"/>
                  <a:gd name="T8" fmla="*/ 1 w 356"/>
                  <a:gd name="T9" fmla="*/ 1 h 176"/>
                  <a:gd name="T10" fmla="*/ 1 w 356"/>
                  <a:gd name="T11" fmla="*/ 1 h 176"/>
                  <a:gd name="T12" fmla="*/ 0 w 356"/>
                  <a:gd name="T13" fmla="*/ 1 h 176"/>
                  <a:gd name="T14" fmla="*/ 1 w 356"/>
                  <a:gd name="T15" fmla="*/ 1 h 176"/>
                  <a:gd name="T16" fmla="*/ 1 w 356"/>
                  <a:gd name="T17" fmla="*/ 1 h 176"/>
                  <a:gd name="T18" fmla="*/ 1 w 356"/>
                  <a:gd name="T19" fmla="*/ 1 h 176"/>
                  <a:gd name="T20" fmla="*/ 1 w 356"/>
                  <a:gd name="T21" fmla="*/ 1 h 176"/>
                  <a:gd name="T22" fmla="*/ 1 w 356"/>
                  <a:gd name="T23" fmla="*/ 1 h 176"/>
                  <a:gd name="T24" fmla="*/ 1 w 356"/>
                  <a:gd name="T25" fmla="*/ 1 h 176"/>
                  <a:gd name="T26" fmla="*/ 1 w 356"/>
                  <a:gd name="T27" fmla="*/ 1 h 176"/>
                  <a:gd name="T28" fmla="*/ 1 w 356"/>
                  <a:gd name="T29" fmla="*/ 1 h 176"/>
                  <a:gd name="T30" fmla="*/ 1 w 356"/>
                  <a:gd name="T31" fmla="*/ 1 h 176"/>
                  <a:gd name="T32" fmla="*/ 1 w 356"/>
                  <a:gd name="T33" fmla="*/ 1 h 176"/>
                  <a:gd name="T34" fmla="*/ 1 w 356"/>
                  <a:gd name="T35" fmla="*/ 1 h 176"/>
                  <a:gd name="T36" fmla="*/ 1 w 356"/>
                  <a:gd name="T37" fmla="*/ 1 h 176"/>
                  <a:gd name="T38" fmla="*/ 1 w 356"/>
                  <a:gd name="T39" fmla="*/ 1 h 176"/>
                  <a:gd name="T40" fmla="*/ 1 w 356"/>
                  <a:gd name="T41" fmla="*/ 0 h 176"/>
                  <a:gd name="T42" fmla="*/ 1 w 356"/>
                  <a:gd name="T43" fmla="*/ 1 h 17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56"/>
                  <a:gd name="T67" fmla="*/ 0 h 176"/>
                  <a:gd name="T68" fmla="*/ 356 w 356"/>
                  <a:gd name="T69" fmla="*/ 176 h 17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56" h="176">
                    <a:moveTo>
                      <a:pt x="356" y="14"/>
                    </a:moveTo>
                    <a:lnTo>
                      <a:pt x="315" y="54"/>
                    </a:lnTo>
                    <a:lnTo>
                      <a:pt x="270" y="92"/>
                    </a:lnTo>
                    <a:lnTo>
                      <a:pt x="181" y="122"/>
                    </a:lnTo>
                    <a:lnTo>
                      <a:pt x="87" y="132"/>
                    </a:lnTo>
                    <a:lnTo>
                      <a:pt x="23" y="156"/>
                    </a:lnTo>
                    <a:lnTo>
                      <a:pt x="0" y="176"/>
                    </a:lnTo>
                    <a:lnTo>
                      <a:pt x="40" y="134"/>
                    </a:lnTo>
                    <a:lnTo>
                      <a:pt x="87" y="108"/>
                    </a:lnTo>
                    <a:lnTo>
                      <a:pt x="142" y="84"/>
                    </a:lnTo>
                    <a:lnTo>
                      <a:pt x="118" y="84"/>
                    </a:lnTo>
                    <a:lnTo>
                      <a:pt x="66" y="96"/>
                    </a:lnTo>
                    <a:lnTo>
                      <a:pt x="36" y="110"/>
                    </a:lnTo>
                    <a:lnTo>
                      <a:pt x="95" y="74"/>
                    </a:lnTo>
                    <a:lnTo>
                      <a:pt x="142" y="54"/>
                    </a:lnTo>
                    <a:lnTo>
                      <a:pt x="206" y="36"/>
                    </a:lnTo>
                    <a:lnTo>
                      <a:pt x="204" y="26"/>
                    </a:lnTo>
                    <a:lnTo>
                      <a:pt x="258" y="20"/>
                    </a:lnTo>
                    <a:lnTo>
                      <a:pt x="253" y="12"/>
                    </a:lnTo>
                    <a:lnTo>
                      <a:pt x="286" y="2"/>
                    </a:lnTo>
                    <a:lnTo>
                      <a:pt x="315" y="0"/>
                    </a:lnTo>
                    <a:lnTo>
                      <a:pt x="356" y="14"/>
                    </a:lnTo>
                    <a:close/>
                  </a:path>
                </a:pathLst>
              </a:custGeom>
              <a:solidFill>
                <a:srgbClr val="808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8" name="Freeform 92"/>
              <p:cNvSpPr>
                <a:spLocks/>
              </p:cNvSpPr>
              <p:nvPr/>
            </p:nvSpPr>
            <p:spPr bwMode="auto">
              <a:xfrm>
                <a:off x="4667" y="711"/>
                <a:ext cx="145" cy="168"/>
              </a:xfrm>
              <a:custGeom>
                <a:avLst/>
                <a:gdLst>
                  <a:gd name="T0" fmla="*/ 1 w 290"/>
                  <a:gd name="T1" fmla="*/ 0 h 335"/>
                  <a:gd name="T2" fmla="*/ 1 w 290"/>
                  <a:gd name="T3" fmla="*/ 1 h 335"/>
                  <a:gd name="T4" fmla="*/ 0 w 290"/>
                  <a:gd name="T5" fmla="*/ 1 h 335"/>
                  <a:gd name="T6" fmla="*/ 1 w 290"/>
                  <a:gd name="T7" fmla="*/ 1 h 335"/>
                  <a:gd name="T8" fmla="*/ 1 w 290"/>
                  <a:gd name="T9" fmla="*/ 1 h 335"/>
                  <a:gd name="T10" fmla="*/ 1 w 290"/>
                  <a:gd name="T11" fmla="*/ 1 h 335"/>
                  <a:gd name="T12" fmla="*/ 1 w 290"/>
                  <a:gd name="T13" fmla="*/ 1 h 335"/>
                  <a:gd name="T14" fmla="*/ 1 w 290"/>
                  <a:gd name="T15" fmla="*/ 1 h 335"/>
                  <a:gd name="T16" fmla="*/ 1 w 290"/>
                  <a:gd name="T17" fmla="*/ 1 h 335"/>
                  <a:gd name="T18" fmla="*/ 1 w 290"/>
                  <a:gd name="T19" fmla="*/ 1 h 335"/>
                  <a:gd name="T20" fmla="*/ 1 w 290"/>
                  <a:gd name="T21" fmla="*/ 1 h 335"/>
                  <a:gd name="T22" fmla="*/ 1 w 290"/>
                  <a:gd name="T23" fmla="*/ 1 h 335"/>
                  <a:gd name="T24" fmla="*/ 1 w 290"/>
                  <a:gd name="T25" fmla="*/ 1 h 335"/>
                  <a:gd name="T26" fmla="*/ 1 w 290"/>
                  <a:gd name="T27" fmla="*/ 1 h 335"/>
                  <a:gd name="T28" fmla="*/ 1 w 290"/>
                  <a:gd name="T29" fmla="*/ 1 h 335"/>
                  <a:gd name="T30" fmla="*/ 1 w 290"/>
                  <a:gd name="T31" fmla="*/ 1 h 335"/>
                  <a:gd name="T32" fmla="*/ 1 w 290"/>
                  <a:gd name="T33" fmla="*/ 1 h 335"/>
                  <a:gd name="T34" fmla="*/ 1 w 290"/>
                  <a:gd name="T35" fmla="*/ 1 h 335"/>
                  <a:gd name="T36" fmla="*/ 1 w 290"/>
                  <a:gd name="T37" fmla="*/ 1 h 335"/>
                  <a:gd name="T38" fmla="*/ 1 w 290"/>
                  <a:gd name="T39" fmla="*/ 1 h 335"/>
                  <a:gd name="T40" fmla="*/ 1 w 290"/>
                  <a:gd name="T41" fmla="*/ 1 h 335"/>
                  <a:gd name="T42" fmla="*/ 1 w 290"/>
                  <a:gd name="T43" fmla="*/ 1 h 335"/>
                  <a:gd name="T44" fmla="*/ 1 w 290"/>
                  <a:gd name="T45" fmla="*/ 1 h 335"/>
                  <a:gd name="T46" fmla="*/ 1 w 290"/>
                  <a:gd name="T47" fmla="*/ 1 h 335"/>
                  <a:gd name="T48" fmla="*/ 1 w 290"/>
                  <a:gd name="T49" fmla="*/ 1 h 335"/>
                  <a:gd name="T50" fmla="*/ 1 w 290"/>
                  <a:gd name="T51" fmla="*/ 1 h 335"/>
                  <a:gd name="T52" fmla="*/ 1 w 290"/>
                  <a:gd name="T53" fmla="*/ 1 h 335"/>
                  <a:gd name="T54" fmla="*/ 1 w 290"/>
                  <a:gd name="T55" fmla="*/ 1 h 335"/>
                  <a:gd name="T56" fmla="*/ 1 w 290"/>
                  <a:gd name="T57" fmla="*/ 1 h 335"/>
                  <a:gd name="T58" fmla="*/ 1 w 290"/>
                  <a:gd name="T59" fmla="*/ 1 h 335"/>
                  <a:gd name="T60" fmla="*/ 1 w 290"/>
                  <a:gd name="T61" fmla="*/ 1 h 335"/>
                  <a:gd name="T62" fmla="*/ 1 w 290"/>
                  <a:gd name="T63" fmla="*/ 1 h 335"/>
                  <a:gd name="T64" fmla="*/ 1 w 290"/>
                  <a:gd name="T65" fmla="*/ 1 h 335"/>
                  <a:gd name="T66" fmla="*/ 1 w 290"/>
                  <a:gd name="T67" fmla="*/ 1 h 335"/>
                  <a:gd name="T68" fmla="*/ 1 w 290"/>
                  <a:gd name="T69" fmla="*/ 0 h 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0"/>
                  <a:gd name="T106" fmla="*/ 0 h 335"/>
                  <a:gd name="T107" fmla="*/ 290 w 290"/>
                  <a:gd name="T108" fmla="*/ 335 h 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0" h="335">
                    <a:moveTo>
                      <a:pt x="98" y="0"/>
                    </a:moveTo>
                    <a:lnTo>
                      <a:pt x="41" y="48"/>
                    </a:lnTo>
                    <a:lnTo>
                      <a:pt x="0" y="86"/>
                    </a:lnTo>
                    <a:lnTo>
                      <a:pt x="18" y="80"/>
                    </a:lnTo>
                    <a:lnTo>
                      <a:pt x="6" y="102"/>
                    </a:lnTo>
                    <a:lnTo>
                      <a:pt x="4" y="126"/>
                    </a:lnTo>
                    <a:lnTo>
                      <a:pt x="12" y="162"/>
                    </a:lnTo>
                    <a:lnTo>
                      <a:pt x="24" y="205"/>
                    </a:lnTo>
                    <a:lnTo>
                      <a:pt x="57" y="229"/>
                    </a:lnTo>
                    <a:lnTo>
                      <a:pt x="92" y="277"/>
                    </a:lnTo>
                    <a:lnTo>
                      <a:pt x="74" y="215"/>
                    </a:lnTo>
                    <a:lnTo>
                      <a:pt x="121" y="229"/>
                    </a:lnTo>
                    <a:lnTo>
                      <a:pt x="133" y="263"/>
                    </a:lnTo>
                    <a:lnTo>
                      <a:pt x="140" y="335"/>
                    </a:lnTo>
                    <a:lnTo>
                      <a:pt x="150" y="277"/>
                    </a:lnTo>
                    <a:lnTo>
                      <a:pt x="150" y="235"/>
                    </a:lnTo>
                    <a:lnTo>
                      <a:pt x="179" y="275"/>
                    </a:lnTo>
                    <a:lnTo>
                      <a:pt x="179" y="329"/>
                    </a:lnTo>
                    <a:lnTo>
                      <a:pt x="205" y="269"/>
                    </a:lnTo>
                    <a:lnTo>
                      <a:pt x="205" y="205"/>
                    </a:lnTo>
                    <a:lnTo>
                      <a:pt x="226" y="229"/>
                    </a:lnTo>
                    <a:lnTo>
                      <a:pt x="226" y="275"/>
                    </a:lnTo>
                    <a:lnTo>
                      <a:pt x="240" y="182"/>
                    </a:lnTo>
                    <a:lnTo>
                      <a:pt x="232" y="138"/>
                    </a:lnTo>
                    <a:lnTo>
                      <a:pt x="261" y="150"/>
                    </a:lnTo>
                    <a:lnTo>
                      <a:pt x="267" y="180"/>
                    </a:lnTo>
                    <a:lnTo>
                      <a:pt x="273" y="140"/>
                    </a:lnTo>
                    <a:lnTo>
                      <a:pt x="269" y="114"/>
                    </a:lnTo>
                    <a:lnTo>
                      <a:pt x="290" y="116"/>
                    </a:lnTo>
                    <a:lnTo>
                      <a:pt x="279" y="90"/>
                    </a:lnTo>
                    <a:lnTo>
                      <a:pt x="251" y="62"/>
                    </a:lnTo>
                    <a:lnTo>
                      <a:pt x="220" y="36"/>
                    </a:lnTo>
                    <a:lnTo>
                      <a:pt x="173" y="14"/>
                    </a:lnTo>
                    <a:lnTo>
                      <a:pt x="135" y="2"/>
                    </a:lnTo>
                    <a:lnTo>
                      <a:pt x="98" y="0"/>
                    </a:lnTo>
                    <a:close/>
                  </a:path>
                </a:pathLst>
              </a:custGeom>
              <a:solidFill>
                <a:srgbClr val="808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39" name="Freeform 93"/>
              <p:cNvSpPr>
                <a:spLocks/>
              </p:cNvSpPr>
              <p:nvPr/>
            </p:nvSpPr>
            <p:spPr bwMode="auto">
              <a:xfrm>
                <a:off x="4769" y="961"/>
                <a:ext cx="28" cy="27"/>
              </a:xfrm>
              <a:custGeom>
                <a:avLst/>
                <a:gdLst>
                  <a:gd name="T0" fmla="*/ 1 w 54"/>
                  <a:gd name="T1" fmla="*/ 1 h 54"/>
                  <a:gd name="T2" fmla="*/ 1 w 54"/>
                  <a:gd name="T3" fmla="*/ 1 h 54"/>
                  <a:gd name="T4" fmla="*/ 1 w 54"/>
                  <a:gd name="T5" fmla="*/ 0 h 54"/>
                  <a:gd name="T6" fmla="*/ 1 w 54"/>
                  <a:gd name="T7" fmla="*/ 1 h 54"/>
                  <a:gd name="T8" fmla="*/ 1 w 54"/>
                  <a:gd name="T9" fmla="*/ 1 h 54"/>
                  <a:gd name="T10" fmla="*/ 0 w 54"/>
                  <a:gd name="T11" fmla="*/ 1 h 54"/>
                  <a:gd name="T12" fmla="*/ 0 w 54"/>
                  <a:gd name="T13" fmla="*/ 1 h 54"/>
                  <a:gd name="T14" fmla="*/ 1 w 54"/>
                  <a:gd name="T15" fmla="*/ 1 h 54"/>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54"/>
                  <a:gd name="T26" fmla="*/ 54 w 54"/>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54">
                    <a:moveTo>
                      <a:pt x="7" y="22"/>
                    </a:moveTo>
                    <a:lnTo>
                      <a:pt x="29" y="18"/>
                    </a:lnTo>
                    <a:lnTo>
                      <a:pt x="54" y="0"/>
                    </a:lnTo>
                    <a:lnTo>
                      <a:pt x="44" y="36"/>
                    </a:lnTo>
                    <a:lnTo>
                      <a:pt x="23" y="54"/>
                    </a:lnTo>
                    <a:lnTo>
                      <a:pt x="0" y="50"/>
                    </a:lnTo>
                    <a:lnTo>
                      <a:pt x="0" y="32"/>
                    </a:lnTo>
                    <a:lnTo>
                      <a:pt x="7" y="22"/>
                    </a:lnTo>
                    <a:close/>
                  </a:path>
                </a:pathLst>
              </a:custGeom>
              <a:solidFill>
                <a:srgbClr val="FFA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7" name="Group 94"/>
            <p:cNvGrpSpPr>
              <a:grpSpLocks/>
            </p:cNvGrpSpPr>
            <p:nvPr/>
          </p:nvGrpSpPr>
          <p:grpSpPr bwMode="auto">
            <a:xfrm>
              <a:off x="5037" y="1958"/>
              <a:ext cx="175" cy="313"/>
              <a:chOff x="4901" y="2076"/>
              <a:chExt cx="182" cy="313"/>
            </a:xfrm>
          </p:grpSpPr>
          <p:grpSp>
            <p:nvGrpSpPr>
              <p:cNvPr id="8" name="Group 95"/>
              <p:cNvGrpSpPr>
                <a:grpSpLocks/>
              </p:cNvGrpSpPr>
              <p:nvPr/>
            </p:nvGrpSpPr>
            <p:grpSpPr bwMode="auto">
              <a:xfrm>
                <a:off x="4901" y="2103"/>
                <a:ext cx="162" cy="286"/>
                <a:chOff x="4901" y="2103"/>
                <a:chExt cx="162" cy="286"/>
              </a:xfrm>
            </p:grpSpPr>
            <p:sp>
              <p:nvSpPr>
                <p:cNvPr id="112714" name="Freeform 96"/>
                <p:cNvSpPr>
                  <a:spLocks/>
                </p:cNvSpPr>
                <p:nvPr/>
              </p:nvSpPr>
              <p:spPr bwMode="auto">
                <a:xfrm>
                  <a:off x="4901" y="2103"/>
                  <a:ext cx="165" cy="286"/>
                </a:xfrm>
                <a:custGeom>
                  <a:avLst/>
                  <a:gdLst>
                    <a:gd name="T0" fmla="*/ 0 w 326"/>
                    <a:gd name="T1" fmla="*/ 0 h 573"/>
                    <a:gd name="T2" fmla="*/ 0 w 326"/>
                    <a:gd name="T3" fmla="*/ 0 h 573"/>
                    <a:gd name="T4" fmla="*/ 0 w 326"/>
                    <a:gd name="T5" fmla="*/ 0 h 573"/>
                    <a:gd name="T6" fmla="*/ 0 w 326"/>
                    <a:gd name="T7" fmla="*/ 0 h 573"/>
                    <a:gd name="T8" fmla="*/ 0 w 326"/>
                    <a:gd name="T9" fmla="*/ 0 h 573"/>
                    <a:gd name="T10" fmla="*/ 0 w 326"/>
                    <a:gd name="T11" fmla="*/ 0 h 573"/>
                    <a:gd name="T12" fmla="*/ 0 w 326"/>
                    <a:gd name="T13" fmla="*/ 0 h 573"/>
                    <a:gd name="T14" fmla="*/ 0 w 326"/>
                    <a:gd name="T15" fmla="*/ 0 h 573"/>
                    <a:gd name="T16" fmla="*/ 0 w 326"/>
                    <a:gd name="T17" fmla="*/ 0 h 573"/>
                    <a:gd name="T18" fmla="*/ 0 w 326"/>
                    <a:gd name="T19" fmla="*/ 0 h 573"/>
                    <a:gd name="T20" fmla="*/ 0 w 326"/>
                    <a:gd name="T21" fmla="*/ 0 h 573"/>
                    <a:gd name="T22" fmla="*/ 0 w 326"/>
                    <a:gd name="T23" fmla="*/ 0 h 573"/>
                    <a:gd name="T24" fmla="*/ 0 w 326"/>
                    <a:gd name="T25" fmla="*/ 0 h 573"/>
                    <a:gd name="T26" fmla="*/ 0 w 326"/>
                    <a:gd name="T27" fmla="*/ 0 h 573"/>
                    <a:gd name="T28" fmla="*/ 0 w 326"/>
                    <a:gd name="T29" fmla="*/ 0 h 573"/>
                    <a:gd name="T30" fmla="*/ 0 w 326"/>
                    <a:gd name="T31" fmla="*/ 0 h 573"/>
                    <a:gd name="T32" fmla="*/ 0 w 326"/>
                    <a:gd name="T33" fmla="*/ 0 h 573"/>
                    <a:gd name="T34" fmla="*/ 0 w 326"/>
                    <a:gd name="T35" fmla="*/ 0 h 573"/>
                    <a:gd name="T36" fmla="*/ 0 w 326"/>
                    <a:gd name="T37" fmla="*/ 0 h 573"/>
                    <a:gd name="T38" fmla="*/ 0 w 326"/>
                    <a:gd name="T39" fmla="*/ 0 h 573"/>
                    <a:gd name="T40" fmla="*/ 0 w 326"/>
                    <a:gd name="T41" fmla="*/ 0 h 573"/>
                    <a:gd name="T42" fmla="*/ 0 w 326"/>
                    <a:gd name="T43" fmla="*/ 0 h 573"/>
                    <a:gd name="T44" fmla="*/ 0 w 326"/>
                    <a:gd name="T45" fmla="*/ 0 h 573"/>
                    <a:gd name="T46" fmla="*/ 0 w 326"/>
                    <a:gd name="T47" fmla="*/ 0 h 573"/>
                    <a:gd name="T48" fmla="*/ 0 w 326"/>
                    <a:gd name="T49" fmla="*/ 0 h 573"/>
                    <a:gd name="T50" fmla="*/ 0 w 326"/>
                    <a:gd name="T51" fmla="*/ 0 h 573"/>
                    <a:gd name="T52" fmla="*/ 0 w 326"/>
                    <a:gd name="T53" fmla="*/ 0 h 573"/>
                    <a:gd name="T54" fmla="*/ 0 w 326"/>
                    <a:gd name="T55" fmla="*/ 0 h 573"/>
                    <a:gd name="T56" fmla="*/ 0 w 326"/>
                    <a:gd name="T57" fmla="*/ 0 h 573"/>
                    <a:gd name="T58" fmla="*/ 0 w 326"/>
                    <a:gd name="T59" fmla="*/ 0 h 573"/>
                    <a:gd name="T60" fmla="*/ 0 w 326"/>
                    <a:gd name="T61" fmla="*/ 0 h 573"/>
                    <a:gd name="T62" fmla="*/ 0 w 326"/>
                    <a:gd name="T63" fmla="*/ 0 h 573"/>
                    <a:gd name="T64" fmla="*/ 0 w 326"/>
                    <a:gd name="T65" fmla="*/ 0 h 573"/>
                    <a:gd name="T66" fmla="*/ 0 w 326"/>
                    <a:gd name="T67" fmla="*/ 0 h 573"/>
                    <a:gd name="T68" fmla="*/ 0 w 326"/>
                    <a:gd name="T69" fmla="*/ 0 h 573"/>
                    <a:gd name="T70" fmla="*/ 0 w 326"/>
                    <a:gd name="T71" fmla="*/ 0 h 573"/>
                    <a:gd name="T72" fmla="*/ 0 w 326"/>
                    <a:gd name="T73" fmla="*/ 0 h 573"/>
                    <a:gd name="T74" fmla="*/ 0 w 326"/>
                    <a:gd name="T75" fmla="*/ 0 h 573"/>
                    <a:gd name="T76" fmla="*/ 0 w 326"/>
                    <a:gd name="T77" fmla="*/ 0 h 573"/>
                    <a:gd name="T78" fmla="*/ 0 w 326"/>
                    <a:gd name="T79" fmla="*/ 0 h 57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26"/>
                    <a:gd name="T121" fmla="*/ 0 h 573"/>
                    <a:gd name="T122" fmla="*/ 326 w 326"/>
                    <a:gd name="T123" fmla="*/ 573 h 57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26" h="573">
                      <a:moveTo>
                        <a:pt x="178" y="0"/>
                      </a:moveTo>
                      <a:lnTo>
                        <a:pt x="127" y="94"/>
                      </a:lnTo>
                      <a:lnTo>
                        <a:pt x="86" y="142"/>
                      </a:lnTo>
                      <a:lnTo>
                        <a:pt x="65" y="180"/>
                      </a:lnTo>
                      <a:lnTo>
                        <a:pt x="41" y="210"/>
                      </a:lnTo>
                      <a:lnTo>
                        <a:pt x="26" y="249"/>
                      </a:lnTo>
                      <a:lnTo>
                        <a:pt x="18" y="287"/>
                      </a:lnTo>
                      <a:lnTo>
                        <a:pt x="0" y="337"/>
                      </a:lnTo>
                      <a:lnTo>
                        <a:pt x="14" y="381"/>
                      </a:lnTo>
                      <a:lnTo>
                        <a:pt x="14" y="441"/>
                      </a:lnTo>
                      <a:lnTo>
                        <a:pt x="34" y="443"/>
                      </a:lnTo>
                      <a:lnTo>
                        <a:pt x="57" y="427"/>
                      </a:lnTo>
                      <a:lnTo>
                        <a:pt x="72" y="397"/>
                      </a:lnTo>
                      <a:lnTo>
                        <a:pt x="72" y="359"/>
                      </a:lnTo>
                      <a:lnTo>
                        <a:pt x="84" y="319"/>
                      </a:lnTo>
                      <a:lnTo>
                        <a:pt x="102" y="351"/>
                      </a:lnTo>
                      <a:lnTo>
                        <a:pt x="106" y="399"/>
                      </a:lnTo>
                      <a:lnTo>
                        <a:pt x="86" y="443"/>
                      </a:lnTo>
                      <a:lnTo>
                        <a:pt x="65" y="477"/>
                      </a:lnTo>
                      <a:lnTo>
                        <a:pt x="45" y="501"/>
                      </a:lnTo>
                      <a:lnTo>
                        <a:pt x="39" y="527"/>
                      </a:lnTo>
                      <a:lnTo>
                        <a:pt x="51" y="543"/>
                      </a:lnTo>
                      <a:lnTo>
                        <a:pt x="63" y="541"/>
                      </a:lnTo>
                      <a:lnTo>
                        <a:pt x="57" y="559"/>
                      </a:lnTo>
                      <a:lnTo>
                        <a:pt x="67" y="573"/>
                      </a:lnTo>
                      <a:lnTo>
                        <a:pt x="86" y="573"/>
                      </a:lnTo>
                      <a:lnTo>
                        <a:pt x="113" y="561"/>
                      </a:lnTo>
                      <a:lnTo>
                        <a:pt x="139" y="559"/>
                      </a:lnTo>
                      <a:lnTo>
                        <a:pt x="172" y="541"/>
                      </a:lnTo>
                      <a:lnTo>
                        <a:pt x="203" y="531"/>
                      </a:lnTo>
                      <a:lnTo>
                        <a:pt x="220" y="511"/>
                      </a:lnTo>
                      <a:lnTo>
                        <a:pt x="254" y="467"/>
                      </a:lnTo>
                      <a:lnTo>
                        <a:pt x="306" y="405"/>
                      </a:lnTo>
                      <a:lnTo>
                        <a:pt x="312" y="327"/>
                      </a:lnTo>
                      <a:lnTo>
                        <a:pt x="324" y="255"/>
                      </a:lnTo>
                      <a:lnTo>
                        <a:pt x="318" y="192"/>
                      </a:lnTo>
                      <a:lnTo>
                        <a:pt x="314" y="144"/>
                      </a:lnTo>
                      <a:lnTo>
                        <a:pt x="326" y="30"/>
                      </a:lnTo>
                      <a:lnTo>
                        <a:pt x="277" y="4"/>
                      </a:lnTo>
                      <a:lnTo>
                        <a:pt x="178" y="0"/>
                      </a:lnTo>
                      <a:close/>
                    </a:path>
                  </a:pathLst>
                </a:custGeom>
                <a:solidFill>
                  <a:srgbClr val="FFA040"/>
                </a:solidFill>
                <a:ln w="12700">
                  <a:solidFill>
                    <a:srgbClr val="402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5" name="Freeform 97"/>
                <p:cNvSpPr>
                  <a:spLocks/>
                </p:cNvSpPr>
                <p:nvPr/>
              </p:nvSpPr>
              <p:spPr bwMode="auto">
                <a:xfrm>
                  <a:off x="4946" y="2300"/>
                  <a:ext cx="47" cy="63"/>
                </a:xfrm>
                <a:custGeom>
                  <a:avLst/>
                  <a:gdLst>
                    <a:gd name="T0" fmla="*/ 1 w 93"/>
                    <a:gd name="T1" fmla="*/ 0 h 128"/>
                    <a:gd name="T2" fmla="*/ 1 w 93"/>
                    <a:gd name="T3" fmla="*/ 0 h 128"/>
                    <a:gd name="T4" fmla="*/ 1 w 93"/>
                    <a:gd name="T5" fmla="*/ 0 h 128"/>
                    <a:gd name="T6" fmla="*/ 1 w 93"/>
                    <a:gd name="T7" fmla="*/ 0 h 128"/>
                    <a:gd name="T8" fmla="*/ 0 w 93"/>
                    <a:gd name="T9" fmla="*/ 0 h 128"/>
                    <a:gd name="T10" fmla="*/ 1 w 93"/>
                    <a:gd name="T11" fmla="*/ 0 h 128"/>
                    <a:gd name="T12" fmla="*/ 1 w 93"/>
                    <a:gd name="T13" fmla="*/ 0 h 128"/>
                    <a:gd name="T14" fmla="*/ 1 w 93"/>
                    <a:gd name="T15" fmla="*/ 0 h 128"/>
                    <a:gd name="T16" fmla="*/ 0 60000 65536"/>
                    <a:gd name="T17" fmla="*/ 0 60000 65536"/>
                    <a:gd name="T18" fmla="*/ 0 60000 65536"/>
                    <a:gd name="T19" fmla="*/ 0 60000 65536"/>
                    <a:gd name="T20" fmla="*/ 0 60000 65536"/>
                    <a:gd name="T21" fmla="*/ 0 60000 65536"/>
                    <a:gd name="T22" fmla="*/ 0 60000 65536"/>
                    <a:gd name="T23" fmla="*/ 0 60000 65536"/>
                    <a:gd name="T24" fmla="*/ 0 w 93"/>
                    <a:gd name="T25" fmla="*/ 0 h 128"/>
                    <a:gd name="T26" fmla="*/ 93 w 93"/>
                    <a:gd name="T27" fmla="*/ 128 h 1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3" h="128">
                      <a:moveTo>
                        <a:pt x="93" y="0"/>
                      </a:moveTo>
                      <a:lnTo>
                        <a:pt x="74" y="52"/>
                      </a:lnTo>
                      <a:lnTo>
                        <a:pt x="56" y="76"/>
                      </a:lnTo>
                      <a:lnTo>
                        <a:pt x="39" y="100"/>
                      </a:lnTo>
                      <a:lnTo>
                        <a:pt x="0" y="128"/>
                      </a:lnTo>
                      <a:lnTo>
                        <a:pt x="51" y="102"/>
                      </a:lnTo>
                      <a:lnTo>
                        <a:pt x="80" y="58"/>
                      </a:lnTo>
                      <a:lnTo>
                        <a:pt x="93"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6" name="Freeform 98"/>
                <p:cNvSpPr>
                  <a:spLocks/>
                </p:cNvSpPr>
                <p:nvPr/>
              </p:nvSpPr>
              <p:spPr bwMode="auto">
                <a:xfrm>
                  <a:off x="4998" y="2301"/>
                  <a:ext cx="30" cy="55"/>
                </a:xfrm>
                <a:custGeom>
                  <a:avLst/>
                  <a:gdLst>
                    <a:gd name="T0" fmla="*/ 1 w 60"/>
                    <a:gd name="T1" fmla="*/ 0 h 116"/>
                    <a:gd name="T2" fmla="*/ 1 w 60"/>
                    <a:gd name="T3" fmla="*/ 0 h 116"/>
                    <a:gd name="T4" fmla="*/ 1 w 60"/>
                    <a:gd name="T5" fmla="*/ 0 h 116"/>
                    <a:gd name="T6" fmla="*/ 0 w 60"/>
                    <a:gd name="T7" fmla="*/ 0 h 116"/>
                    <a:gd name="T8" fmla="*/ 1 w 60"/>
                    <a:gd name="T9" fmla="*/ 0 h 116"/>
                    <a:gd name="T10" fmla="*/ 1 w 60"/>
                    <a:gd name="T11" fmla="*/ 0 h 116"/>
                    <a:gd name="T12" fmla="*/ 0 60000 65536"/>
                    <a:gd name="T13" fmla="*/ 0 60000 65536"/>
                    <a:gd name="T14" fmla="*/ 0 60000 65536"/>
                    <a:gd name="T15" fmla="*/ 0 60000 65536"/>
                    <a:gd name="T16" fmla="*/ 0 60000 65536"/>
                    <a:gd name="T17" fmla="*/ 0 60000 65536"/>
                    <a:gd name="T18" fmla="*/ 0 w 60"/>
                    <a:gd name="T19" fmla="*/ 0 h 116"/>
                    <a:gd name="T20" fmla="*/ 60 w 60"/>
                    <a:gd name="T21" fmla="*/ 116 h 116"/>
                  </a:gdLst>
                  <a:ahLst/>
                  <a:cxnLst>
                    <a:cxn ang="T12">
                      <a:pos x="T0" y="T1"/>
                    </a:cxn>
                    <a:cxn ang="T13">
                      <a:pos x="T2" y="T3"/>
                    </a:cxn>
                    <a:cxn ang="T14">
                      <a:pos x="T4" y="T5"/>
                    </a:cxn>
                    <a:cxn ang="T15">
                      <a:pos x="T6" y="T7"/>
                    </a:cxn>
                    <a:cxn ang="T16">
                      <a:pos x="T8" y="T9"/>
                    </a:cxn>
                    <a:cxn ang="T17">
                      <a:pos x="T10" y="T11"/>
                    </a:cxn>
                  </a:cxnLst>
                  <a:rect l="T18" t="T19" r="T20" b="T21"/>
                  <a:pathLst>
                    <a:path w="60" h="116">
                      <a:moveTo>
                        <a:pt x="60" y="0"/>
                      </a:moveTo>
                      <a:lnTo>
                        <a:pt x="37" y="46"/>
                      </a:lnTo>
                      <a:lnTo>
                        <a:pt x="20" y="74"/>
                      </a:lnTo>
                      <a:lnTo>
                        <a:pt x="0" y="116"/>
                      </a:lnTo>
                      <a:lnTo>
                        <a:pt x="45" y="50"/>
                      </a:lnTo>
                      <a:lnTo>
                        <a:pt x="60"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7" name="Freeform 99"/>
                <p:cNvSpPr>
                  <a:spLocks/>
                </p:cNvSpPr>
                <p:nvPr/>
              </p:nvSpPr>
              <p:spPr bwMode="auto">
                <a:xfrm>
                  <a:off x="4935" y="2227"/>
                  <a:ext cx="7" cy="37"/>
                </a:xfrm>
                <a:custGeom>
                  <a:avLst/>
                  <a:gdLst>
                    <a:gd name="T0" fmla="*/ 0 w 16"/>
                    <a:gd name="T1" fmla="*/ 0 h 72"/>
                    <a:gd name="T2" fmla="*/ 0 w 16"/>
                    <a:gd name="T3" fmla="*/ 1 h 72"/>
                    <a:gd name="T4" fmla="*/ 0 w 16"/>
                    <a:gd name="T5" fmla="*/ 1 h 72"/>
                    <a:gd name="T6" fmla="*/ 0 w 16"/>
                    <a:gd name="T7" fmla="*/ 1 h 72"/>
                    <a:gd name="T8" fmla="*/ 0 w 16"/>
                    <a:gd name="T9" fmla="*/ 1 h 72"/>
                    <a:gd name="T10" fmla="*/ 0 w 16"/>
                    <a:gd name="T11" fmla="*/ 0 h 72"/>
                    <a:gd name="T12" fmla="*/ 0 60000 65536"/>
                    <a:gd name="T13" fmla="*/ 0 60000 65536"/>
                    <a:gd name="T14" fmla="*/ 0 60000 65536"/>
                    <a:gd name="T15" fmla="*/ 0 60000 65536"/>
                    <a:gd name="T16" fmla="*/ 0 60000 65536"/>
                    <a:gd name="T17" fmla="*/ 0 60000 65536"/>
                    <a:gd name="T18" fmla="*/ 0 w 16"/>
                    <a:gd name="T19" fmla="*/ 0 h 72"/>
                    <a:gd name="T20" fmla="*/ 16 w 16"/>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16" h="72">
                      <a:moveTo>
                        <a:pt x="0" y="0"/>
                      </a:moveTo>
                      <a:lnTo>
                        <a:pt x="2" y="34"/>
                      </a:lnTo>
                      <a:lnTo>
                        <a:pt x="0" y="72"/>
                      </a:lnTo>
                      <a:lnTo>
                        <a:pt x="16" y="70"/>
                      </a:lnTo>
                      <a:lnTo>
                        <a:pt x="6" y="42"/>
                      </a:lnTo>
                      <a:lnTo>
                        <a:pt x="0"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8" name="Freeform 100"/>
                <p:cNvSpPr>
                  <a:spLocks/>
                </p:cNvSpPr>
                <p:nvPr/>
              </p:nvSpPr>
              <p:spPr bwMode="auto">
                <a:xfrm>
                  <a:off x="4993" y="2264"/>
                  <a:ext cx="13" cy="37"/>
                </a:xfrm>
                <a:custGeom>
                  <a:avLst/>
                  <a:gdLst>
                    <a:gd name="T0" fmla="*/ 1 w 24"/>
                    <a:gd name="T1" fmla="*/ 1 h 80"/>
                    <a:gd name="T2" fmla="*/ 0 w 24"/>
                    <a:gd name="T3" fmla="*/ 1 h 80"/>
                    <a:gd name="T4" fmla="*/ 0 w 24"/>
                    <a:gd name="T5" fmla="*/ 1 h 80"/>
                    <a:gd name="T6" fmla="*/ 1 w 24"/>
                    <a:gd name="T7" fmla="*/ 1 h 80"/>
                    <a:gd name="T8" fmla="*/ 1 w 24"/>
                    <a:gd name="T9" fmla="*/ 0 h 80"/>
                    <a:gd name="T10" fmla="*/ 1 w 24"/>
                    <a:gd name="T11" fmla="*/ 1 h 80"/>
                    <a:gd name="T12" fmla="*/ 0 60000 65536"/>
                    <a:gd name="T13" fmla="*/ 0 60000 65536"/>
                    <a:gd name="T14" fmla="*/ 0 60000 65536"/>
                    <a:gd name="T15" fmla="*/ 0 60000 65536"/>
                    <a:gd name="T16" fmla="*/ 0 60000 65536"/>
                    <a:gd name="T17" fmla="*/ 0 60000 65536"/>
                    <a:gd name="T18" fmla="*/ 0 w 24"/>
                    <a:gd name="T19" fmla="*/ 0 h 80"/>
                    <a:gd name="T20" fmla="*/ 24 w 24"/>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24" h="80">
                      <a:moveTo>
                        <a:pt x="6" y="4"/>
                      </a:moveTo>
                      <a:lnTo>
                        <a:pt x="0" y="28"/>
                      </a:lnTo>
                      <a:lnTo>
                        <a:pt x="0" y="80"/>
                      </a:lnTo>
                      <a:lnTo>
                        <a:pt x="8" y="58"/>
                      </a:lnTo>
                      <a:lnTo>
                        <a:pt x="24" y="0"/>
                      </a:lnTo>
                      <a:lnTo>
                        <a:pt x="6" y="4"/>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9" name="Freeform 101"/>
                <p:cNvSpPr>
                  <a:spLocks/>
                </p:cNvSpPr>
                <p:nvPr/>
              </p:nvSpPr>
              <p:spPr bwMode="auto">
                <a:xfrm>
                  <a:off x="5029" y="2268"/>
                  <a:ext cx="6" cy="35"/>
                </a:xfrm>
                <a:custGeom>
                  <a:avLst/>
                  <a:gdLst>
                    <a:gd name="T0" fmla="*/ 1 w 15"/>
                    <a:gd name="T1" fmla="*/ 0 h 70"/>
                    <a:gd name="T2" fmla="*/ 1 w 15"/>
                    <a:gd name="T3" fmla="*/ 1 h 70"/>
                    <a:gd name="T4" fmla="*/ 0 w 15"/>
                    <a:gd name="T5" fmla="*/ 1 h 70"/>
                    <a:gd name="T6" fmla="*/ 1 w 15"/>
                    <a:gd name="T7" fmla="*/ 0 h 70"/>
                    <a:gd name="T8" fmla="*/ 0 60000 65536"/>
                    <a:gd name="T9" fmla="*/ 0 60000 65536"/>
                    <a:gd name="T10" fmla="*/ 0 60000 65536"/>
                    <a:gd name="T11" fmla="*/ 0 60000 65536"/>
                    <a:gd name="T12" fmla="*/ 0 w 15"/>
                    <a:gd name="T13" fmla="*/ 0 h 70"/>
                    <a:gd name="T14" fmla="*/ 15 w 15"/>
                    <a:gd name="T15" fmla="*/ 70 h 70"/>
                  </a:gdLst>
                  <a:ahLst/>
                  <a:cxnLst>
                    <a:cxn ang="T8">
                      <a:pos x="T0" y="T1"/>
                    </a:cxn>
                    <a:cxn ang="T9">
                      <a:pos x="T2" y="T3"/>
                    </a:cxn>
                    <a:cxn ang="T10">
                      <a:pos x="T4" y="T5"/>
                    </a:cxn>
                    <a:cxn ang="T11">
                      <a:pos x="T6" y="T7"/>
                    </a:cxn>
                  </a:cxnLst>
                  <a:rect l="T12" t="T13" r="T14" b="T15"/>
                  <a:pathLst>
                    <a:path w="15" h="70">
                      <a:moveTo>
                        <a:pt x="15" y="0"/>
                      </a:moveTo>
                      <a:lnTo>
                        <a:pt x="1" y="14"/>
                      </a:lnTo>
                      <a:lnTo>
                        <a:pt x="0" y="70"/>
                      </a:lnTo>
                      <a:lnTo>
                        <a:pt x="15" y="0"/>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20" name="Freeform 102"/>
                <p:cNvSpPr>
                  <a:spLocks/>
                </p:cNvSpPr>
                <p:nvPr/>
              </p:nvSpPr>
              <p:spPr bwMode="auto">
                <a:xfrm>
                  <a:off x="4912" y="2294"/>
                  <a:ext cx="10" cy="17"/>
                </a:xfrm>
                <a:custGeom>
                  <a:avLst/>
                  <a:gdLst>
                    <a:gd name="T0" fmla="*/ 0 w 19"/>
                    <a:gd name="T1" fmla="*/ 1 h 30"/>
                    <a:gd name="T2" fmla="*/ 1 w 19"/>
                    <a:gd name="T3" fmla="*/ 1 h 30"/>
                    <a:gd name="T4" fmla="*/ 1 w 19"/>
                    <a:gd name="T5" fmla="*/ 1 h 30"/>
                    <a:gd name="T6" fmla="*/ 1 w 19"/>
                    <a:gd name="T7" fmla="*/ 0 h 30"/>
                    <a:gd name="T8" fmla="*/ 0 w 19"/>
                    <a:gd name="T9" fmla="*/ 1 h 30"/>
                    <a:gd name="T10" fmla="*/ 0 60000 65536"/>
                    <a:gd name="T11" fmla="*/ 0 60000 65536"/>
                    <a:gd name="T12" fmla="*/ 0 60000 65536"/>
                    <a:gd name="T13" fmla="*/ 0 60000 65536"/>
                    <a:gd name="T14" fmla="*/ 0 60000 65536"/>
                    <a:gd name="T15" fmla="*/ 0 w 19"/>
                    <a:gd name="T16" fmla="*/ 0 h 30"/>
                    <a:gd name="T17" fmla="*/ 19 w 19"/>
                    <a:gd name="T18" fmla="*/ 30 h 30"/>
                  </a:gdLst>
                  <a:ahLst/>
                  <a:cxnLst>
                    <a:cxn ang="T10">
                      <a:pos x="T0" y="T1"/>
                    </a:cxn>
                    <a:cxn ang="T11">
                      <a:pos x="T2" y="T3"/>
                    </a:cxn>
                    <a:cxn ang="T12">
                      <a:pos x="T4" y="T5"/>
                    </a:cxn>
                    <a:cxn ang="T13">
                      <a:pos x="T6" y="T7"/>
                    </a:cxn>
                    <a:cxn ang="T14">
                      <a:pos x="T8" y="T9"/>
                    </a:cxn>
                  </a:cxnLst>
                  <a:rect l="T15" t="T16" r="T17" b="T18"/>
                  <a:pathLst>
                    <a:path w="19" h="30">
                      <a:moveTo>
                        <a:pt x="0" y="2"/>
                      </a:moveTo>
                      <a:lnTo>
                        <a:pt x="9" y="8"/>
                      </a:lnTo>
                      <a:lnTo>
                        <a:pt x="11" y="30"/>
                      </a:lnTo>
                      <a:lnTo>
                        <a:pt x="19" y="0"/>
                      </a:lnTo>
                      <a:lnTo>
                        <a:pt x="0" y="2"/>
                      </a:lnTo>
                      <a:close/>
                    </a:path>
                  </a:pathLst>
                </a:custGeom>
                <a:solidFill>
                  <a:srgbClr val="402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13" name="Freeform 103"/>
              <p:cNvSpPr>
                <a:spLocks/>
              </p:cNvSpPr>
              <p:nvPr/>
            </p:nvSpPr>
            <p:spPr bwMode="auto">
              <a:xfrm>
                <a:off x="4964" y="2076"/>
                <a:ext cx="122" cy="80"/>
              </a:xfrm>
              <a:custGeom>
                <a:avLst/>
                <a:gdLst>
                  <a:gd name="T0" fmla="*/ 0 w 238"/>
                  <a:gd name="T1" fmla="*/ 1 h 160"/>
                  <a:gd name="T2" fmla="*/ 1 w 238"/>
                  <a:gd name="T3" fmla="*/ 1 h 160"/>
                  <a:gd name="T4" fmla="*/ 1 w 238"/>
                  <a:gd name="T5" fmla="*/ 1 h 160"/>
                  <a:gd name="T6" fmla="*/ 1 w 238"/>
                  <a:gd name="T7" fmla="*/ 1 h 160"/>
                  <a:gd name="T8" fmla="*/ 1 w 238"/>
                  <a:gd name="T9" fmla="*/ 1 h 160"/>
                  <a:gd name="T10" fmla="*/ 1 w 238"/>
                  <a:gd name="T11" fmla="*/ 1 h 160"/>
                  <a:gd name="T12" fmla="*/ 1 w 238"/>
                  <a:gd name="T13" fmla="*/ 1 h 160"/>
                  <a:gd name="T14" fmla="*/ 1 w 238"/>
                  <a:gd name="T15" fmla="*/ 1 h 160"/>
                  <a:gd name="T16" fmla="*/ 1 w 238"/>
                  <a:gd name="T17" fmla="*/ 1 h 160"/>
                  <a:gd name="T18" fmla="*/ 1 w 238"/>
                  <a:gd name="T19" fmla="*/ 1 h 160"/>
                  <a:gd name="T20" fmla="*/ 1 w 238"/>
                  <a:gd name="T21" fmla="*/ 0 h 160"/>
                  <a:gd name="T22" fmla="*/ 1 w 238"/>
                  <a:gd name="T23" fmla="*/ 0 h 160"/>
                  <a:gd name="T24" fmla="*/ 1 w 238"/>
                  <a:gd name="T25" fmla="*/ 1 h 160"/>
                  <a:gd name="T26" fmla="*/ 0 w 238"/>
                  <a:gd name="T27" fmla="*/ 1 h 16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8"/>
                  <a:gd name="T43" fmla="*/ 0 h 160"/>
                  <a:gd name="T44" fmla="*/ 238 w 238"/>
                  <a:gd name="T45" fmla="*/ 160 h 16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8" h="160">
                    <a:moveTo>
                      <a:pt x="0" y="110"/>
                    </a:moveTo>
                    <a:lnTo>
                      <a:pt x="31" y="104"/>
                    </a:lnTo>
                    <a:lnTo>
                      <a:pt x="74" y="106"/>
                    </a:lnTo>
                    <a:lnTo>
                      <a:pt x="109" y="112"/>
                    </a:lnTo>
                    <a:lnTo>
                      <a:pt x="167" y="130"/>
                    </a:lnTo>
                    <a:lnTo>
                      <a:pt x="206" y="152"/>
                    </a:lnTo>
                    <a:lnTo>
                      <a:pt x="218" y="160"/>
                    </a:lnTo>
                    <a:lnTo>
                      <a:pt x="238" y="72"/>
                    </a:lnTo>
                    <a:lnTo>
                      <a:pt x="202" y="38"/>
                    </a:lnTo>
                    <a:lnTo>
                      <a:pt x="156" y="14"/>
                    </a:lnTo>
                    <a:lnTo>
                      <a:pt x="109" y="0"/>
                    </a:lnTo>
                    <a:lnTo>
                      <a:pt x="68" y="0"/>
                    </a:lnTo>
                    <a:lnTo>
                      <a:pt x="27" y="4"/>
                    </a:lnTo>
                    <a:lnTo>
                      <a:pt x="0" y="110"/>
                    </a:lnTo>
                    <a:close/>
                  </a:path>
                </a:pathLst>
              </a:custGeom>
              <a:solidFill>
                <a:srgbClr val="FFFFFF"/>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9" name="Group 104"/>
            <p:cNvGrpSpPr>
              <a:grpSpLocks/>
            </p:cNvGrpSpPr>
            <p:nvPr/>
          </p:nvGrpSpPr>
          <p:grpSpPr bwMode="auto">
            <a:xfrm>
              <a:off x="3936" y="1440"/>
              <a:ext cx="1488" cy="2381"/>
              <a:chOff x="3616" y="1580"/>
              <a:chExt cx="1282" cy="2381"/>
            </a:xfrm>
          </p:grpSpPr>
          <p:sp>
            <p:nvSpPr>
              <p:cNvPr id="112708" name="Freeform 105"/>
              <p:cNvSpPr>
                <a:spLocks/>
              </p:cNvSpPr>
              <p:nvPr/>
            </p:nvSpPr>
            <p:spPr bwMode="auto">
              <a:xfrm>
                <a:off x="3616" y="1580"/>
                <a:ext cx="924" cy="446"/>
              </a:xfrm>
              <a:custGeom>
                <a:avLst/>
                <a:gdLst>
                  <a:gd name="T0" fmla="*/ 1 w 1848"/>
                  <a:gd name="T1" fmla="*/ 1 h 892"/>
                  <a:gd name="T2" fmla="*/ 0 w 1848"/>
                  <a:gd name="T3" fmla="*/ 0 h 892"/>
                  <a:gd name="T4" fmla="*/ 1 w 1848"/>
                  <a:gd name="T5" fmla="*/ 1 h 892"/>
                  <a:gd name="T6" fmla="*/ 1 w 1848"/>
                  <a:gd name="T7" fmla="*/ 1 h 892"/>
                  <a:gd name="T8" fmla="*/ 1 w 1848"/>
                  <a:gd name="T9" fmla="*/ 1 h 892"/>
                  <a:gd name="T10" fmla="*/ 0 60000 65536"/>
                  <a:gd name="T11" fmla="*/ 0 60000 65536"/>
                  <a:gd name="T12" fmla="*/ 0 60000 65536"/>
                  <a:gd name="T13" fmla="*/ 0 60000 65536"/>
                  <a:gd name="T14" fmla="*/ 0 60000 65536"/>
                  <a:gd name="T15" fmla="*/ 0 w 1848"/>
                  <a:gd name="T16" fmla="*/ 0 h 892"/>
                  <a:gd name="T17" fmla="*/ 1848 w 1848"/>
                  <a:gd name="T18" fmla="*/ 892 h 892"/>
                </a:gdLst>
                <a:ahLst/>
                <a:cxnLst>
                  <a:cxn ang="T10">
                    <a:pos x="T0" y="T1"/>
                  </a:cxn>
                  <a:cxn ang="T11">
                    <a:pos x="T2" y="T3"/>
                  </a:cxn>
                  <a:cxn ang="T12">
                    <a:pos x="T4" y="T5"/>
                  </a:cxn>
                  <a:cxn ang="T13">
                    <a:pos x="T6" y="T7"/>
                  </a:cxn>
                  <a:cxn ang="T14">
                    <a:pos x="T8" y="T9"/>
                  </a:cxn>
                </a:cxnLst>
                <a:rect l="T15" t="T16" r="T17" b="T18"/>
                <a:pathLst>
                  <a:path w="1848" h="892">
                    <a:moveTo>
                      <a:pt x="400" y="591"/>
                    </a:moveTo>
                    <a:lnTo>
                      <a:pt x="0" y="0"/>
                    </a:lnTo>
                    <a:lnTo>
                      <a:pt x="1291" y="166"/>
                    </a:lnTo>
                    <a:lnTo>
                      <a:pt x="1848" y="892"/>
                    </a:lnTo>
                    <a:lnTo>
                      <a:pt x="400" y="591"/>
                    </a:lnTo>
                    <a:close/>
                  </a:path>
                </a:pathLst>
              </a:custGeom>
              <a:solidFill>
                <a:srgbClr val="603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09" name="Freeform 106"/>
              <p:cNvSpPr>
                <a:spLocks/>
              </p:cNvSpPr>
              <p:nvPr/>
            </p:nvSpPr>
            <p:spPr bwMode="auto">
              <a:xfrm>
                <a:off x="4264" y="1663"/>
                <a:ext cx="633" cy="363"/>
              </a:xfrm>
              <a:custGeom>
                <a:avLst/>
                <a:gdLst>
                  <a:gd name="T0" fmla="*/ 0 w 1266"/>
                  <a:gd name="T1" fmla="*/ 0 h 726"/>
                  <a:gd name="T2" fmla="*/ 1 w 1266"/>
                  <a:gd name="T3" fmla="*/ 1 h 726"/>
                  <a:gd name="T4" fmla="*/ 1 w 1266"/>
                  <a:gd name="T5" fmla="*/ 1 h 726"/>
                  <a:gd name="T6" fmla="*/ 0 w 1266"/>
                  <a:gd name="T7" fmla="*/ 0 h 726"/>
                  <a:gd name="T8" fmla="*/ 0 60000 65536"/>
                  <a:gd name="T9" fmla="*/ 0 60000 65536"/>
                  <a:gd name="T10" fmla="*/ 0 60000 65536"/>
                  <a:gd name="T11" fmla="*/ 0 60000 65536"/>
                  <a:gd name="T12" fmla="*/ 0 w 1266"/>
                  <a:gd name="T13" fmla="*/ 0 h 726"/>
                  <a:gd name="T14" fmla="*/ 1266 w 1266"/>
                  <a:gd name="T15" fmla="*/ 726 h 726"/>
                </a:gdLst>
                <a:ahLst/>
                <a:cxnLst>
                  <a:cxn ang="T8">
                    <a:pos x="T0" y="T1"/>
                  </a:cxn>
                  <a:cxn ang="T9">
                    <a:pos x="T2" y="T3"/>
                  </a:cxn>
                  <a:cxn ang="T10">
                    <a:pos x="T4" y="T5"/>
                  </a:cxn>
                  <a:cxn ang="T11">
                    <a:pos x="T6" y="T7"/>
                  </a:cxn>
                </a:cxnLst>
                <a:rect l="T12" t="T13" r="T14" b="T15"/>
                <a:pathLst>
                  <a:path w="1266" h="726">
                    <a:moveTo>
                      <a:pt x="0" y="0"/>
                    </a:moveTo>
                    <a:lnTo>
                      <a:pt x="551" y="726"/>
                    </a:lnTo>
                    <a:lnTo>
                      <a:pt x="1266" y="621"/>
                    </a:lnTo>
                    <a:lnTo>
                      <a:pt x="0" y="0"/>
                    </a:lnTo>
                    <a:close/>
                  </a:path>
                </a:pathLst>
              </a:custGeom>
              <a:solidFill>
                <a:srgbClr val="402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0" name="Freeform 107"/>
              <p:cNvSpPr>
                <a:spLocks/>
              </p:cNvSpPr>
              <p:nvPr/>
            </p:nvSpPr>
            <p:spPr bwMode="auto">
              <a:xfrm>
                <a:off x="3813" y="1873"/>
                <a:ext cx="727" cy="2088"/>
              </a:xfrm>
              <a:custGeom>
                <a:avLst/>
                <a:gdLst>
                  <a:gd name="T0" fmla="*/ 0 w 1454"/>
                  <a:gd name="T1" fmla="*/ 0 h 4175"/>
                  <a:gd name="T2" fmla="*/ 1 w 1454"/>
                  <a:gd name="T3" fmla="*/ 1 h 4175"/>
                  <a:gd name="T4" fmla="*/ 1 w 1454"/>
                  <a:gd name="T5" fmla="*/ 1 h 4175"/>
                  <a:gd name="T6" fmla="*/ 1 w 1454"/>
                  <a:gd name="T7" fmla="*/ 1 h 4175"/>
                  <a:gd name="T8" fmla="*/ 0 w 1454"/>
                  <a:gd name="T9" fmla="*/ 0 h 4175"/>
                  <a:gd name="T10" fmla="*/ 0 60000 65536"/>
                  <a:gd name="T11" fmla="*/ 0 60000 65536"/>
                  <a:gd name="T12" fmla="*/ 0 60000 65536"/>
                  <a:gd name="T13" fmla="*/ 0 60000 65536"/>
                  <a:gd name="T14" fmla="*/ 0 60000 65536"/>
                  <a:gd name="T15" fmla="*/ 0 w 1454"/>
                  <a:gd name="T16" fmla="*/ 0 h 4175"/>
                  <a:gd name="T17" fmla="*/ 1454 w 1454"/>
                  <a:gd name="T18" fmla="*/ 4175 h 4175"/>
                </a:gdLst>
                <a:ahLst/>
                <a:cxnLst>
                  <a:cxn ang="T10">
                    <a:pos x="T0" y="T1"/>
                  </a:cxn>
                  <a:cxn ang="T11">
                    <a:pos x="T2" y="T3"/>
                  </a:cxn>
                  <a:cxn ang="T12">
                    <a:pos x="T4" y="T5"/>
                  </a:cxn>
                  <a:cxn ang="T13">
                    <a:pos x="T6" y="T7"/>
                  </a:cxn>
                  <a:cxn ang="T14">
                    <a:pos x="T8" y="T9"/>
                  </a:cxn>
                </a:cxnLst>
                <a:rect l="T15" t="T16" r="T17" b="T18"/>
                <a:pathLst>
                  <a:path w="1454" h="4175">
                    <a:moveTo>
                      <a:pt x="0" y="0"/>
                    </a:moveTo>
                    <a:lnTo>
                      <a:pt x="1454" y="305"/>
                    </a:lnTo>
                    <a:lnTo>
                      <a:pt x="1454" y="4175"/>
                    </a:lnTo>
                    <a:lnTo>
                      <a:pt x="4" y="3620"/>
                    </a:lnTo>
                    <a:lnTo>
                      <a:pt x="0" y="0"/>
                    </a:lnTo>
                    <a:close/>
                  </a:path>
                </a:pathLst>
              </a:custGeom>
              <a:solidFill>
                <a:srgbClr val="603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711" name="Freeform 108"/>
              <p:cNvSpPr>
                <a:spLocks/>
              </p:cNvSpPr>
              <p:nvPr/>
            </p:nvSpPr>
            <p:spPr bwMode="auto">
              <a:xfrm>
                <a:off x="4541" y="1973"/>
                <a:ext cx="357" cy="1987"/>
              </a:xfrm>
              <a:custGeom>
                <a:avLst/>
                <a:gdLst>
                  <a:gd name="T0" fmla="*/ 0 w 715"/>
                  <a:gd name="T1" fmla="*/ 1 h 3973"/>
                  <a:gd name="T2" fmla="*/ 0 w 715"/>
                  <a:gd name="T3" fmla="*/ 1 h 3973"/>
                  <a:gd name="T4" fmla="*/ 0 w 715"/>
                  <a:gd name="T5" fmla="*/ 0 h 3973"/>
                  <a:gd name="T6" fmla="*/ 0 w 715"/>
                  <a:gd name="T7" fmla="*/ 1 h 3973"/>
                  <a:gd name="T8" fmla="*/ 0 w 715"/>
                  <a:gd name="T9" fmla="*/ 1 h 3973"/>
                  <a:gd name="T10" fmla="*/ 0 60000 65536"/>
                  <a:gd name="T11" fmla="*/ 0 60000 65536"/>
                  <a:gd name="T12" fmla="*/ 0 60000 65536"/>
                  <a:gd name="T13" fmla="*/ 0 60000 65536"/>
                  <a:gd name="T14" fmla="*/ 0 60000 65536"/>
                  <a:gd name="T15" fmla="*/ 0 w 715"/>
                  <a:gd name="T16" fmla="*/ 0 h 3973"/>
                  <a:gd name="T17" fmla="*/ 715 w 715"/>
                  <a:gd name="T18" fmla="*/ 3973 h 3973"/>
                </a:gdLst>
                <a:ahLst/>
                <a:cxnLst>
                  <a:cxn ang="T10">
                    <a:pos x="T0" y="T1"/>
                  </a:cxn>
                  <a:cxn ang="T11">
                    <a:pos x="T2" y="T3"/>
                  </a:cxn>
                  <a:cxn ang="T12">
                    <a:pos x="T4" y="T5"/>
                  </a:cxn>
                  <a:cxn ang="T13">
                    <a:pos x="T6" y="T7"/>
                  </a:cxn>
                  <a:cxn ang="T14">
                    <a:pos x="T8" y="T9"/>
                  </a:cxn>
                </a:cxnLst>
                <a:rect l="T15" t="T16" r="T17" b="T18"/>
                <a:pathLst>
                  <a:path w="715" h="3973">
                    <a:moveTo>
                      <a:pt x="0" y="3973"/>
                    </a:moveTo>
                    <a:lnTo>
                      <a:pt x="0" y="105"/>
                    </a:lnTo>
                    <a:lnTo>
                      <a:pt x="715" y="0"/>
                    </a:lnTo>
                    <a:lnTo>
                      <a:pt x="715" y="3642"/>
                    </a:lnTo>
                    <a:lnTo>
                      <a:pt x="0" y="3973"/>
                    </a:lnTo>
                    <a:close/>
                  </a:path>
                </a:pathLst>
              </a:custGeom>
              <a:solidFill>
                <a:srgbClr val="201000"/>
              </a:solidFill>
              <a:ln w="1270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2706" name="Rectangle 109"/>
            <p:cNvSpPr>
              <a:spLocks noChangeArrowheads="1"/>
            </p:cNvSpPr>
            <p:nvPr/>
          </p:nvSpPr>
          <p:spPr bwMode="auto">
            <a:xfrm rot="535365">
              <a:off x="4056" y="1967"/>
              <a:ext cx="952" cy="2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defTabSz="762000">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defTabSz="76200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defTabSz="7620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defTabSz="762000">
                <a:spcBef>
                  <a:spcPct val="20000"/>
                </a:spcBef>
                <a:buClr>
                  <a:schemeClr val="accent2"/>
                </a:buClr>
                <a:buChar char="•"/>
                <a:defRPr kumimoji="1" sz="2000">
                  <a:solidFill>
                    <a:schemeClr val="tx1"/>
                  </a:solidFill>
                  <a:latin typeface="Tahoma" panose="020B0604030504040204" pitchFamily="34" charset="0"/>
                </a:defRPr>
              </a:lvl4pPr>
              <a:lvl5pPr marL="2057400" indent="-228600" defTabSz="762000">
                <a:spcBef>
                  <a:spcPct val="20000"/>
                </a:spcBef>
                <a:buClr>
                  <a:schemeClr val="accent2"/>
                </a:buClr>
                <a:buChar char="–"/>
                <a:defRPr kumimoji="1" sz="2000">
                  <a:solidFill>
                    <a:schemeClr val="tx1"/>
                  </a:solidFill>
                  <a:latin typeface="Tahoma" panose="020B0604030504040204" pitchFamily="34" charset="0"/>
                </a:defRPr>
              </a:lvl5pPr>
              <a:lvl6pPr marL="25146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defTabSz="7620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algn="ctr" eaLnBrk="1" fontAlgn="auto" hangingPunct="1">
                <a:spcBef>
                  <a:spcPct val="50000"/>
                </a:spcBef>
                <a:spcAft>
                  <a:spcPts val="0"/>
                </a:spcAft>
                <a:buFont typeface="Monotype Sorts" pitchFamily="2" charset="2"/>
                <a:buNone/>
                <a:defRPr/>
              </a:pPr>
              <a:endParaRPr lang="pl-PL" altLang="pl-PL" sz="1600" kern="0">
                <a:solidFill>
                  <a:schemeClr val="bg1"/>
                </a:solidFill>
                <a:latin typeface="Arial" panose="020B0604020202020204" pitchFamily="34" charset="0"/>
              </a:endParaRPr>
            </a:p>
          </p:txBody>
        </p:sp>
        <p:sp>
          <p:nvSpPr>
            <p:cNvPr id="112707" name="Freeform 110"/>
            <p:cNvSpPr>
              <a:spLocks/>
            </p:cNvSpPr>
            <p:nvPr/>
          </p:nvSpPr>
          <p:spPr bwMode="auto">
            <a:xfrm>
              <a:off x="4547" y="992"/>
              <a:ext cx="134" cy="46"/>
            </a:xfrm>
            <a:custGeom>
              <a:avLst/>
              <a:gdLst>
                <a:gd name="T0" fmla="*/ 7 w 137"/>
                <a:gd name="T1" fmla="*/ 45 h 45"/>
                <a:gd name="T2" fmla="*/ 15 w 137"/>
                <a:gd name="T3" fmla="*/ 27 h 45"/>
                <a:gd name="T4" fmla="*/ 33 w 137"/>
                <a:gd name="T5" fmla="*/ 21 h 45"/>
                <a:gd name="T6" fmla="*/ 57 w 137"/>
                <a:gd name="T7" fmla="*/ 15 h 45"/>
                <a:gd name="T8" fmla="*/ 82 w 137"/>
                <a:gd name="T9" fmla="*/ 9 h 45"/>
                <a:gd name="T10" fmla="*/ 126 w 137"/>
                <a:gd name="T11" fmla="*/ 4 h 45"/>
                <a:gd name="T12" fmla="*/ 130 w 137"/>
                <a:gd name="T13" fmla="*/ 1 h 45"/>
                <a:gd name="T14" fmla="*/ 135 w 137"/>
                <a:gd name="T15" fmla="*/ 0 h 45"/>
                <a:gd name="T16" fmla="*/ 130 w 137"/>
                <a:gd name="T17" fmla="*/ 3 h 45"/>
                <a:gd name="T18" fmla="*/ 112 w 137"/>
                <a:gd name="T19" fmla="*/ 16 h 45"/>
                <a:gd name="T20" fmla="*/ 39 w 137"/>
                <a:gd name="T21" fmla="*/ 28 h 45"/>
                <a:gd name="T22" fmla="*/ 19 w 137"/>
                <a:gd name="T23" fmla="*/ 34 h 45"/>
                <a:gd name="T24" fmla="*/ 7 w 137"/>
                <a:gd name="T25" fmla="*/ 45 h 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7"/>
                <a:gd name="T40" fmla="*/ 0 h 45"/>
                <a:gd name="T41" fmla="*/ 137 w 137"/>
                <a:gd name="T42" fmla="*/ 45 h 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7" h="45">
                  <a:moveTo>
                    <a:pt x="7" y="45"/>
                  </a:moveTo>
                  <a:cubicBezTo>
                    <a:pt x="0" y="33"/>
                    <a:pt x="1" y="28"/>
                    <a:pt x="15" y="27"/>
                  </a:cubicBezTo>
                  <a:cubicBezTo>
                    <a:pt x="21" y="24"/>
                    <a:pt x="27" y="22"/>
                    <a:pt x="33" y="21"/>
                  </a:cubicBezTo>
                  <a:cubicBezTo>
                    <a:pt x="40" y="17"/>
                    <a:pt x="49" y="16"/>
                    <a:pt x="57" y="15"/>
                  </a:cubicBezTo>
                  <a:cubicBezTo>
                    <a:pt x="65" y="11"/>
                    <a:pt x="74" y="10"/>
                    <a:pt x="82" y="9"/>
                  </a:cubicBezTo>
                  <a:cubicBezTo>
                    <a:pt x="96" y="4"/>
                    <a:pt x="112" y="5"/>
                    <a:pt x="126" y="4"/>
                  </a:cubicBezTo>
                  <a:cubicBezTo>
                    <a:pt x="127" y="3"/>
                    <a:pt x="128" y="2"/>
                    <a:pt x="130" y="1"/>
                  </a:cubicBezTo>
                  <a:cubicBezTo>
                    <a:pt x="132" y="0"/>
                    <a:pt x="133" y="0"/>
                    <a:pt x="135" y="0"/>
                  </a:cubicBezTo>
                  <a:cubicBezTo>
                    <a:pt x="137" y="0"/>
                    <a:pt x="132" y="2"/>
                    <a:pt x="130" y="3"/>
                  </a:cubicBezTo>
                  <a:cubicBezTo>
                    <a:pt x="123" y="12"/>
                    <a:pt x="123" y="14"/>
                    <a:pt x="112" y="16"/>
                  </a:cubicBezTo>
                  <a:cubicBezTo>
                    <a:pt x="92" y="26"/>
                    <a:pt x="61" y="25"/>
                    <a:pt x="39" y="28"/>
                  </a:cubicBezTo>
                  <a:cubicBezTo>
                    <a:pt x="33" y="31"/>
                    <a:pt x="26" y="33"/>
                    <a:pt x="19" y="34"/>
                  </a:cubicBezTo>
                  <a:cubicBezTo>
                    <a:pt x="14" y="36"/>
                    <a:pt x="7" y="39"/>
                    <a:pt x="7" y="45"/>
                  </a:cubicBezTo>
                  <a:close/>
                </a:path>
              </a:pathLst>
            </a:custGeom>
            <a:solidFill>
              <a:srgbClr val="669900"/>
            </a:solidFill>
            <a:ln w="9525">
              <a:solidFill>
                <a:schemeClr val="tx1"/>
              </a:solidFill>
              <a:round/>
              <a:headEnd/>
              <a:tailEnd/>
            </a:ln>
          </p:spPr>
          <p:txBody>
            <a:bodyPr wrap="none" anchor="ctr">
              <a:spAutoFit/>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grpSp>
        <p:nvGrpSpPr>
          <p:cNvPr id="10" name="Group 2"/>
          <p:cNvGrpSpPr>
            <a:grpSpLocks/>
          </p:cNvGrpSpPr>
          <p:nvPr/>
        </p:nvGrpSpPr>
        <p:grpSpPr bwMode="auto">
          <a:xfrm>
            <a:off x="323850" y="3213100"/>
            <a:ext cx="5845175" cy="2016125"/>
            <a:chOff x="576" y="3145"/>
            <a:chExt cx="4440" cy="1175"/>
          </a:xfrm>
        </p:grpSpPr>
        <p:sp>
          <p:nvSpPr>
            <p:cNvPr id="112649" name="Freeform 3"/>
            <p:cNvSpPr>
              <a:spLocks/>
            </p:cNvSpPr>
            <p:nvPr/>
          </p:nvSpPr>
          <p:spPr bwMode="auto">
            <a:xfrm>
              <a:off x="597" y="3165"/>
              <a:ext cx="4419" cy="1155"/>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6" y="3421"/>
                  </a:lnTo>
                  <a:lnTo>
                    <a:pt x="530" y="3400"/>
                  </a:lnTo>
                  <a:lnTo>
                    <a:pt x="498" y="3373"/>
                  </a:lnTo>
                  <a:lnTo>
                    <a:pt x="470" y="3343"/>
                  </a:lnTo>
                  <a:lnTo>
                    <a:pt x="446" y="3307"/>
                  </a:lnTo>
                  <a:lnTo>
                    <a:pt x="425" y="3267"/>
                  </a:lnTo>
                  <a:lnTo>
                    <a:pt x="390" y="3178"/>
                  </a:lnTo>
                  <a:lnTo>
                    <a:pt x="374" y="3122"/>
                  </a:lnTo>
                  <a:lnTo>
                    <a:pt x="362" y="3063"/>
                  </a:lnTo>
                  <a:lnTo>
                    <a:pt x="343" y="2938"/>
                  </a:lnTo>
                  <a:lnTo>
                    <a:pt x="317" y="2670"/>
                  </a:lnTo>
                  <a:lnTo>
                    <a:pt x="306" y="2534"/>
                  </a:lnTo>
                  <a:lnTo>
                    <a:pt x="292" y="2404"/>
                  </a:lnTo>
                  <a:lnTo>
                    <a:pt x="271" y="2283"/>
                  </a:lnTo>
                  <a:lnTo>
                    <a:pt x="241" y="2174"/>
                  </a:lnTo>
                  <a:lnTo>
                    <a:pt x="133" y="1850"/>
                  </a:lnTo>
                  <a:lnTo>
                    <a:pt x="89" y="1710"/>
                  </a:lnTo>
                  <a:lnTo>
                    <a:pt x="54" y="1583"/>
                  </a:lnTo>
                  <a:lnTo>
                    <a:pt x="28" y="1469"/>
                  </a:lnTo>
                  <a:lnTo>
                    <a:pt x="10" y="1367"/>
                  </a:lnTo>
                  <a:lnTo>
                    <a:pt x="0" y="1275"/>
                  </a:lnTo>
                  <a:lnTo>
                    <a:pt x="0" y="1194"/>
                  </a:lnTo>
                  <a:lnTo>
                    <a:pt x="10" y="1122"/>
                  </a:lnTo>
                  <a:lnTo>
                    <a:pt x="29" y="1059"/>
                  </a:lnTo>
                  <a:lnTo>
                    <a:pt x="58" y="1004"/>
                  </a:lnTo>
                  <a:lnTo>
                    <a:pt x="98" y="956"/>
                  </a:lnTo>
                  <a:lnTo>
                    <a:pt x="150" y="914"/>
                  </a:lnTo>
                  <a:lnTo>
                    <a:pt x="211" y="878"/>
                  </a:lnTo>
                  <a:lnTo>
                    <a:pt x="286" y="847"/>
                  </a:lnTo>
                  <a:lnTo>
                    <a:pt x="372" y="820"/>
                  </a:lnTo>
                  <a:lnTo>
                    <a:pt x="480" y="792"/>
                  </a:lnTo>
                  <a:lnTo>
                    <a:pt x="578" y="772"/>
                  </a:lnTo>
                  <a:lnTo>
                    <a:pt x="666" y="759"/>
                  </a:lnTo>
                  <a:lnTo>
                    <a:pt x="746" y="755"/>
                  </a:lnTo>
                  <a:lnTo>
                    <a:pt x="818" y="758"/>
                  </a:lnTo>
                  <a:lnTo>
                    <a:pt x="881" y="770"/>
                  </a:lnTo>
                  <a:lnTo>
                    <a:pt x="937" y="789"/>
                  </a:lnTo>
                  <a:lnTo>
                    <a:pt x="987" y="817"/>
                  </a:lnTo>
                  <a:lnTo>
                    <a:pt x="1032" y="853"/>
                  </a:lnTo>
                  <a:lnTo>
                    <a:pt x="1070" y="897"/>
                  </a:lnTo>
                  <a:lnTo>
                    <a:pt x="1104" y="949"/>
                  </a:lnTo>
                  <a:lnTo>
                    <a:pt x="1134" y="1011"/>
                  </a:lnTo>
                  <a:lnTo>
                    <a:pt x="1161" y="1082"/>
                  </a:lnTo>
                  <a:lnTo>
                    <a:pt x="1185" y="1161"/>
                  </a:lnTo>
                  <a:lnTo>
                    <a:pt x="1207" y="1249"/>
                  </a:lnTo>
                  <a:lnTo>
                    <a:pt x="1226" y="1347"/>
                  </a:lnTo>
                  <a:lnTo>
                    <a:pt x="1365" y="1343"/>
                  </a:lnTo>
                  <a:lnTo>
                    <a:pt x="1502" y="1333"/>
                  </a:lnTo>
                  <a:lnTo>
                    <a:pt x="1640" y="1318"/>
                  </a:lnTo>
                  <a:lnTo>
                    <a:pt x="1776" y="1294"/>
                  </a:lnTo>
                  <a:lnTo>
                    <a:pt x="1911" y="1266"/>
                  </a:lnTo>
                  <a:lnTo>
                    <a:pt x="2045" y="1231"/>
                  </a:lnTo>
                  <a:lnTo>
                    <a:pt x="2177" y="1189"/>
                  </a:lnTo>
                  <a:lnTo>
                    <a:pt x="2307" y="1143"/>
                  </a:lnTo>
                  <a:lnTo>
                    <a:pt x="2266" y="953"/>
                  </a:lnTo>
                  <a:lnTo>
                    <a:pt x="2260" y="921"/>
                  </a:lnTo>
                  <a:lnTo>
                    <a:pt x="2259" y="891"/>
                  </a:lnTo>
                  <a:lnTo>
                    <a:pt x="2264" y="832"/>
                  </a:lnTo>
                  <a:lnTo>
                    <a:pt x="2280" y="775"/>
                  </a:lnTo>
                  <a:lnTo>
                    <a:pt x="2309" y="719"/>
                  </a:lnTo>
                  <a:lnTo>
                    <a:pt x="2350" y="666"/>
                  </a:lnTo>
                  <a:lnTo>
                    <a:pt x="2402" y="616"/>
                  </a:lnTo>
                  <a:lnTo>
                    <a:pt x="2466" y="567"/>
                  </a:lnTo>
                  <a:lnTo>
                    <a:pt x="2540" y="520"/>
                  </a:lnTo>
                  <a:lnTo>
                    <a:pt x="2624" y="476"/>
                  </a:lnTo>
                  <a:lnTo>
                    <a:pt x="2719" y="434"/>
                  </a:lnTo>
                  <a:lnTo>
                    <a:pt x="2822" y="395"/>
                  </a:lnTo>
                  <a:lnTo>
                    <a:pt x="2935" y="356"/>
                  </a:lnTo>
                  <a:lnTo>
                    <a:pt x="3058" y="320"/>
                  </a:lnTo>
                  <a:lnTo>
                    <a:pt x="3188" y="286"/>
                  </a:lnTo>
                  <a:lnTo>
                    <a:pt x="3327" y="255"/>
                  </a:lnTo>
                  <a:lnTo>
                    <a:pt x="3474" y="224"/>
                  </a:lnTo>
                  <a:lnTo>
                    <a:pt x="3790" y="171"/>
                  </a:lnTo>
                  <a:lnTo>
                    <a:pt x="4134" y="124"/>
                  </a:lnTo>
                  <a:lnTo>
                    <a:pt x="4503" y="86"/>
                  </a:lnTo>
                  <a:lnTo>
                    <a:pt x="4895" y="54"/>
                  </a:lnTo>
                  <a:lnTo>
                    <a:pt x="5306" y="30"/>
                  </a:lnTo>
                  <a:lnTo>
                    <a:pt x="5734" y="14"/>
                  </a:lnTo>
                  <a:lnTo>
                    <a:pt x="6177" y="3"/>
                  </a:lnTo>
                  <a:lnTo>
                    <a:pt x="6631" y="0"/>
                  </a:lnTo>
                  <a:lnTo>
                    <a:pt x="7084" y="3"/>
                  </a:lnTo>
                  <a:lnTo>
                    <a:pt x="7527" y="14"/>
                  </a:lnTo>
                  <a:lnTo>
                    <a:pt x="7955" y="30"/>
                  </a:lnTo>
                  <a:lnTo>
                    <a:pt x="8366" y="54"/>
                  </a:lnTo>
                  <a:lnTo>
                    <a:pt x="8758" y="86"/>
                  </a:lnTo>
                  <a:lnTo>
                    <a:pt x="9127" y="124"/>
                  </a:lnTo>
                  <a:lnTo>
                    <a:pt x="9471" y="171"/>
                  </a:lnTo>
                  <a:lnTo>
                    <a:pt x="9787" y="224"/>
                  </a:lnTo>
                  <a:lnTo>
                    <a:pt x="9934" y="255"/>
                  </a:lnTo>
                  <a:lnTo>
                    <a:pt x="10073" y="286"/>
                  </a:lnTo>
                  <a:lnTo>
                    <a:pt x="10204" y="320"/>
                  </a:lnTo>
                  <a:lnTo>
                    <a:pt x="10327" y="356"/>
                  </a:lnTo>
                  <a:lnTo>
                    <a:pt x="10439" y="395"/>
                  </a:lnTo>
                  <a:lnTo>
                    <a:pt x="10543" y="434"/>
                  </a:lnTo>
                  <a:lnTo>
                    <a:pt x="10637" y="476"/>
                  </a:lnTo>
                  <a:lnTo>
                    <a:pt x="10721" y="520"/>
                  </a:lnTo>
                  <a:lnTo>
                    <a:pt x="10795" y="567"/>
                  </a:lnTo>
                  <a:lnTo>
                    <a:pt x="10859" y="616"/>
                  </a:lnTo>
                  <a:lnTo>
                    <a:pt x="10911" y="666"/>
                  </a:lnTo>
                  <a:lnTo>
                    <a:pt x="10952" y="719"/>
                  </a:lnTo>
                  <a:lnTo>
                    <a:pt x="10981" y="775"/>
                  </a:lnTo>
                  <a:lnTo>
                    <a:pt x="10998" y="832"/>
                  </a:lnTo>
                  <a:lnTo>
                    <a:pt x="11002" y="891"/>
                  </a:lnTo>
                  <a:lnTo>
                    <a:pt x="10995" y="953"/>
                  </a:lnTo>
                  <a:lnTo>
                    <a:pt x="10953" y="1143"/>
                  </a:lnTo>
                  <a:lnTo>
                    <a:pt x="11083" y="1189"/>
                  </a:lnTo>
                  <a:lnTo>
                    <a:pt x="11216" y="1231"/>
                  </a:lnTo>
                  <a:lnTo>
                    <a:pt x="11350" y="1265"/>
                  </a:lnTo>
                  <a:lnTo>
                    <a:pt x="11485" y="1294"/>
                  </a:lnTo>
                  <a:lnTo>
                    <a:pt x="11621" y="1316"/>
                  </a:lnTo>
                  <a:lnTo>
                    <a:pt x="11759" y="1333"/>
                  </a:lnTo>
                  <a:lnTo>
                    <a:pt x="11897" y="1343"/>
                  </a:lnTo>
                  <a:lnTo>
                    <a:pt x="12035" y="1347"/>
                  </a:lnTo>
                  <a:lnTo>
                    <a:pt x="12055" y="1249"/>
                  </a:lnTo>
                  <a:lnTo>
                    <a:pt x="12076" y="1161"/>
                  </a:lnTo>
                  <a:lnTo>
                    <a:pt x="12100" y="1082"/>
                  </a:lnTo>
                  <a:lnTo>
                    <a:pt x="12127" y="1011"/>
                  </a:lnTo>
                  <a:lnTo>
                    <a:pt x="12157" y="949"/>
                  </a:lnTo>
                  <a:lnTo>
                    <a:pt x="12191" y="897"/>
                  </a:lnTo>
                  <a:lnTo>
                    <a:pt x="12230" y="853"/>
                  </a:lnTo>
                  <a:lnTo>
                    <a:pt x="12274" y="817"/>
                  </a:lnTo>
                  <a:lnTo>
                    <a:pt x="12324" y="789"/>
                  </a:lnTo>
                  <a:lnTo>
                    <a:pt x="12380" y="770"/>
                  </a:lnTo>
                  <a:lnTo>
                    <a:pt x="12443" y="758"/>
                  </a:lnTo>
                  <a:lnTo>
                    <a:pt x="12516" y="755"/>
                  </a:lnTo>
                  <a:lnTo>
                    <a:pt x="12595" y="759"/>
                  </a:lnTo>
                  <a:lnTo>
                    <a:pt x="12683" y="772"/>
                  </a:lnTo>
                  <a:lnTo>
                    <a:pt x="12781" y="792"/>
                  </a:lnTo>
                  <a:lnTo>
                    <a:pt x="12890" y="820"/>
                  </a:lnTo>
                  <a:lnTo>
                    <a:pt x="12975" y="847"/>
                  </a:lnTo>
                  <a:lnTo>
                    <a:pt x="13050" y="878"/>
                  </a:lnTo>
                  <a:lnTo>
                    <a:pt x="13112" y="914"/>
                  </a:lnTo>
                  <a:lnTo>
                    <a:pt x="13164" y="956"/>
                  </a:lnTo>
                  <a:lnTo>
                    <a:pt x="13203" y="1004"/>
                  </a:lnTo>
                  <a:lnTo>
                    <a:pt x="13232" y="1059"/>
                  </a:lnTo>
                  <a:lnTo>
                    <a:pt x="13252" y="1122"/>
                  </a:lnTo>
                  <a:lnTo>
                    <a:pt x="13261" y="1194"/>
                  </a:lnTo>
                  <a:lnTo>
                    <a:pt x="13261" y="1275"/>
                  </a:lnTo>
                  <a:lnTo>
                    <a:pt x="13252" y="1367"/>
                  </a:lnTo>
                  <a:lnTo>
                    <a:pt x="13233" y="1469"/>
                  </a:lnTo>
                  <a:lnTo>
                    <a:pt x="13207" y="1583"/>
                  </a:lnTo>
                  <a:lnTo>
                    <a:pt x="13172" y="1710"/>
                  </a:lnTo>
                  <a:lnTo>
                    <a:pt x="13129" y="1850"/>
                  </a:lnTo>
                  <a:lnTo>
                    <a:pt x="13020" y="2174"/>
                  </a:lnTo>
                  <a:lnTo>
                    <a:pt x="13004" y="2227"/>
                  </a:lnTo>
                  <a:lnTo>
                    <a:pt x="12990" y="2283"/>
                  </a:lnTo>
                  <a:lnTo>
                    <a:pt x="12969" y="2404"/>
                  </a:lnTo>
                  <a:lnTo>
                    <a:pt x="12955" y="2534"/>
                  </a:lnTo>
                  <a:lnTo>
                    <a:pt x="12944" y="2670"/>
                  </a:lnTo>
                  <a:lnTo>
                    <a:pt x="12919" y="2938"/>
                  </a:lnTo>
                  <a:lnTo>
                    <a:pt x="12899" y="3063"/>
                  </a:lnTo>
                  <a:lnTo>
                    <a:pt x="12891" y="3109"/>
                  </a:lnTo>
                  <a:lnTo>
                    <a:pt x="12888" y="3122"/>
                  </a:lnTo>
                  <a:lnTo>
                    <a:pt x="12871" y="3178"/>
                  </a:lnTo>
                  <a:lnTo>
                    <a:pt x="12837" y="3267"/>
                  </a:lnTo>
                  <a:lnTo>
                    <a:pt x="12815" y="3307"/>
                  </a:lnTo>
                  <a:lnTo>
                    <a:pt x="12791" y="3343"/>
                  </a:lnTo>
                  <a:lnTo>
                    <a:pt x="12763" y="3373"/>
                  </a:lnTo>
                  <a:lnTo>
                    <a:pt x="12732" y="3400"/>
                  </a:lnTo>
                  <a:lnTo>
                    <a:pt x="12695" y="3421"/>
                  </a:lnTo>
                  <a:lnTo>
                    <a:pt x="12657" y="3438"/>
                  </a:lnTo>
                  <a:lnTo>
                    <a:pt x="12599" y="3453"/>
                  </a:lnTo>
                  <a:lnTo>
                    <a:pt x="12546" y="3462"/>
                  </a:lnTo>
                  <a:lnTo>
                    <a:pt x="12496" y="3466"/>
                  </a:lnTo>
                  <a:lnTo>
                    <a:pt x="12452" y="3464"/>
                  </a:lnTo>
                  <a:lnTo>
                    <a:pt x="12412" y="3459"/>
                  </a:lnTo>
                  <a:lnTo>
                    <a:pt x="12376" y="3448"/>
                  </a:lnTo>
                  <a:lnTo>
                    <a:pt x="12344" y="3435"/>
                  </a:lnTo>
                  <a:lnTo>
                    <a:pt x="12316" y="3419"/>
                  </a:lnTo>
                  <a:lnTo>
                    <a:pt x="12292" y="3399"/>
                  </a:lnTo>
                  <a:lnTo>
                    <a:pt x="12273" y="3378"/>
                  </a:lnTo>
                  <a:lnTo>
                    <a:pt x="12259" y="3355"/>
                  </a:lnTo>
                  <a:lnTo>
                    <a:pt x="12248" y="3330"/>
                  </a:lnTo>
                  <a:lnTo>
                    <a:pt x="12240" y="3306"/>
                  </a:lnTo>
                  <a:lnTo>
                    <a:pt x="12238" y="3281"/>
                  </a:lnTo>
                  <a:lnTo>
                    <a:pt x="12244" y="3232"/>
                  </a:lnTo>
                  <a:lnTo>
                    <a:pt x="12383" y="2783"/>
                  </a:lnTo>
                  <a:lnTo>
                    <a:pt x="12293" y="2762"/>
                  </a:lnTo>
                  <a:lnTo>
                    <a:pt x="12204" y="2746"/>
                  </a:lnTo>
                  <a:lnTo>
                    <a:pt x="12081" y="3293"/>
                  </a:lnTo>
                  <a:lnTo>
                    <a:pt x="12068" y="3328"/>
                  </a:lnTo>
                  <a:lnTo>
                    <a:pt x="12045" y="3358"/>
                  </a:lnTo>
                  <a:lnTo>
                    <a:pt x="12012" y="3385"/>
                  </a:lnTo>
                  <a:lnTo>
                    <a:pt x="11971" y="3407"/>
                  </a:lnTo>
                  <a:lnTo>
                    <a:pt x="11923" y="3426"/>
                  </a:lnTo>
                  <a:lnTo>
                    <a:pt x="11868" y="3441"/>
                  </a:lnTo>
                  <a:lnTo>
                    <a:pt x="11738" y="3459"/>
                  </a:lnTo>
                  <a:lnTo>
                    <a:pt x="11590" y="3463"/>
                  </a:lnTo>
                  <a:lnTo>
                    <a:pt x="11426" y="3455"/>
                  </a:lnTo>
                  <a:lnTo>
                    <a:pt x="11255" y="3436"/>
                  </a:lnTo>
                  <a:lnTo>
                    <a:pt x="11078" y="3406"/>
                  </a:lnTo>
                  <a:lnTo>
                    <a:pt x="10906" y="3368"/>
                  </a:lnTo>
                  <a:lnTo>
                    <a:pt x="10739" y="3321"/>
                  </a:lnTo>
                  <a:lnTo>
                    <a:pt x="10587" y="3266"/>
                  </a:lnTo>
                  <a:lnTo>
                    <a:pt x="10455" y="3207"/>
                  </a:lnTo>
                  <a:lnTo>
                    <a:pt x="10395" y="3174"/>
                  </a:lnTo>
                  <a:lnTo>
                    <a:pt x="10345" y="3142"/>
                  </a:lnTo>
                  <a:lnTo>
                    <a:pt x="10301" y="3108"/>
                  </a:lnTo>
                  <a:lnTo>
                    <a:pt x="10265" y="3073"/>
                  </a:lnTo>
                  <a:lnTo>
                    <a:pt x="10239" y="3037"/>
                  </a:lnTo>
                  <a:lnTo>
                    <a:pt x="10222" y="3002"/>
                  </a:lnTo>
                  <a:lnTo>
                    <a:pt x="10214" y="2964"/>
                  </a:lnTo>
                  <a:lnTo>
                    <a:pt x="10218" y="2928"/>
                  </a:lnTo>
                  <a:lnTo>
                    <a:pt x="10317" y="2547"/>
                  </a:lnTo>
                  <a:lnTo>
                    <a:pt x="10094" y="2487"/>
                  </a:lnTo>
                  <a:lnTo>
                    <a:pt x="9868" y="2433"/>
                  </a:lnTo>
                  <a:lnTo>
                    <a:pt x="9641" y="2385"/>
                  </a:lnTo>
                  <a:lnTo>
                    <a:pt x="9413" y="2342"/>
                  </a:lnTo>
                  <a:lnTo>
                    <a:pt x="9184" y="2305"/>
                  </a:lnTo>
                  <a:lnTo>
                    <a:pt x="8953" y="2273"/>
                  </a:lnTo>
                  <a:lnTo>
                    <a:pt x="8722" y="2245"/>
                  </a:lnTo>
                  <a:lnTo>
                    <a:pt x="8490" y="2222"/>
                  </a:lnTo>
                  <a:lnTo>
                    <a:pt x="8024" y="2186"/>
                  </a:lnTo>
                  <a:lnTo>
                    <a:pt x="7558" y="2165"/>
                  </a:lnTo>
                  <a:lnTo>
                    <a:pt x="7094" y="2153"/>
                  </a:lnTo>
                  <a:lnTo>
                    <a:pt x="6631" y="2150"/>
                  </a:lnTo>
                  <a:lnTo>
                    <a:pt x="6167" y="2153"/>
                  </a:lnTo>
                  <a:lnTo>
                    <a:pt x="5703" y="2165"/>
                  </a:lnTo>
                  <a:lnTo>
                    <a:pt x="5237" y="2186"/>
                  </a:lnTo>
                  <a:lnTo>
                    <a:pt x="4771" y="2222"/>
                  </a:lnTo>
                  <a:lnTo>
                    <a:pt x="4539" y="2245"/>
                  </a:lnTo>
                  <a:lnTo>
                    <a:pt x="4308" y="2273"/>
                  </a:lnTo>
                  <a:lnTo>
                    <a:pt x="4077" y="2305"/>
                  </a:lnTo>
                  <a:lnTo>
                    <a:pt x="3848" y="2342"/>
                  </a:lnTo>
                  <a:lnTo>
                    <a:pt x="3620" y="2385"/>
                  </a:lnTo>
                  <a:lnTo>
                    <a:pt x="3393" y="2433"/>
                  </a:lnTo>
                  <a:lnTo>
                    <a:pt x="3167" y="2487"/>
                  </a:lnTo>
                  <a:lnTo>
                    <a:pt x="2944" y="2547"/>
                  </a:lnTo>
                  <a:lnTo>
                    <a:pt x="3043" y="2928"/>
                  </a:lnTo>
                  <a:lnTo>
                    <a:pt x="3047" y="2964"/>
                  </a:lnTo>
                  <a:lnTo>
                    <a:pt x="3039" y="3002"/>
                  </a:lnTo>
                  <a:lnTo>
                    <a:pt x="3023" y="3037"/>
                  </a:lnTo>
                  <a:lnTo>
                    <a:pt x="2996" y="3073"/>
                  </a:lnTo>
                  <a:lnTo>
                    <a:pt x="2960" y="3108"/>
                  </a:lnTo>
                  <a:lnTo>
                    <a:pt x="2916" y="3142"/>
                  </a:lnTo>
                  <a:lnTo>
                    <a:pt x="2866" y="3174"/>
                  </a:lnTo>
                  <a:lnTo>
                    <a:pt x="2807" y="3207"/>
                  </a:lnTo>
                  <a:lnTo>
                    <a:pt x="2674" y="3266"/>
                  </a:lnTo>
                  <a:lnTo>
                    <a:pt x="2522" y="3321"/>
                  </a:lnTo>
                  <a:lnTo>
                    <a:pt x="2355" y="3368"/>
                  </a:lnTo>
                  <a:lnTo>
                    <a:pt x="2183" y="3406"/>
                  </a:lnTo>
                  <a:lnTo>
                    <a:pt x="2007" y="3436"/>
                  </a:lnTo>
                  <a:lnTo>
                    <a:pt x="1835" y="3455"/>
                  </a:lnTo>
                  <a:lnTo>
                    <a:pt x="1671" y="3463"/>
                  </a:lnTo>
                  <a:lnTo>
                    <a:pt x="1523" y="3459"/>
                  </a:lnTo>
                  <a:lnTo>
                    <a:pt x="1394" y="3441"/>
                  </a:lnTo>
                  <a:lnTo>
                    <a:pt x="1338" y="3426"/>
                  </a:lnTo>
                  <a:lnTo>
                    <a:pt x="1290" y="3407"/>
                  </a:lnTo>
                  <a:lnTo>
                    <a:pt x="1249" y="3385"/>
                  </a:lnTo>
                  <a:lnTo>
                    <a:pt x="1216" y="3358"/>
                  </a:lnTo>
                  <a:lnTo>
                    <a:pt x="1193" y="3328"/>
                  </a:lnTo>
                  <a:lnTo>
                    <a:pt x="1180" y="3293"/>
                  </a:lnTo>
                  <a:lnTo>
                    <a:pt x="1057" y="2746"/>
                  </a:lnTo>
                  <a:lnTo>
                    <a:pt x="968" y="2762"/>
                  </a:lnTo>
                  <a:lnTo>
                    <a:pt x="878" y="2783"/>
                  </a:lnTo>
                  <a:lnTo>
                    <a:pt x="1017" y="3232"/>
                  </a:lnTo>
                  <a:lnTo>
                    <a:pt x="1022" y="3257"/>
                  </a:lnTo>
                  <a:lnTo>
                    <a:pt x="1023" y="3281"/>
                  </a:lnTo>
                  <a:lnTo>
                    <a:pt x="1021" y="3306"/>
                  </a:lnTo>
                  <a:lnTo>
                    <a:pt x="1013" y="3330"/>
                  </a:lnTo>
                  <a:lnTo>
                    <a:pt x="1003" y="3355"/>
                  </a:lnTo>
                  <a:lnTo>
                    <a:pt x="988" y="3378"/>
                  </a:lnTo>
                  <a:lnTo>
                    <a:pt x="969" y="3399"/>
                  </a:lnTo>
                  <a:lnTo>
                    <a:pt x="945" y="3419"/>
                  </a:lnTo>
                  <a:lnTo>
                    <a:pt x="917" y="3435"/>
                  </a:lnTo>
                  <a:lnTo>
                    <a:pt x="886" y="3448"/>
                  </a:lnTo>
                  <a:lnTo>
                    <a:pt x="849" y="3459"/>
                  </a:lnTo>
                  <a:lnTo>
                    <a:pt x="810" y="3464"/>
                  </a:lnTo>
                  <a:lnTo>
                    <a:pt x="765" y="3466"/>
                  </a:lnTo>
                  <a:lnTo>
                    <a:pt x="715" y="3462"/>
                  </a:lnTo>
                  <a:lnTo>
                    <a:pt x="662" y="3453"/>
                  </a:lnTo>
                  <a:lnTo>
                    <a:pt x="604" y="3438"/>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0" name="Freeform 4"/>
            <p:cNvSpPr>
              <a:spLocks/>
            </p:cNvSpPr>
            <p:nvPr/>
          </p:nvSpPr>
          <p:spPr bwMode="auto">
            <a:xfrm>
              <a:off x="597" y="3165"/>
              <a:ext cx="4419" cy="1155"/>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6" y="3421"/>
                  </a:lnTo>
                  <a:lnTo>
                    <a:pt x="530" y="3400"/>
                  </a:lnTo>
                  <a:lnTo>
                    <a:pt x="498" y="3373"/>
                  </a:lnTo>
                  <a:lnTo>
                    <a:pt x="470" y="3343"/>
                  </a:lnTo>
                  <a:lnTo>
                    <a:pt x="446" y="3307"/>
                  </a:lnTo>
                  <a:lnTo>
                    <a:pt x="425" y="3267"/>
                  </a:lnTo>
                  <a:lnTo>
                    <a:pt x="390" y="3178"/>
                  </a:lnTo>
                  <a:lnTo>
                    <a:pt x="374" y="3122"/>
                  </a:lnTo>
                  <a:lnTo>
                    <a:pt x="362" y="3063"/>
                  </a:lnTo>
                  <a:lnTo>
                    <a:pt x="343" y="2938"/>
                  </a:lnTo>
                  <a:lnTo>
                    <a:pt x="317" y="2670"/>
                  </a:lnTo>
                  <a:lnTo>
                    <a:pt x="306" y="2534"/>
                  </a:lnTo>
                  <a:lnTo>
                    <a:pt x="292" y="2404"/>
                  </a:lnTo>
                  <a:lnTo>
                    <a:pt x="271" y="2283"/>
                  </a:lnTo>
                  <a:lnTo>
                    <a:pt x="241" y="2174"/>
                  </a:lnTo>
                  <a:lnTo>
                    <a:pt x="133" y="1850"/>
                  </a:lnTo>
                  <a:lnTo>
                    <a:pt x="89" y="1710"/>
                  </a:lnTo>
                  <a:lnTo>
                    <a:pt x="54" y="1583"/>
                  </a:lnTo>
                  <a:lnTo>
                    <a:pt x="28" y="1469"/>
                  </a:lnTo>
                  <a:lnTo>
                    <a:pt x="10" y="1367"/>
                  </a:lnTo>
                  <a:lnTo>
                    <a:pt x="0" y="1275"/>
                  </a:lnTo>
                  <a:lnTo>
                    <a:pt x="0" y="1194"/>
                  </a:lnTo>
                  <a:lnTo>
                    <a:pt x="10" y="1122"/>
                  </a:lnTo>
                  <a:lnTo>
                    <a:pt x="29" y="1059"/>
                  </a:lnTo>
                  <a:lnTo>
                    <a:pt x="58" y="1004"/>
                  </a:lnTo>
                  <a:lnTo>
                    <a:pt x="98" y="956"/>
                  </a:lnTo>
                  <a:lnTo>
                    <a:pt x="150" y="914"/>
                  </a:lnTo>
                  <a:lnTo>
                    <a:pt x="211" y="878"/>
                  </a:lnTo>
                  <a:lnTo>
                    <a:pt x="286" y="847"/>
                  </a:lnTo>
                  <a:lnTo>
                    <a:pt x="372" y="820"/>
                  </a:lnTo>
                  <a:lnTo>
                    <a:pt x="480" y="792"/>
                  </a:lnTo>
                  <a:lnTo>
                    <a:pt x="578" y="772"/>
                  </a:lnTo>
                  <a:lnTo>
                    <a:pt x="666" y="759"/>
                  </a:lnTo>
                  <a:lnTo>
                    <a:pt x="746" y="755"/>
                  </a:lnTo>
                  <a:lnTo>
                    <a:pt x="818" y="758"/>
                  </a:lnTo>
                  <a:lnTo>
                    <a:pt x="881" y="770"/>
                  </a:lnTo>
                  <a:lnTo>
                    <a:pt x="937" y="789"/>
                  </a:lnTo>
                  <a:lnTo>
                    <a:pt x="987" y="817"/>
                  </a:lnTo>
                  <a:lnTo>
                    <a:pt x="1032" y="853"/>
                  </a:lnTo>
                  <a:lnTo>
                    <a:pt x="1070" y="897"/>
                  </a:lnTo>
                  <a:lnTo>
                    <a:pt x="1104" y="949"/>
                  </a:lnTo>
                  <a:lnTo>
                    <a:pt x="1134" y="1011"/>
                  </a:lnTo>
                  <a:lnTo>
                    <a:pt x="1161" y="1082"/>
                  </a:lnTo>
                  <a:lnTo>
                    <a:pt x="1185" y="1161"/>
                  </a:lnTo>
                  <a:lnTo>
                    <a:pt x="1207" y="1249"/>
                  </a:lnTo>
                  <a:lnTo>
                    <a:pt x="1226" y="1347"/>
                  </a:lnTo>
                  <a:lnTo>
                    <a:pt x="1365" y="1343"/>
                  </a:lnTo>
                  <a:lnTo>
                    <a:pt x="1502" y="1333"/>
                  </a:lnTo>
                  <a:lnTo>
                    <a:pt x="1640" y="1318"/>
                  </a:lnTo>
                  <a:lnTo>
                    <a:pt x="1776" y="1294"/>
                  </a:lnTo>
                  <a:lnTo>
                    <a:pt x="1911" y="1266"/>
                  </a:lnTo>
                  <a:lnTo>
                    <a:pt x="2045" y="1231"/>
                  </a:lnTo>
                  <a:lnTo>
                    <a:pt x="2177" y="1189"/>
                  </a:lnTo>
                  <a:lnTo>
                    <a:pt x="2307" y="1143"/>
                  </a:lnTo>
                  <a:lnTo>
                    <a:pt x="2266" y="953"/>
                  </a:lnTo>
                  <a:lnTo>
                    <a:pt x="2260" y="921"/>
                  </a:lnTo>
                  <a:lnTo>
                    <a:pt x="2259" y="891"/>
                  </a:lnTo>
                  <a:lnTo>
                    <a:pt x="2264" y="832"/>
                  </a:lnTo>
                  <a:lnTo>
                    <a:pt x="2280" y="775"/>
                  </a:lnTo>
                  <a:lnTo>
                    <a:pt x="2309" y="719"/>
                  </a:lnTo>
                  <a:lnTo>
                    <a:pt x="2350" y="666"/>
                  </a:lnTo>
                  <a:lnTo>
                    <a:pt x="2402" y="616"/>
                  </a:lnTo>
                  <a:lnTo>
                    <a:pt x="2466" y="567"/>
                  </a:lnTo>
                  <a:lnTo>
                    <a:pt x="2540" y="520"/>
                  </a:lnTo>
                  <a:lnTo>
                    <a:pt x="2624" y="476"/>
                  </a:lnTo>
                  <a:lnTo>
                    <a:pt x="2719" y="434"/>
                  </a:lnTo>
                  <a:lnTo>
                    <a:pt x="2822" y="395"/>
                  </a:lnTo>
                  <a:lnTo>
                    <a:pt x="2935" y="356"/>
                  </a:lnTo>
                  <a:lnTo>
                    <a:pt x="3058" y="320"/>
                  </a:lnTo>
                  <a:lnTo>
                    <a:pt x="3188" y="286"/>
                  </a:lnTo>
                  <a:lnTo>
                    <a:pt x="3327" y="255"/>
                  </a:lnTo>
                  <a:lnTo>
                    <a:pt x="3474" y="224"/>
                  </a:lnTo>
                  <a:lnTo>
                    <a:pt x="3790" y="171"/>
                  </a:lnTo>
                  <a:lnTo>
                    <a:pt x="4134" y="124"/>
                  </a:lnTo>
                  <a:lnTo>
                    <a:pt x="4503" y="86"/>
                  </a:lnTo>
                  <a:lnTo>
                    <a:pt x="4895" y="54"/>
                  </a:lnTo>
                  <a:lnTo>
                    <a:pt x="5306" y="30"/>
                  </a:lnTo>
                  <a:lnTo>
                    <a:pt x="5734" y="14"/>
                  </a:lnTo>
                  <a:lnTo>
                    <a:pt x="6177" y="3"/>
                  </a:lnTo>
                  <a:lnTo>
                    <a:pt x="6631" y="0"/>
                  </a:lnTo>
                  <a:lnTo>
                    <a:pt x="7084" y="3"/>
                  </a:lnTo>
                  <a:lnTo>
                    <a:pt x="7527" y="14"/>
                  </a:lnTo>
                  <a:lnTo>
                    <a:pt x="7955" y="30"/>
                  </a:lnTo>
                  <a:lnTo>
                    <a:pt x="8366" y="54"/>
                  </a:lnTo>
                  <a:lnTo>
                    <a:pt x="8758" y="86"/>
                  </a:lnTo>
                  <a:lnTo>
                    <a:pt x="9127" y="124"/>
                  </a:lnTo>
                  <a:lnTo>
                    <a:pt x="9471" y="171"/>
                  </a:lnTo>
                  <a:lnTo>
                    <a:pt x="9787" y="224"/>
                  </a:lnTo>
                  <a:lnTo>
                    <a:pt x="9934" y="255"/>
                  </a:lnTo>
                  <a:lnTo>
                    <a:pt x="10073" y="286"/>
                  </a:lnTo>
                  <a:lnTo>
                    <a:pt x="10204" y="320"/>
                  </a:lnTo>
                  <a:lnTo>
                    <a:pt x="10327" y="356"/>
                  </a:lnTo>
                  <a:lnTo>
                    <a:pt x="10439" y="395"/>
                  </a:lnTo>
                  <a:lnTo>
                    <a:pt x="10543" y="434"/>
                  </a:lnTo>
                  <a:lnTo>
                    <a:pt x="10637" y="476"/>
                  </a:lnTo>
                  <a:lnTo>
                    <a:pt x="10721" y="520"/>
                  </a:lnTo>
                  <a:lnTo>
                    <a:pt x="10795" y="567"/>
                  </a:lnTo>
                  <a:lnTo>
                    <a:pt x="10859" y="616"/>
                  </a:lnTo>
                  <a:lnTo>
                    <a:pt x="10911" y="666"/>
                  </a:lnTo>
                  <a:lnTo>
                    <a:pt x="10952" y="719"/>
                  </a:lnTo>
                  <a:lnTo>
                    <a:pt x="10981" y="775"/>
                  </a:lnTo>
                  <a:lnTo>
                    <a:pt x="10998" y="832"/>
                  </a:lnTo>
                  <a:lnTo>
                    <a:pt x="11002" y="891"/>
                  </a:lnTo>
                  <a:lnTo>
                    <a:pt x="10995" y="953"/>
                  </a:lnTo>
                  <a:lnTo>
                    <a:pt x="10953" y="1143"/>
                  </a:lnTo>
                  <a:lnTo>
                    <a:pt x="11083" y="1189"/>
                  </a:lnTo>
                  <a:lnTo>
                    <a:pt x="11216" y="1231"/>
                  </a:lnTo>
                  <a:lnTo>
                    <a:pt x="11350" y="1265"/>
                  </a:lnTo>
                  <a:lnTo>
                    <a:pt x="11485" y="1294"/>
                  </a:lnTo>
                  <a:lnTo>
                    <a:pt x="11621" y="1316"/>
                  </a:lnTo>
                  <a:lnTo>
                    <a:pt x="11759" y="1333"/>
                  </a:lnTo>
                  <a:lnTo>
                    <a:pt x="11897" y="1343"/>
                  </a:lnTo>
                  <a:lnTo>
                    <a:pt x="12035" y="1347"/>
                  </a:lnTo>
                  <a:lnTo>
                    <a:pt x="12055" y="1249"/>
                  </a:lnTo>
                  <a:lnTo>
                    <a:pt x="12076" y="1161"/>
                  </a:lnTo>
                  <a:lnTo>
                    <a:pt x="12100" y="1082"/>
                  </a:lnTo>
                  <a:lnTo>
                    <a:pt x="12127" y="1011"/>
                  </a:lnTo>
                  <a:lnTo>
                    <a:pt x="12157" y="949"/>
                  </a:lnTo>
                  <a:lnTo>
                    <a:pt x="12191" y="897"/>
                  </a:lnTo>
                  <a:lnTo>
                    <a:pt x="12230" y="853"/>
                  </a:lnTo>
                  <a:lnTo>
                    <a:pt x="12274" y="817"/>
                  </a:lnTo>
                  <a:lnTo>
                    <a:pt x="12324" y="789"/>
                  </a:lnTo>
                  <a:lnTo>
                    <a:pt x="12380" y="770"/>
                  </a:lnTo>
                  <a:lnTo>
                    <a:pt x="12443" y="758"/>
                  </a:lnTo>
                  <a:lnTo>
                    <a:pt x="12516" y="755"/>
                  </a:lnTo>
                  <a:lnTo>
                    <a:pt x="12595" y="759"/>
                  </a:lnTo>
                  <a:lnTo>
                    <a:pt x="12683" y="772"/>
                  </a:lnTo>
                  <a:lnTo>
                    <a:pt x="12781" y="792"/>
                  </a:lnTo>
                  <a:lnTo>
                    <a:pt x="12890" y="820"/>
                  </a:lnTo>
                  <a:lnTo>
                    <a:pt x="12975" y="847"/>
                  </a:lnTo>
                  <a:lnTo>
                    <a:pt x="13050" y="878"/>
                  </a:lnTo>
                  <a:lnTo>
                    <a:pt x="13112" y="914"/>
                  </a:lnTo>
                  <a:lnTo>
                    <a:pt x="13164" y="956"/>
                  </a:lnTo>
                  <a:lnTo>
                    <a:pt x="13203" y="1004"/>
                  </a:lnTo>
                  <a:lnTo>
                    <a:pt x="13232" y="1059"/>
                  </a:lnTo>
                  <a:lnTo>
                    <a:pt x="13252" y="1122"/>
                  </a:lnTo>
                  <a:lnTo>
                    <a:pt x="13261" y="1194"/>
                  </a:lnTo>
                  <a:lnTo>
                    <a:pt x="13261" y="1275"/>
                  </a:lnTo>
                  <a:lnTo>
                    <a:pt x="13252" y="1367"/>
                  </a:lnTo>
                  <a:lnTo>
                    <a:pt x="13233" y="1469"/>
                  </a:lnTo>
                  <a:lnTo>
                    <a:pt x="13207" y="1583"/>
                  </a:lnTo>
                  <a:lnTo>
                    <a:pt x="13172" y="1710"/>
                  </a:lnTo>
                  <a:lnTo>
                    <a:pt x="13129" y="1850"/>
                  </a:lnTo>
                  <a:lnTo>
                    <a:pt x="13020" y="2174"/>
                  </a:lnTo>
                  <a:lnTo>
                    <a:pt x="13004" y="2227"/>
                  </a:lnTo>
                  <a:lnTo>
                    <a:pt x="12990" y="2283"/>
                  </a:lnTo>
                  <a:lnTo>
                    <a:pt x="12969" y="2404"/>
                  </a:lnTo>
                  <a:lnTo>
                    <a:pt x="12955" y="2534"/>
                  </a:lnTo>
                  <a:lnTo>
                    <a:pt x="12944" y="2670"/>
                  </a:lnTo>
                  <a:lnTo>
                    <a:pt x="12919" y="2938"/>
                  </a:lnTo>
                  <a:lnTo>
                    <a:pt x="12899" y="3063"/>
                  </a:lnTo>
                  <a:lnTo>
                    <a:pt x="12891" y="3109"/>
                  </a:lnTo>
                  <a:lnTo>
                    <a:pt x="12888" y="3122"/>
                  </a:lnTo>
                  <a:lnTo>
                    <a:pt x="12871" y="3178"/>
                  </a:lnTo>
                  <a:lnTo>
                    <a:pt x="12837" y="3267"/>
                  </a:lnTo>
                  <a:lnTo>
                    <a:pt x="12815" y="3307"/>
                  </a:lnTo>
                  <a:lnTo>
                    <a:pt x="12791" y="3343"/>
                  </a:lnTo>
                  <a:lnTo>
                    <a:pt x="12763" y="3373"/>
                  </a:lnTo>
                  <a:lnTo>
                    <a:pt x="12732" y="3400"/>
                  </a:lnTo>
                  <a:lnTo>
                    <a:pt x="12695" y="3421"/>
                  </a:lnTo>
                  <a:lnTo>
                    <a:pt x="12657" y="3438"/>
                  </a:lnTo>
                  <a:lnTo>
                    <a:pt x="12599" y="3453"/>
                  </a:lnTo>
                  <a:lnTo>
                    <a:pt x="12546" y="3462"/>
                  </a:lnTo>
                  <a:lnTo>
                    <a:pt x="12496" y="3466"/>
                  </a:lnTo>
                  <a:lnTo>
                    <a:pt x="12452" y="3464"/>
                  </a:lnTo>
                  <a:lnTo>
                    <a:pt x="12412" y="3459"/>
                  </a:lnTo>
                  <a:lnTo>
                    <a:pt x="12376" y="3448"/>
                  </a:lnTo>
                  <a:lnTo>
                    <a:pt x="12344" y="3435"/>
                  </a:lnTo>
                  <a:lnTo>
                    <a:pt x="12316" y="3419"/>
                  </a:lnTo>
                  <a:lnTo>
                    <a:pt x="12292" y="3399"/>
                  </a:lnTo>
                  <a:lnTo>
                    <a:pt x="12273" y="3378"/>
                  </a:lnTo>
                  <a:lnTo>
                    <a:pt x="12259" y="3355"/>
                  </a:lnTo>
                  <a:lnTo>
                    <a:pt x="12248" y="3330"/>
                  </a:lnTo>
                  <a:lnTo>
                    <a:pt x="12240" y="3306"/>
                  </a:lnTo>
                  <a:lnTo>
                    <a:pt x="12238" y="3281"/>
                  </a:lnTo>
                  <a:lnTo>
                    <a:pt x="12244" y="3232"/>
                  </a:lnTo>
                  <a:lnTo>
                    <a:pt x="12383" y="2783"/>
                  </a:lnTo>
                  <a:lnTo>
                    <a:pt x="12293" y="2762"/>
                  </a:lnTo>
                  <a:lnTo>
                    <a:pt x="12204" y="2746"/>
                  </a:lnTo>
                  <a:lnTo>
                    <a:pt x="12081" y="3293"/>
                  </a:lnTo>
                  <a:lnTo>
                    <a:pt x="12068" y="3328"/>
                  </a:lnTo>
                  <a:lnTo>
                    <a:pt x="12045" y="3358"/>
                  </a:lnTo>
                  <a:lnTo>
                    <a:pt x="12012" y="3385"/>
                  </a:lnTo>
                  <a:lnTo>
                    <a:pt x="11971" y="3407"/>
                  </a:lnTo>
                  <a:lnTo>
                    <a:pt x="11923" y="3426"/>
                  </a:lnTo>
                  <a:lnTo>
                    <a:pt x="11868" y="3441"/>
                  </a:lnTo>
                  <a:lnTo>
                    <a:pt x="11738" y="3459"/>
                  </a:lnTo>
                  <a:lnTo>
                    <a:pt x="11590" y="3463"/>
                  </a:lnTo>
                  <a:lnTo>
                    <a:pt x="11426" y="3455"/>
                  </a:lnTo>
                  <a:lnTo>
                    <a:pt x="11255" y="3436"/>
                  </a:lnTo>
                  <a:lnTo>
                    <a:pt x="11078" y="3406"/>
                  </a:lnTo>
                  <a:lnTo>
                    <a:pt x="10906" y="3368"/>
                  </a:lnTo>
                  <a:lnTo>
                    <a:pt x="10739" y="3321"/>
                  </a:lnTo>
                  <a:lnTo>
                    <a:pt x="10587" y="3266"/>
                  </a:lnTo>
                  <a:lnTo>
                    <a:pt x="10455" y="3207"/>
                  </a:lnTo>
                  <a:lnTo>
                    <a:pt x="10395" y="3174"/>
                  </a:lnTo>
                  <a:lnTo>
                    <a:pt x="10345" y="3142"/>
                  </a:lnTo>
                  <a:lnTo>
                    <a:pt x="10301" y="3108"/>
                  </a:lnTo>
                  <a:lnTo>
                    <a:pt x="10265" y="3073"/>
                  </a:lnTo>
                  <a:lnTo>
                    <a:pt x="10239" y="3037"/>
                  </a:lnTo>
                  <a:lnTo>
                    <a:pt x="10222" y="3002"/>
                  </a:lnTo>
                  <a:lnTo>
                    <a:pt x="10214" y="2964"/>
                  </a:lnTo>
                  <a:lnTo>
                    <a:pt x="10218" y="2928"/>
                  </a:lnTo>
                  <a:lnTo>
                    <a:pt x="10317" y="2547"/>
                  </a:lnTo>
                  <a:lnTo>
                    <a:pt x="10094" y="2487"/>
                  </a:lnTo>
                  <a:lnTo>
                    <a:pt x="9868" y="2433"/>
                  </a:lnTo>
                  <a:lnTo>
                    <a:pt x="9641" y="2385"/>
                  </a:lnTo>
                  <a:lnTo>
                    <a:pt x="9413" y="2342"/>
                  </a:lnTo>
                  <a:lnTo>
                    <a:pt x="9184" y="2305"/>
                  </a:lnTo>
                  <a:lnTo>
                    <a:pt x="8953" y="2273"/>
                  </a:lnTo>
                  <a:lnTo>
                    <a:pt x="8722" y="2245"/>
                  </a:lnTo>
                  <a:lnTo>
                    <a:pt x="8490" y="2222"/>
                  </a:lnTo>
                  <a:lnTo>
                    <a:pt x="8024" y="2186"/>
                  </a:lnTo>
                  <a:lnTo>
                    <a:pt x="7558" y="2165"/>
                  </a:lnTo>
                  <a:lnTo>
                    <a:pt x="7094" y="2153"/>
                  </a:lnTo>
                  <a:lnTo>
                    <a:pt x="6631" y="2150"/>
                  </a:lnTo>
                  <a:lnTo>
                    <a:pt x="6167" y="2153"/>
                  </a:lnTo>
                  <a:lnTo>
                    <a:pt x="5703" y="2165"/>
                  </a:lnTo>
                  <a:lnTo>
                    <a:pt x="5237" y="2186"/>
                  </a:lnTo>
                  <a:lnTo>
                    <a:pt x="4771" y="2222"/>
                  </a:lnTo>
                  <a:lnTo>
                    <a:pt x="4539" y="2245"/>
                  </a:lnTo>
                  <a:lnTo>
                    <a:pt x="4308" y="2273"/>
                  </a:lnTo>
                  <a:lnTo>
                    <a:pt x="4077" y="2305"/>
                  </a:lnTo>
                  <a:lnTo>
                    <a:pt x="3848" y="2342"/>
                  </a:lnTo>
                  <a:lnTo>
                    <a:pt x="3620" y="2385"/>
                  </a:lnTo>
                  <a:lnTo>
                    <a:pt x="3393" y="2433"/>
                  </a:lnTo>
                  <a:lnTo>
                    <a:pt x="3167" y="2487"/>
                  </a:lnTo>
                  <a:lnTo>
                    <a:pt x="2944" y="2547"/>
                  </a:lnTo>
                  <a:lnTo>
                    <a:pt x="3043" y="2928"/>
                  </a:lnTo>
                  <a:lnTo>
                    <a:pt x="3047" y="2964"/>
                  </a:lnTo>
                  <a:lnTo>
                    <a:pt x="3039" y="3002"/>
                  </a:lnTo>
                  <a:lnTo>
                    <a:pt x="3023" y="3037"/>
                  </a:lnTo>
                  <a:lnTo>
                    <a:pt x="2996" y="3073"/>
                  </a:lnTo>
                  <a:lnTo>
                    <a:pt x="2960" y="3108"/>
                  </a:lnTo>
                  <a:lnTo>
                    <a:pt x="2916" y="3142"/>
                  </a:lnTo>
                  <a:lnTo>
                    <a:pt x="2866" y="3174"/>
                  </a:lnTo>
                  <a:lnTo>
                    <a:pt x="2807" y="3207"/>
                  </a:lnTo>
                  <a:lnTo>
                    <a:pt x="2674" y="3266"/>
                  </a:lnTo>
                  <a:lnTo>
                    <a:pt x="2522" y="3321"/>
                  </a:lnTo>
                  <a:lnTo>
                    <a:pt x="2355" y="3368"/>
                  </a:lnTo>
                  <a:lnTo>
                    <a:pt x="2183" y="3406"/>
                  </a:lnTo>
                  <a:lnTo>
                    <a:pt x="2007" y="3436"/>
                  </a:lnTo>
                  <a:lnTo>
                    <a:pt x="1835" y="3455"/>
                  </a:lnTo>
                  <a:lnTo>
                    <a:pt x="1671" y="3463"/>
                  </a:lnTo>
                  <a:lnTo>
                    <a:pt x="1523" y="3459"/>
                  </a:lnTo>
                  <a:lnTo>
                    <a:pt x="1394" y="3441"/>
                  </a:lnTo>
                  <a:lnTo>
                    <a:pt x="1338" y="3426"/>
                  </a:lnTo>
                  <a:lnTo>
                    <a:pt x="1290" y="3407"/>
                  </a:lnTo>
                  <a:lnTo>
                    <a:pt x="1249" y="3385"/>
                  </a:lnTo>
                  <a:lnTo>
                    <a:pt x="1216" y="3358"/>
                  </a:lnTo>
                  <a:lnTo>
                    <a:pt x="1193" y="3328"/>
                  </a:lnTo>
                  <a:lnTo>
                    <a:pt x="1180" y="3293"/>
                  </a:lnTo>
                  <a:lnTo>
                    <a:pt x="1057" y="2746"/>
                  </a:lnTo>
                  <a:lnTo>
                    <a:pt x="968" y="2762"/>
                  </a:lnTo>
                  <a:lnTo>
                    <a:pt x="878" y="2783"/>
                  </a:lnTo>
                  <a:lnTo>
                    <a:pt x="1017" y="3232"/>
                  </a:lnTo>
                  <a:lnTo>
                    <a:pt x="1022" y="3257"/>
                  </a:lnTo>
                  <a:lnTo>
                    <a:pt x="1023" y="3281"/>
                  </a:lnTo>
                  <a:lnTo>
                    <a:pt x="1021" y="3306"/>
                  </a:lnTo>
                  <a:lnTo>
                    <a:pt x="1013" y="3330"/>
                  </a:lnTo>
                  <a:lnTo>
                    <a:pt x="1003" y="3355"/>
                  </a:lnTo>
                  <a:lnTo>
                    <a:pt x="988" y="3378"/>
                  </a:lnTo>
                  <a:lnTo>
                    <a:pt x="969" y="3399"/>
                  </a:lnTo>
                  <a:lnTo>
                    <a:pt x="945" y="3419"/>
                  </a:lnTo>
                  <a:lnTo>
                    <a:pt x="917" y="3435"/>
                  </a:lnTo>
                  <a:lnTo>
                    <a:pt x="886" y="3448"/>
                  </a:lnTo>
                  <a:lnTo>
                    <a:pt x="849" y="3459"/>
                  </a:lnTo>
                  <a:lnTo>
                    <a:pt x="810" y="3464"/>
                  </a:lnTo>
                  <a:lnTo>
                    <a:pt x="765" y="3466"/>
                  </a:lnTo>
                  <a:lnTo>
                    <a:pt x="715" y="3462"/>
                  </a:lnTo>
                  <a:lnTo>
                    <a:pt x="662" y="3453"/>
                  </a:lnTo>
                  <a:lnTo>
                    <a:pt x="604" y="3438"/>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1" name="Freeform 5"/>
            <p:cNvSpPr>
              <a:spLocks/>
            </p:cNvSpPr>
            <p:nvPr/>
          </p:nvSpPr>
          <p:spPr bwMode="auto">
            <a:xfrm>
              <a:off x="724" y="4093"/>
              <a:ext cx="164" cy="130"/>
            </a:xfrm>
            <a:custGeom>
              <a:avLst/>
              <a:gdLst>
                <a:gd name="T0" fmla="*/ 0 w 493"/>
                <a:gd name="T1" fmla="*/ 0 h 395"/>
                <a:gd name="T2" fmla="*/ 0 w 493"/>
                <a:gd name="T3" fmla="*/ 0 h 395"/>
                <a:gd name="T4" fmla="*/ 0 w 493"/>
                <a:gd name="T5" fmla="*/ 0 h 395"/>
                <a:gd name="T6" fmla="*/ 0 w 493"/>
                <a:gd name="T7" fmla="*/ 0 h 395"/>
                <a:gd name="T8" fmla="*/ 0 w 493"/>
                <a:gd name="T9" fmla="*/ 0 h 395"/>
                <a:gd name="T10" fmla="*/ 0 w 493"/>
                <a:gd name="T11" fmla="*/ 0 h 395"/>
                <a:gd name="T12" fmla="*/ 0 w 493"/>
                <a:gd name="T13" fmla="*/ 0 h 395"/>
                <a:gd name="T14" fmla="*/ 0 w 493"/>
                <a:gd name="T15" fmla="*/ 0 h 395"/>
                <a:gd name="T16" fmla="*/ 0 w 493"/>
                <a:gd name="T17" fmla="*/ 0 h 395"/>
                <a:gd name="T18" fmla="*/ 0 w 493"/>
                <a:gd name="T19" fmla="*/ 0 h 395"/>
                <a:gd name="T20" fmla="*/ 0 w 493"/>
                <a:gd name="T21" fmla="*/ 0 h 395"/>
                <a:gd name="T22" fmla="*/ 0 w 493"/>
                <a:gd name="T23" fmla="*/ 0 h 395"/>
                <a:gd name="T24" fmla="*/ 0 w 493"/>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3"/>
                <a:gd name="T40" fmla="*/ 0 h 395"/>
                <a:gd name="T41" fmla="*/ 493 w 493"/>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3" h="395">
                  <a:moveTo>
                    <a:pt x="5" y="395"/>
                  </a:moveTo>
                  <a:lnTo>
                    <a:pt x="0" y="355"/>
                  </a:lnTo>
                  <a:lnTo>
                    <a:pt x="6" y="315"/>
                  </a:lnTo>
                  <a:lnTo>
                    <a:pt x="22" y="277"/>
                  </a:lnTo>
                  <a:lnTo>
                    <a:pt x="46" y="239"/>
                  </a:lnTo>
                  <a:lnTo>
                    <a:pt x="79" y="202"/>
                  </a:lnTo>
                  <a:lnTo>
                    <a:pt x="120" y="167"/>
                  </a:lnTo>
                  <a:lnTo>
                    <a:pt x="168" y="135"/>
                  </a:lnTo>
                  <a:lnTo>
                    <a:pt x="221" y="103"/>
                  </a:lnTo>
                  <a:lnTo>
                    <a:pt x="283" y="73"/>
                  </a:lnTo>
                  <a:lnTo>
                    <a:pt x="350" y="45"/>
                  </a:lnTo>
                  <a:lnTo>
                    <a:pt x="420" y="21"/>
                  </a:lnTo>
                  <a:lnTo>
                    <a:pt x="49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2" name="Freeform 6"/>
            <p:cNvSpPr>
              <a:spLocks/>
            </p:cNvSpPr>
            <p:nvPr/>
          </p:nvSpPr>
          <p:spPr bwMode="auto">
            <a:xfrm>
              <a:off x="798" y="4127"/>
              <a:ext cx="137" cy="117"/>
            </a:xfrm>
            <a:custGeom>
              <a:avLst/>
              <a:gdLst>
                <a:gd name="T0" fmla="*/ 0 w 411"/>
                <a:gd name="T1" fmla="*/ 0 h 346"/>
                <a:gd name="T2" fmla="*/ 0 w 411"/>
                <a:gd name="T3" fmla="*/ 0 h 346"/>
                <a:gd name="T4" fmla="*/ 0 w 411"/>
                <a:gd name="T5" fmla="*/ 0 h 346"/>
                <a:gd name="T6" fmla="*/ 0 w 411"/>
                <a:gd name="T7" fmla="*/ 0 h 346"/>
                <a:gd name="T8" fmla="*/ 0 w 411"/>
                <a:gd name="T9" fmla="*/ 0 h 346"/>
                <a:gd name="T10" fmla="*/ 0 w 411"/>
                <a:gd name="T11" fmla="*/ 0 h 346"/>
                <a:gd name="T12" fmla="*/ 0 w 411"/>
                <a:gd name="T13" fmla="*/ 0 h 346"/>
                <a:gd name="T14" fmla="*/ 0 w 411"/>
                <a:gd name="T15" fmla="*/ 0 h 346"/>
                <a:gd name="T16" fmla="*/ 0 w 411"/>
                <a:gd name="T17" fmla="*/ 0 h 346"/>
                <a:gd name="T18" fmla="*/ 0 w 411"/>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1"/>
                <a:gd name="T31" fmla="*/ 0 h 346"/>
                <a:gd name="T32" fmla="*/ 411 w 411"/>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1" h="346">
                  <a:moveTo>
                    <a:pt x="0" y="0"/>
                  </a:moveTo>
                  <a:lnTo>
                    <a:pt x="85" y="275"/>
                  </a:lnTo>
                  <a:lnTo>
                    <a:pt x="152" y="252"/>
                  </a:lnTo>
                  <a:lnTo>
                    <a:pt x="212" y="242"/>
                  </a:lnTo>
                  <a:lnTo>
                    <a:pt x="264" y="240"/>
                  </a:lnTo>
                  <a:lnTo>
                    <a:pt x="309" y="249"/>
                  </a:lnTo>
                  <a:lnTo>
                    <a:pt x="346" y="265"/>
                  </a:lnTo>
                  <a:lnTo>
                    <a:pt x="375" y="287"/>
                  </a:lnTo>
                  <a:lnTo>
                    <a:pt x="397" y="315"/>
                  </a:lnTo>
                  <a:lnTo>
                    <a:pt x="411" y="34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3" name="Freeform 7"/>
            <p:cNvSpPr>
              <a:spLocks/>
            </p:cNvSpPr>
            <p:nvPr/>
          </p:nvSpPr>
          <p:spPr bwMode="auto">
            <a:xfrm>
              <a:off x="947" y="4077"/>
              <a:ext cx="170" cy="186"/>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0" y="9"/>
                  </a:moveTo>
                  <a:lnTo>
                    <a:pt x="105" y="0"/>
                  </a:lnTo>
                  <a:lnTo>
                    <a:pt x="204" y="1"/>
                  </a:lnTo>
                  <a:lnTo>
                    <a:pt x="294" y="13"/>
                  </a:lnTo>
                  <a:lnTo>
                    <a:pt x="335" y="23"/>
                  </a:lnTo>
                  <a:lnTo>
                    <a:pt x="373" y="36"/>
                  </a:lnTo>
                  <a:lnTo>
                    <a:pt x="407" y="53"/>
                  </a:lnTo>
                  <a:lnTo>
                    <a:pt x="437" y="72"/>
                  </a:lnTo>
                  <a:lnTo>
                    <a:pt x="462" y="96"/>
                  </a:lnTo>
                  <a:lnTo>
                    <a:pt x="483" y="123"/>
                  </a:lnTo>
                  <a:lnTo>
                    <a:pt x="498" y="153"/>
                  </a:lnTo>
                  <a:lnTo>
                    <a:pt x="508" y="185"/>
                  </a:lnTo>
                  <a:lnTo>
                    <a:pt x="510" y="224"/>
                  </a:lnTo>
                  <a:lnTo>
                    <a:pt x="508" y="265"/>
                  </a:lnTo>
                  <a:lnTo>
                    <a:pt x="498" y="300"/>
                  </a:lnTo>
                  <a:lnTo>
                    <a:pt x="483" y="330"/>
                  </a:lnTo>
                  <a:lnTo>
                    <a:pt x="460" y="357"/>
                  </a:lnTo>
                  <a:lnTo>
                    <a:pt x="432" y="379"/>
                  </a:lnTo>
                  <a:lnTo>
                    <a:pt x="401" y="398"/>
                  </a:lnTo>
                  <a:lnTo>
                    <a:pt x="367" y="415"/>
                  </a:lnTo>
                  <a:lnTo>
                    <a:pt x="294" y="443"/>
                  </a:lnTo>
                  <a:lnTo>
                    <a:pt x="226" y="466"/>
                  </a:lnTo>
                  <a:lnTo>
                    <a:pt x="168" y="491"/>
                  </a:lnTo>
                  <a:lnTo>
                    <a:pt x="146" y="504"/>
                  </a:lnTo>
                  <a:lnTo>
                    <a:pt x="130" y="519"/>
                  </a:lnTo>
                  <a:lnTo>
                    <a:pt x="123" y="536"/>
                  </a:lnTo>
                  <a:lnTo>
                    <a:pt x="123" y="55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4" name="Freeform 8"/>
            <p:cNvSpPr>
              <a:spLocks/>
            </p:cNvSpPr>
            <p:nvPr/>
          </p:nvSpPr>
          <p:spPr bwMode="auto">
            <a:xfrm>
              <a:off x="1004" y="3614"/>
              <a:ext cx="117" cy="552"/>
            </a:xfrm>
            <a:custGeom>
              <a:avLst/>
              <a:gdLst>
                <a:gd name="T0" fmla="*/ 0 w 349"/>
                <a:gd name="T1" fmla="*/ 0 h 1655"/>
                <a:gd name="T2" fmla="*/ 0 w 349"/>
                <a:gd name="T3" fmla="*/ 0 h 1655"/>
                <a:gd name="T4" fmla="*/ 0 w 349"/>
                <a:gd name="T5" fmla="*/ 0 h 1655"/>
                <a:gd name="T6" fmla="*/ 0 w 349"/>
                <a:gd name="T7" fmla="*/ 0 h 1655"/>
                <a:gd name="T8" fmla="*/ 0 w 349"/>
                <a:gd name="T9" fmla="*/ 0 h 1655"/>
                <a:gd name="T10" fmla="*/ 0 w 349"/>
                <a:gd name="T11" fmla="*/ 0 h 1655"/>
                <a:gd name="T12" fmla="*/ 0 w 349"/>
                <a:gd name="T13" fmla="*/ 0 h 1655"/>
                <a:gd name="T14" fmla="*/ 0 w 349"/>
                <a:gd name="T15" fmla="*/ 0 h 1655"/>
                <a:gd name="T16" fmla="*/ 0 w 349"/>
                <a:gd name="T17" fmla="*/ 0 h 1655"/>
                <a:gd name="T18" fmla="*/ 0 w 349"/>
                <a:gd name="T19" fmla="*/ 0 h 1655"/>
                <a:gd name="T20" fmla="*/ 0 w 349"/>
                <a:gd name="T21" fmla="*/ 0 h 1655"/>
                <a:gd name="T22" fmla="*/ 0 w 349"/>
                <a:gd name="T23" fmla="*/ 0 h 16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9"/>
                <a:gd name="T37" fmla="*/ 0 h 1655"/>
                <a:gd name="T38" fmla="*/ 349 w 349"/>
                <a:gd name="T39" fmla="*/ 1655 h 16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9" h="1655">
                  <a:moveTo>
                    <a:pt x="339" y="1655"/>
                  </a:moveTo>
                  <a:lnTo>
                    <a:pt x="347" y="1574"/>
                  </a:lnTo>
                  <a:lnTo>
                    <a:pt x="349" y="1493"/>
                  </a:lnTo>
                  <a:lnTo>
                    <a:pt x="344" y="1411"/>
                  </a:lnTo>
                  <a:lnTo>
                    <a:pt x="333" y="1328"/>
                  </a:lnTo>
                  <a:lnTo>
                    <a:pt x="318" y="1243"/>
                  </a:lnTo>
                  <a:lnTo>
                    <a:pt x="299" y="1156"/>
                  </a:lnTo>
                  <a:lnTo>
                    <a:pt x="250" y="969"/>
                  </a:lnTo>
                  <a:lnTo>
                    <a:pt x="125" y="539"/>
                  </a:lnTo>
                  <a:lnTo>
                    <a:pt x="60" y="286"/>
                  </a:lnTo>
                  <a:lnTo>
                    <a:pt x="36" y="185"/>
                  </a:lnTo>
                  <a:lnTo>
                    <a:pt x="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5" name="Freeform 9"/>
            <p:cNvSpPr>
              <a:spLocks/>
            </p:cNvSpPr>
            <p:nvPr/>
          </p:nvSpPr>
          <p:spPr bwMode="auto">
            <a:xfrm>
              <a:off x="1365" y="3546"/>
              <a:ext cx="105" cy="543"/>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3"/>
                <a:gd name="T40" fmla="*/ 0 h 1628"/>
                <a:gd name="T41" fmla="*/ 313 w 313"/>
                <a:gd name="T42" fmla="*/ 1628 h 16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3" h="1628">
                  <a:moveTo>
                    <a:pt x="0" y="0"/>
                  </a:moveTo>
                  <a:lnTo>
                    <a:pt x="44" y="182"/>
                  </a:lnTo>
                  <a:lnTo>
                    <a:pt x="90" y="355"/>
                  </a:lnTo>
                  <a:lnTo>
                    <a:pt x="176" y="701"/>
                  </a:lnTo>
                  <a:lnTo>
                    <a:pt x="215" y="881"/>
                  </a:lnTo>
                  <a:lnTo>
                    <a:pt x="245" y="1071"/>
                  </a:lnTo>
                  <a:lnTo>
                    <a:pt x="267" y="1276"/>
                  </a:lnTo>
                  <a:lnTo>
                    <a:pt x="273" y="1386"/>
                  </a:lnTo>
                  <a:lnTo>
                    <a:pt x="277" y="1500"/>
                  </a:lnTo>
                  <a:lnTo>
                    <a:pt x="279" y="1541"/>
                  </a:lnTo>
                  <a:lnTo>
                    <a:pt x="286" y="1576"/>
                  </a:lnTo>
                  <a:lnTo>
                    <a:pt x="297" y="1605"/>
                  </a:lnTo>
                  <a:lnTo>
                    <a:pt x="313" y="1628"/>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6" name="Freeform 10"/>
            <p:cNvSpPr>
              <a:spLocks/>
            </p:cNvSpPr>
            <p:nvPr/>
          </p:nvSpPr>
          <p:spPr bwMode="auto">
            <a:xfrm>
              <a:off x="1465" y="4014"/>
              <a:ext cx="145" cy="130"/>
            </a:xfrm>
            <a:custGeom>
              <a:avLst/>
              <a:gdLst>
                <a:gd name="T0" fmla="*/ 0 w 435"/>
                <a:gd name="T1" fmla="*/ 0 h 381"/>
                <a:gd name="T2" fmla="*/ 0 w 435"/>
                <a:gd name="T3" fmla="*/ 0 h 381"/>
                <a:gd name="T4" fmla="*/ 0 w 435"/>
                <a:gd name="T5" fmla="*/ 0 h 381"/>
                <a:gd name="T6" fmla="*/ 0 w 435"/>
                <a:gd name="T7" fmla="*/ 0 h 381"/>
                <a:gd name="T8" fmla="*/ 0 w 435"/>
                <a:gd name="T9" fmla="*/ 0 h 381"/>
                <a:gd name="T10" fmla="*/ 0 w 435"/>
                <a:gd name="T11" fmla="*/ 0 h 381"/>
                <a:gd name="T12" fmla="*/ 0 w 435"/>
                <a:gd name="T13" fmla="*/ 0 h 381"/>
                <a:gd name="T14" fmla="*/ 0 w 435"/>
                <a:gd name="T15" fmla="*/ 0 h 381"/>
                <a:gd name="T16" fmla="*/ 0 w 435"/>
                <a:gd name="T17" fmla="*/ 0 h 381"/>
                <a:gd name="T18" fmla="*/ 0 w 435"/>
                <a:gd name="T19" fmla="*/ 0 h 381"/>
                <a:gd name="T20" fmla="*/ 0 w 435"/>
                <a:gd name="T21" fmla="*/ 0 h 381"/>
                <a:gd name="T22" fmla="*/ 0 w 435"/>
                <a:gd name="T23" fmla="*/ 0 h 381"/>
                <a:gd name="T24" fmla="*/ 0 w 435"/>
                <a:gd name="T25" fmla="*/ 0 h 381"/>
                <a:gd name="T26" fmla="*/ 0 w 435"/>
                <a:gd name="T27" fmla="*/ 0 h 381"/>
                <a:gd name="T28" fmla="*/ 0 w 435"/>
                <a:gd name="T29" fmla="*/ 0 h 381"/>
                <a:gd name="T30" fmla="*/ 0 w 435"/>
                <a:gd name="T31" fmla="*/ 0 h 381"/>
                <a:gd name="T32" fmla="*/ 0 w 435"/>
                <a:gd name="T33" fmla="*/ 0 h 381"/>
                <a:gd name="T34" fmla="*/ 0 w 435"/>
                <a:gd name="T35" fmla="*/ 0 h 381"/>
                <a:gd name="T36" fmla="*/ 0 w 435"/>
                <a:gd name="T37" fmla="*/ 0 h 381"/>
                <a:gd name="T38" fmla="*/ 0 w 435"/>
                <a:gd name="T39" fmla="*/ 0 h 381"/>
                <a:gd name="T40" fmla="*/ 0 w 435"/>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5"/>
                <a:gd name="T64" fmla="*/ 0 h 381"/>
                <a:gd name="T65" fmla="*/ 435 w 435"/>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5" h="381">
                  <a:moveTo>
                    <a:pt x="435" y="381"/>
                  </a:moveTo>
                  <a:lnTo>
                    <a:pt x="425" y="357"/>
                  </a:lnTo>
                  <a:lnTo>
                    <a:pt x="410" y="337"/>
                  </a:lnTo>
                  <a:lnTo>
                    <a:pt x="390" y="323"/>
                  </a:lnTo>
                  <a:lnTo>
                    <a:pt x="368" y="313"/>
                  </a:lnTo>
                  <a:lnTo>
                    <a:pt x="311" y="302"/>
                  </a:lnTo>
                  <a:lnTo>
                    <a:pt x="248" y="297"/>
                  </a:lnTo>
                  <a:lnTo>
                    <a:pt x="181" y="295"/>
                  </a:lnTo>
                  <a:lnTo>
                    <a:pt x="117" y="286"/>
                  </a:lnTo>
                  <a:lnTo>
                    <a:pt x="59" y="264"/>
                  </a:lnTo>
                  <a:lnTo>
                    <a:pt x="33" y="247"/>
                  </a:lnTo>
                  <a:lnTo>
                    <a:pt x="13" y="224"/>
                  </a:lnTo>
                  <a:lnTo>
                    <a:pt x="2" y="205"/>
                  </a:lnTo>
                  <a:lnTo>
                    <a:pt x="0" y="187"/>
                  </a:lnTo>
                  <a:lnTo>
                    <a:pt x="3" y="168"/>
                  </a:lnTo>
                  <a:lnTo>
                    <a:pt x="13" y="151"/>
                  </a:lnTo>
                  <a:lnTo>
                    <a:pt x="48" y="117"/>
                  </a:lnTo>
                  <a:lnTo>
                    <a:pt x="98" y="86"/>
                  </a:lnTo>
                  <a:lnTo>
                    <a:pt x="159" y="60"/>
                  </a:lnTo>
                  <a:lnTo>
                    <a:pt x="222" y="35"/>
                  </a:lnTo>
                  <a:lnTo>
                    <a:pt x="336"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7" name="Freeform 11"/>
            <p:cNvSpPr>
              <a:spLocks/>
            </p:cNvSpPr>
            <p:nvPr/>
          </p:nvSpPr>
          <p:spPr bwMode="auto">
            <a:xfrm>
              <a:off x="4002" y="4014"/>
              <a:ext cx="145" cy="130"/>
            </a:xfrm>
            <a:custGeom>
              <a:avLst/>
              <a:gdLst>
                <a:gd name="T0" fmla="*/ 0 w 436"/>
                <a:gd name="T1" fmla="*/ 0 h 381"/>
                <a:gd name="T2" fmla="*/ 0 w 436"/>
                <a:gd name="T3" fmla="*/ 0 h 381"/>
                <a:gd name="T4" fmla="*/ 0 w 436"/>
                <a:gd name="T5" fmla="*/ 0 h 381"/>
                <a:gd name="T6" fmla="*/ 0 w 436"/>
                <a:gd name="T7" fmla="*/ 0 h 381"/>
                <a:gd name="T8" fmla="*/ 0 w 436"/>
                <a:gd name="T9" fmla="*/ 0 h 381"/>
                <a:gd name="T10" fmla="*/ 0 w 436"/>
                <a:gd name="T11" fmla="*/ 0 h 381"/>
                <a:gd name="T12" fmla="*/ 0 w 436"/>
                <a:gd name="T13" fmla="*/ 0 h 381"/>
                <a:gd name="T14" fmla="*/ 0 w 436"/>
                <a:gd name="T15" fmla="*/ 0 h 381"/>
                <a:gd name="T16" fmla="*/ 0 w 436"/>
                <a:gd name="T17" fmla="*/ 0 h 381"/>
                <a:gd name="T18" fmla="*/ 0 w 436"/>
                <a:gd name="T19" fmla="*/ 0 h 381"/>
                <a:gd name="T20" fmla="*/ 0 w 436"/>
                <a:gd name="T21" fmla="*/ 0 h 381"/>
                <a:gd name="T22" fmla="*/ 0 w 436"/>
                <a:gd name="T23" fmla="*/ 0 h 381"/>
                <a:gd name="T24" fmla="*/ 0 w 436"/>
                <a:gd name="T25" fmla="*/ 0 h 381"/>
                <a:gd name="T26" fmla="*/ 0 w 436"/>
                <a:gd name="T27" fmla="*/ 0 h 381"/>
                <a:gd name="T28" fmla="*/ 0 w 436"/>
                <a:gd name="T29" fmla="*/ 0 h 381"/>
                <a:gd name="T30" fmla="*/ 0 w 436"/>
                <a:gd name="T31" fmla="*/ 0 h 381"/>
                <a:gd name="T32" fmla="*/ 0 w 436"/>
                <a:gd name="T33" fmla="*/ 0 h 381"/>
                <a:gd name="T34" fmla="*/ 0 w 436"/>
                <a:gd name="T35" fmla="*/ 0 h 381"/>
                <a:gd name="T36" fmla="*/ 0 w 436"/>
                <a:gd name="T37" fmla="*/ 0 h 381"/>
                <a:gd name="T38" fmla="*/ 0 w 436"/>
                <a:gd name="T39" fmla="*/ 0 h 381"/>
                <a:gd name="T40" fmla="*/ 0 w 436"/>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6"/>
                <a:gd name="T64" fmla="*/ 0 h 381"/>
                <a:gd name="T65" fmla="*/ 436 w 436"/>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6" h="381">
                  <a:moveTo>
                    <a:pt x="99" y="0"/>
                  </a:moveTo>
                  <a:lnTo>
                    <a:pt x="214" y="35"/>
                  </a:lnTo>
                  <a:lnTo>
                    <a:pt x="276" y="60"/>
                  </a:lnTo>
                  <a:lnTo>
                    <a:pt x="337" y="86"/>
                  </a:lnTo>
                  <a:lnTo>
                    <a:pt x="387" y="117"/>
                  </a:lnTo>
                  <a:lnTo>
                    <a:pt x="422" y="151"/>
                  </a:lnTo>
                  <a:lnTo>
                    <a:pt x="432" y="168"/>
                  </a:lnTo>
                  <a:lnTo>
                    <a:pt x="436" y="187"/>
                  </a:lnTo>
                  <a:lnTo>
                    <a:pt x="433" y="205"/>
                  </a:lnTo>
                  <a:lnTo>
                    <a:pt x="422" y="224"/>
                  </a:lnTo>
                  <a:lnTo>
                    <a:pt x="402" y="247"/>
                  </a:lnTo>
                  <a:lnTo>
                    <a:pt x="376" y="264"/>
                  </a:lnTo>
                  <a:lnTo>
                    <a:pt x="319" y="286"/>
                  </a:lnTo>
                  <a:lnTo>
                    <a:pt x="255" y="295"/>
                  </a:lnTo>
                  <a:lnTo>
                    <a:pt x="188" y="297"/>
                  </a:lnTo>
                  <a:lnTo>
                    <a:pt x="124" y="302"/>
                  </a:lnTo>
                  <a:lnTo>
                    <a:pt x="68" y="313"/>
                  </a:lnTo>
                  <a:lnTo>
                    <a:pt x="45" y="323"/>
                  </a:lnTo>
                  <a:lnTo>
                    <a:pt x="25" y="337"/>
                  </a:lnTo>
                  <a:lnTo>
                    <a:pt x="10" y="357"/>
                  </a:lnTo>
                  <a:lnTo>
                    <a:pt x="0" y="381"/>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8" name="Freeform 12"/>
            <p:cNvSpPr>
              <a:spLocks/>
            </p:cNvSpPr>
            <p:nvPr/>
          </p:nvSpPr>
          <p:spPr bwMode="auto">
            <a:xfrm>
              <a:off x="4142" y="3546"/>
              <a:ext cx="105" cy="543"/>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w 313"/>
                <a:gd name="T27" fmla="*/ 0 h 16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3"/>
                <a:gd name="T43" fmla="*/ 0 h 1628"/>
                <a:gd name="T44" fmla="*/ 313 w 313"/>
                <a:gd name="T45" fmla="*/ 1628 h 16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3" h="1628">
                  <a:moveTo>
                    <a:pt x="0" y="1628"/>
                  </a:moveTo>
                  <a:lnTo>
                    <a:pt x="15" y="1605"/>
                  </a:lnTo>
                  <a:lnTo>
                    <a:pt x="26" y="1576"/>
                  </a:lnTo>
                  <a:lnTo>
                    <a:pt x="33" y="1541"/>
                  </a:lnTo>
                  <a:lnTo>
                    <a:pt x="35" y="1500"/>
                  </a:lnTo>
                  <a:lnTo>
                    <a:pt x="39" y="1386"/>
                  </a:lnTo>
                  <a:lnTo>
                    <a:pt x="45" y="1276"/>
                  </a:lnTo>
                  <a:lnTo>
                    <a:pt x="55" y="1171"/>
                  </a:lnTo>
                  <a:lnTo>
                    <a:pt x="67" y="1071"/>
                  </a:lnTo>
                  <a:lnTo>
                    <a:pt x="98" y="881"/>
                  </a:lnTo>
                  <a:lnTo>
                    <a:pt x="137" y="701"/>
                  </a:lnTo>
                  <a:lnTo>
                    <a:pt x="224" y="355"/>
                  </a:lnTo>
                  <a:lnTo>
                    <a:pt x="269" y="182"/>
                  </a:lnTo>
                  <a:lnTo>
                    <a:pt x="31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59" name="Freeform 13"/>
            <p:cNvSpPr>
              <a:spLocks/>
            </p:cNvSpPr>
            <p:nvPr/>
          </p:nvSpPr>
          <p:spPr bwMode="auto">
            <a:xfrm>
              <a:off x="4491" y="3614"/>
              <a:ext cx="116" cy="552"/>
            </a:xfrm>
            <a:custGeom>
              <a:avLst/>
              <a:gdLst>
                <a:gd name="T0" fmla="*/ 0 w 348"/>
                <a:gd name="T1" fmla="*/ 0 h 1655"/>
                <a:gd name="T2" fmla="*/ 0 w 348"/>
                <a:gd name="T3" fmla="*/ 0 h 1655"/>
                <a:gd name="T4" fmla="*/ 0 w 348"/>
                <a:gd name="T5" fmla="*/ 0 h 1655"/>
                <a:gd name="T6" fmla="*/ 0 w 348"/>
                <a:gd name="T7" fmla="*/ 0 h 1655"/>
                <a:gd name="T8" fmla="*/ 0 w 348"/>
                <a:gd name="T9" fmla="*/ 0 h 1655"/>
                <a:gd name="T10" fmla="*/ 0 w 348"/>
                <a:gd name="T11" fmla="*/ 0 h 1655"/>
                <a:gd name="T12" fmla="*/ 0 w 348"/>
                <a:gd name="T13" fmla="*/ 0 h 1655"/>
                <a:gd name="T14" fmla="*/ 0 w 348"/>
                <a:gd name="T15" fmla="*/ 0 h 1655"/>
                <a:gd name="T16" fmla="*/ 0 w 348"/>
                <a:gd name="T17" fmla="*/ 0 h 1655"/>
                <a:gd name="T18" fmla="*/ 0 w 348"/>
                <a:gd name="T19" fmla="*/ 0 h 1655"/>
                <a:gd name="T20" fmla="*/ 0 w 348"/>
                <a:gd name="T21" fmla="*/ 0 h 16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8"/>
                <a:gd name="T34" fmla="*/ 0 h 1655"/>
                <a:gd name="T35" fmla="*/ 348 w 348"/>
                <a:gd name="T36" fmla="*/ 1655 h 16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8" h="1655">
                  <a:moveTo>
                    <a:pt x="348" y="0"/>
                  </a:moveTo>
                  <a:lnTo>
                    <a:pt x="288" y="286"/>
                  </a:lnTo>
                  <a:lnTo>
                    <a:pt x="223" y="539"/>
                  </a:lnTo>
                  <a:lnTo>
                    <a:pt x="100" y="969"/>
                  </a:lnTo>
                  <a:lnTo>
                    <a:pt x="49" y="1156"/>
                  </a:lnTo>
                  <a:lnTo>
                    <a:pt x="30" y="1243"/>
                  </a:lnTo>
                  <a:lnTo>
                    <a:pt x="15" y="1328"/>
                  </a:lnTo>
                  <a:lnTo>
                    <a:pt x="4" y="1411"/>
                  </a:lnTo>
                  <a:lnTo>
                    <a:pt x="0" y="1493"/>
                  </a:lnTo>
                  <a:lnTo>
                    <a:pt x="1" y="1574"/>
                  </a:lnTo>
                  <a:lnTo>
                    <a:pt x="9" y="165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0" name="Freeform 14"/>
            <p:cNvSpPr>
              <a:spLocks/>
            </p:cNvSpPr>
            <p:nvPr/>
          </p:nvSpPr>
          <p:spPr bwMode="auto">
            <a:xfrm>
              <a:off x="4494" y="4077"/>
              <a:ext cx="170" cy="186"/>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387" y="556"/>
                  </a:moveTo>
                  <a:lnTo>
                    <a:pt x="387" y="536"/>
                  </a:lnTo>
                  <a:lnTo>
                    <a:pt x="380" y="519"/>
                  </a:lnTo>
                  <a:lnTo>
                    <a:pt x="364" y="504"/>
                  </a:lnTo>
                  <a:lnTo>
                    <a:pt x="342" y="491"/>
                  </a:lnTo>
                  <a:lnTo>
                    <a:pt x="285" y="466"/>
                  </a:lnTo>
                  <a:lnTo>
                    <a:pt x="216" y="443"/>
                  </a:lnTo>
                  <a:lnTo>
                    <a:pt x="143" y="415"/>
                  </a:lnTo>
                  <a:lnTo>
                    <a:pt x="110" y="398"/>
                  </a:lnTo>
                  <a:lnTo>
                    <a:pt x="78" y="379"/>
                  </a:lnTo>
                  <a:lnTo>
                    <a:pt x="50" y="357"/>
                  </a:lnTo>
                  <a:lnTo>
                    <a:pt x="29" y="330"/>
                  </a:lnTo>
                  <a:lnTo>
                    <a:pt x="12" y="300"/>
                  </a:lnTo>
                  <a:lnTo>
                    <a:pt x="2" y="265"/>
                  </a:lnTo>
                  <a:lnTo>
                    <a:pt x="0" y="224"/>
                  </a:lnTo>
                  <a:lnTo>
                    <a:pt x="2" y="185"/>
                  </a:lnTo>
                  <a:lnTo>
                    <a:pt x="12" y="153"/>
                  </a:lnTo>
                  <a:lnTo>
                    <a:pt x="28" y="123"/>
                  </a:lnTo>
                  <a:lnTo>
                    <a:pt x="48" y="96"/>
                  </a:lnTo>
                  <a:lnTo>
                    <a:pt x="73" y="72"/>
                  </a:lnTo>
                  <a:lnTo>
                    <a:pt x="104" y="53"/>
                  </a:lnTo>
                  <a:lnTo>
                    <a:pt x="137" y="36"/>
                  </a:lnTo>
                  <a:lnTo>
                    <a:pt x="175" y="23"/>
                  </a:lnTo>
                  <a:lnTo>
                    <a:pt x="216" y="13"/>
                  </a:lnTo>
                  <a:lnTo>
                    <a:pt x="306" y="1"/>
                  </a:lnTo>
                  <a:lnTo>
                    <a:pt x="405" y="0"/>
                  </a:lnTo>
                  <a:lnTo>
                    <a:pt x="510" y="9"/>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1" name="Freeform 15"/>
            <p:cNvSpPr>
              <a:spLocks/>
            </p:cNvSpPr>
            <p:nvPr/>
          </p:nvSpPr>
          <p:spPr bwMode="auto">
            <a:xfrm>
              <a:off x="4723" y="4093"/>
              <a:ext cx="165" cy="130"/>
            </a:xfrm>
            <a:custGeom>
              <a:avLst/>
              <a:gdLst>
                <a:gd name="T0" fmla="*/ 0 w 493"/>
                <a:gd name="T1" fmla="*/ 0 h 395"/>
                <a:gd name="T2" fmla="*/ 0 w 493"/>
                <a:gd name="T3" fmla="*/ 0 h 395"/>
                <a:gd name="T4" fmla="*/ 0 w 493"/>
                <a:gd name="T5" fmla="*/ 0 h 395"/>
                <a:gd name="T6" fmla="*/ 0 w 493"/>
                <a:gd name="T7" fmla="*/ 0 h 395"/>
                <a:gd name="T8" fmla="*/ 0 w 493"/>
                <a:gd name="T9" fmla="*/ 0 h 395"/>
                <a:gd name="T10" fmla="*/ 0 w 493"/>
                <a:gd name="T11" fmla="*/ 0 h 395"/>
                <a:gd name="T12" fmla="*/ 0 w 493"/>
                <a:gd name="T13" fmla="*/ 0 h 395"/>
                <a:gd name="T14" fmla="*/ 0 w 493"/>
                <a:gd name="T15" fmla="*/ 0 h 395"/>
                <a:gd name="T16" fmla="*/ 0 w 493"/>
                <a:gd name="T17" fmla="*/ 0 h 395"/>
                <a:gd name="T18" fmla="*/ 0 w 493"/>
                <a:gd name="T19" fmla="*/ 0 h 395"/>
                <a:gd name="T20" fmla="*/ 0 w 493"/>
                <a:gd name="T21" fmla="*/ 0 h 395"/>
                <a:gd name="T22" fmla="*/ 0 w 493"/>
                <a:gd name="T23" fmla="*/ 0 h 395"/>
                <a:gd name="T24" fmla="*/ 0 w 493"/>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3"/>
                <a:gd name="T40" fmla="*/ 0 h 395"/>
                <a:gd name="T41" fmla="*/ 493 w 493"/>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3" h="395">
                  <a:moveTo>
                    <a:pt x="0" y="0"/>
                  </a:moveTo>
                  <a:lnTo>
                    <a:pt x="72" y="21"/>
                  </a:lnTo>
                  <a:lnTo>
                    <a:pt x="143" y="45"/>
                  </a:lnTo>
                  <a:lnTo>
                    <a:pt x="210" y="73"/>
                  </a:lnTo>
                  <a:lnTo>
                    <a:pt x="271" y="103"/>
                  </a:lnTo>
                  <a:lnTo>
                    <a:pt x="324" y="135"/>
                  </a:lnTo>
                  <a:lnTo>
                    <a:pt x="373" y="167"/>
                  </a:lnTo>
                  <a:lnTo>
                    <a:pt x="414" y="202"/>
                  </a:lnTo>
                  <a:lnTo>
                    <a:pt x="447" y="239"/>
                  </a:lnTo>
                  <a:lnTo>
                    <a:pt x="472" y="277"/>
                  </a:lnTo>
                  <a:lnTo>
                    <a:pt x="487" y="315"/>
                  </a:lnTo>
                  <a:lnTo>
                    <a:pt x="493" y="355"/>
                  </a:lnTo>
                  <a:lnTo>
                    <a:pt x="488" y="39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2" name="Freeform 16"/>
            <p:cNvSpPr>
              <a:spLocks/>
            </p:cNvSpPr>
            <p:nvPr/>
          </p:nvSpPr>
          <p:spPr bwMode="auto">
            <a:xfrm>
              <a:off x="4677" y="4127"/>
              <a:ext cx="136" cy="117"/>
            </a:xfrm>
            <a:custGeom>
              <a:avLst/>
              <a:gdLst>
                <a:gd name="T0" fmla="*/ 0 w 410"/>
                <a:gd name="T1" fmla="*/ 0 h 346"/>
                <a:gd name="T2" fmla="*/ 0 w 410"/>
                <a:gd name="T3" fmla="*/ 0 h 346"/>
                <a:gd name="T4" fmla="*/ 0 w 410"/>
                <a:gd name="T5" fmla="*/ 0 h 346"/>
                <a:gd name="T6" fmla="*/ 0 w 410"/>
                <a:gd name="T7" fmla="*/ 0 h 346"/>
                <a:gd name="T8" fmla="*/ 0 w 410"/>
                <a:gd name="T9" fmla="*/ 0 h 346"/>
                <a:gd name="T10" fmla="*/ 0 w 410"/>
                <a:gd name="T11" fmla="*/ 0 h 346"/>
                <a:gd name="T12" fmla="*/ 0 w 410"/>
                <a:gd name="T13" fmla="*/ 0 h 346"/>
                <a:gd name="T14" fmla="*/ 0 w 410"/>
                <a:gd name="T15" fmla="*/ 0 h 346"/>
                <a:gd name="T16" fmla="*/ 0 w 410"/>
                <a:gd name="T17" fmla="*/ 0 h 346"/>
                <a:gd name="T18" fmla="*/ 0 w 410"/>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0"/>
                <a:gd name="T31" fmla="*/ 0 h 346"/>
                <a:gd name="T32" fmla="*/ 410 w 410"/>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0" h="346">
                  <a:moveTo>
                    <a:pt x="0" y="346"/>
                  </a:moveTo>
                  <a:lnTo>
                    <a:pt x="15" y="315"/>
                  </a:lnTo>
                  <a:lnTo>
                    <a:pt x="36" y="287"/>
                  </a:lnTo>
                  <a:lnTo>
                    <a:pt x="65" y="265"/>
                  </a:lnTo>
                  <a:lnTo>
                    <a:pt x="103" y="249"/>
                  </a:lnTo>
                  <a:lnTo>
                    <a:pt x="147" y="240"/>
                  </a:lnTo>
                  <a:lnTo>
                    <a:pt x="199" y="242"/>
                  </a:lnTo>
                  <a:lnTo>
                    <a:pt x="259" y="252"/>
                  </a:lnTo>
                  <a:lnTo>
                    <a:pt x="326" y="275"/>
                  </a:lnTo>
                  <a:lnTo>
                    <a:pt x="41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3" name="Freeform 17"/>
            <p:cNvSpPr>
              <a:spLocks/>
            </p:cNvSpPr>
            <p:nvPr/>
          </p:nvSpPr>
          <p:spPr bwMode="auto">
            <a:xfrm>
              <a:off x="2285" y="3305"/>
              <a:ext cx="157" cy="123"/>
            </a:xfrm>
            <a:custGeom>
              <a:avLst/>
              <a:gdLst>
                <a:gd name="T0" fmla="*/ 0 w 465"/>
                <a:gd name="T1" fmla="*/ 0 h 369"/>
                <a:gd name="T2" fmla="*/ 0 w 465"/>
                <a:gd name="T3" fmla="*/ 0 h 369"/>
                <a:gd name="T4" fmla="*/ 0 w 465"/>
                <a:gd name="T5" fmla="*/ 0 h 369"/>
                <a:gd name="T6" fmla="*/ 0 w 465"/>
                <a:gd name="T7" fmla="*/ 0 h 369"/>
                <a:gd name="T8" fmla="*/ 0 w 465"/>
                <a:gd name="T9" fmla="*/ 0 h 369"/>
                <a:gd name="T10" fmla="*/ 0 w 465"/>
                <a:gd name="T11" fmla="*/ 0 h 369"/>
                <a:gd name="T12" fmla="*/ 0 w 465"/>
                <a:gd name="T13" fmla="*/ 0 h 369"/>
                <a:gd name="T14" fmla="*/ 0 w 465"/>
                <a:gd name="T15" fmla="*/ 0 h 369"/>
                <a:gd name="T16" fmla="*/ 0 w 465"/>
                <a:gd name="T17" fmla="*/ 0 h 369"/>
                <a:gd name="T18" fmla="*/ 0 w 465"/>
                <a:gd name="T19" fmla="*/ 0 h 369"/>
                <a:gd name="T20" fmla="*/ 0 w 465"/>
                <a:gd name="T21" fmla="*/ 0 h 369"/>
                <a:gd name="T22" fmla="*/ 0 w 465"/>
                <a:gd name="T23" fmla="*/ 0 h 369"/>
                <a:gd name="T24" fmla="*/ 0 w 465"/>
                <a:gd name="T25" fmla="*/ 0 h 369"/>
                <a:gd name="T26" fmla="*/ 0 w 465"/>
                <a:gd name="T27" fmla="*/ 0 h 369"/>
                <a:gd name="T28" fmla="*/ 0 w 465"/>
                <a:gd name="T29" fmla="*/ 0 h 369"/>
                <a:gd name="T30" fmla="*/ 0 w 465"/>
                <a:gd name="T31" fmla="*/ 0 h 369"/>
                <a:gd name="T32" fmla="*/ 0 w 465"/>
                <a:gd name="T33" fmla="*/ 0 h 369"/>
                <a:gd name="T34" fmla="*/ 0 w 465"/>
                <a:gd name="T35" fmla="*/ 0 h 369"/>
                <a:gd name="T36" fmla="*/ 0 w 465"/>
                <a:gd name="T37" fmla="*/ 0 h 369"/>
                <a:gd name="T38" fmla="*/ 0 w 465"/>
                <a:gd name="T39" fmla="*/ 0 h 369"/>
                <a:gd name="T40" fmla="*/ 0 w 465"/>
                <a:gd name="T41" fmla="*/ 0 h 369"/>
                <a:gd name="T42" fmla="*/ 0 w 465"/>
                <a:gd name="T43" fmla="*/ 0 h 369"/>
                <a:gd name="T44" fmla="*/ 0 w 465"/>
                <a:gd name="T45" fmla="*/ 0 h 369"/>
                <a:gd name="T46" fmla="*/ 0 w 465"/>
                <a:gd name="T47" fmla="*/ 0 h 369"/>
                <a:gd name="T48" fmla="*/ 0 w 465"/>
                <a:gd name="T49" fmla="*/ 0 h 369"/>
                <a:gd name="T50" fmla="*/ 0 w 465"/>
                <a:gd name="T51" fmla="*/ 0 h 369"/>
                <a:gd name="T52" fmla="*/ 0 w 465"/>
                <a:gd name="T53" fmla="*/ 0 h 369"/>
                <a:gd name="T54" fmla="*/ 0 w 465"/>
                <a:gd name="T55" fmla="*/ 0 h 369"/>
                <a:gd name="T56" fmla="*/ 0 w 465"/>
                <a:gd name="T57" fmla="*/ 0 h 369"/>
                <a:gd name="T58" fmla="*/ 0 w 465"/>
                <a:gd name="T59" fmla="*/ 0 h 369"/>
                <a:gd name="T60" fmla="*/ 0 w 465"/>
                <a:gd name="T61" fmla="*/ 0 h 369"/>
                <a:gd name="T62" fmla="*/ 0 w 465"/>
                <a:gd name="T63" fmla="*/ 0 h 369"/>
                <a:gd name="T64" fmla="*/ 0 w 465"/>
                <a:gd name="T65" fmla="*/ 0 h 369"/>
                <a:gd name="T66" fmla="*/ 0 w 465"/>
                <a:gd name="T67" fmla="*/ 0 h 369"/>
                <a:gd name="T68" fmla="*/ 0 w 465"/>
                <a:gd name="T69" fmla="*/ 0 h 369"/>
                <a:gd name="T70" fmla="*/ 0 w 465"/>
                <a:gd name="T71" fmla="*/ 0 h 369"/>
                <a:gd name="T72" fmla="*/ 0 w 465"/>
                <a:gd name="T73" fmla="*/ 0 h 369"/>
                <a:gd name="T74" fmla="*/ 0 w 465"/>
                <a:gd name="T75" fmla="*/ 0 h 369"/>
                <a:gd name="T76" fmla="*/ 0 w 465"/>
                <a:gd name="T77" fmla="*/ 0 h 369"/>
                <a:gd name="T78" fmla="*/ 0 w 465"/>
                <a:gd name="T79" fmla="*/ 0 h 369"/>
                <a:gd name="T80" fmla="*/ 0 w 465"/>
                <a:gd name="T81" fmla="*/ 0 h 3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5"/>
                <a:gd name="T124" fmla="*/ 0 h 369"/>
                <a:gd name="T125" fmla="*/ 465 w 465"/>
                <a:gd name="T126" fmla="*/ 369 h 36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5" h="369">
                  <a:moveTo>
                    <a:pt x="62" y="0"/>
                  </a:moveTo>
                  <a:lnTo>
                    <a:pt x="36" y="14"/>
                  </a:lnTo>
                  <a:lnTo>
                    <a:pt x="91" y="23"/>
                  </a:lnTo>
                  <a:lnTo>
                    <a:pt x="91" y="104"/>
                  </a:lnTo>
                  <a:lnTo>
                    <a:pt x="86" y="186"/>
                  </a:lnTo>
                  <a:lnTo>
                    <a:pt x="70" y="344"/>
                  </a:lnTo>
                  <a:lnTo>
                    <a:pt x="25" y="354"/>
                  </a:lnTo>
                  <a:lnTo>
                    <a:pt x="0" y="369"/>
                  </a:lnTo>
                  <a:lnTo>
                    <a:pt x="176" y="369"/>
                  </a:lnTo>
                  <a:lnTo>
                    <a:pt x="202" y="354"/>
                  </a:lnTo>
                  <a:lnTo>
                    <a:pt x="128" y="344"/>
                  </a:lnTo>
                  <a:lnTo>
                    <a:pt x="134" y="188"/>
                  </a:lnTo>
                  <a:lnTo>
                    <a:pt x="267" y="181"/>
                  </a:lnTo>
                  <a:lnTo>
                    <a:pt x="293" y="181"/>
                  </a:lnTo>
                  <a:lnTo>
                    <a:pt x="315" y="186"/>
                  </a:lnTo>
                  <a:lnTo>
                    <a:pt x="324" y="190"/>
                  </a:lnTo>
                  <a:lnTo>
                    <a:pt x="330" y="197"/>
                  </a:lnTo>
                  <a:lnTo>
                    <a:pt x="333" y="220"/>
                  </a:lnTo>
                  <a:lnTo>
                    <a:pt x="320" y="344"/>
                  </a:lnTo>
                  <a:lnTo>
                    <a:pt x="275" y="354"/>
                  </a:lnTo>
                  <a:lnTo>
                    <a:pt x="250" y="369"/>
                  </a:lnTo>
                  <a:lnTo>
                    <a:pt x="426" y="369"/>
                  </a:lnTo>
                  <a:lnTo>
                    <a:pt x="451" y="354"/>
                  </a:lnTo>
                  <a:lnTo>
                    <a:pt x="378" y="344"/>
                  </a:lnTo>
                  <a:lnTo>
                    <a:pt x="385" y="183"/>
                  </a:lnTo>
                  <a:lnTo>
                    <a:pt x="396" y="23"/>
                  </a:lnTo>
                  <a:lnTo>
                    <a:pt x="439" y="14"/>
                  </a:lnTo>
                  <a:lnTo>
                    <a:pt x="465" y="0"/>
                  </a:lnTo>
                  <a:lnTo>
                    <a:pt x="311" y="0"/>
                  </a:lnTo>
                  <a:lnTo>
                    <a:pt x="287" y="14"/>
                  </a:lnTo>
                  <a:lnTo>
                    <a:pt x="340" y="23"/>
                  </a:lnTo>
                  <a:lnTo>
                    <a:pt x="338" y="160"/>
                  </a:lnTo>
                  <a:lnTo>
                    <a:pt x="187" y="168"/>
                  </a:lnTo>
                  <a:lnTo>
                    <a:pt x="170" y="166"/>
                  </a:lnTo>
                  <a:lnTo>
                    <a:pt x="155" y="160"/>
                  </a:lnTo>
                  <a:lnTo>
                    <a:pt x="143" y="147"/>
                  </a:lnTo>
                  <a:lnTo>
                    <a:pt x="138" y="130"/>
                  </a:lnTo>
                  <a:lnTo>
                    <a:pt x="146" y="23"/>
                  </a:lnTo>
                  <a:lnTo>
                    <a:pt x="190" y="14"/>
                  </a:lnTo>
                  <a:lnTo>
                    <a:pt x="215" y="0"/>
                  </a:lnTo>
                  <a:lnTo>
                    <a:pt x="62" y="0"/>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4" name="Freeform 18"/>
            <p:cNvSpPr>
              <a:spLocks/>
            </p:cNvSpPr>
            <p:nvPr/>
          </p:nvSpPr>
          <p:spPr bwMode="auto">
            <a:xfrm>
              <a:off x="2285" y="3305"/>
              <a:ext cx="157" cy="123"/>
            </a:xfrm>
            <a:custGeom>
              <a:avLst/>
              <a:gdLst>
                <a:gd name="T0" fmla="*/ 0 w 465"/>
                <a:gd name="T1" fmla="*/ 0 h 369"/>
                <a:gd name="T2" fmla="*/ 0 w 465"/>
                <a:gd name="T3" fmla="*/ 0 h 369"/>
                <a:gd name="T4" fmla="*/ 0 w 465"/>
                <a:gd name="T5" fmla="*/ 0 h 369"/>
                <a:gd name="T6" fmla="*/ 0 w 465"/>
                <a:gd name="T7" fmla="*/ 0 h 369"/>
                <a:gd name="T8" fmla="*/ 0 w 465"/>
                <a:gd name="T9" fmla="*/ 0 h 369"/>
                <a:gd name="T10" fmla="*/ 0 w 465"/>
                <a:gd name="T11" fmla="*/ 0 h 369"/>
                <a:gd name="T12" fmla="*/ 0 w 465"/>
                <a:gd name="T13" fmla="*/ 0 h 369"/>
                <a:gd name="T14" fmla="*/ 0 w 465"/>
                <a:gd name="T15" fmla="*/ 0 h 369"/>
                <a:gd name="T16" fmla="*/ 0 w 465"/>
                <a:gd name="T17" fmla="*/ 0 h 369"/>
                <a:gd name="T18" fmla="*/ 0 w 465"/>
                <a:gd name="T19" fmla="*/ 0 h 369"/>
                <a:gd name="T20" fmla="*/ 0 w 465"/>
                <a:gd name="T21" fmla="*/ 0 h 369"/>
                <a:gd name="T22" fmla="*/ 0 w 465"/>
                <a:gd name="T23" fmla="*/ 0 h 369"/>
                <a:gd name="T24" fmla="*/ 0 w 465"/>
                <a:gd name="T25" fmla="*/ 0 h 369"/>
                <a:gd name="T26" fmla="*/ 0 w 465"/>
                <a:gd name="T27" fmla="*/ 0 h 369"/>
                <a:gd name="T28" fmla="*/ 0 w 465"/>
                <a:gd name="T29" fmla="*/ 0 h 369"/>
                <a:gd name="T30" fmla="*/ 0 w 465"/>
                <a:gd name="T31" fmla="*/ 0 h 369"/>
                <a:gd name="T32" fmla="*/ 0 w 465"/>
                <a:gd name="T33" fmla="*/ 0 h 369"/>
                <a:gd name="T34" fmla="*/ 0 w 465"/>
                <a:gd name="T35" fmla="*/ 0 h 369"/>
                <a:gd name="T36" fmla="*/ 0 w 465"/>
                <a:gd name="T37" fmla="*/ 0 h 369"/>
                <a:gd name="T38" fmla="*/ 0 w 465"/>
                <a:gd name="T39" fmla="*/ 0 h 369"/>
                <a:gd name="T40" fmla="*/ 0 w 465"/>
                <a:gd name="T41" fmla="*/ 0 h 369"/>
                <a:gd name="T42" fmla="*/ 0 w 465"/>
                <a:gd name="T43" fmla="*/ 0 h 369"/>
                <a:gd name="T44" fmla="*/ 0 w 465"/>
                <a:gd name="T45" fmla="*/ 0 h 369"/>
                <a:gd name="T46" fmla="*/ 0 w 465"/>
                <a:gd name="T47" fmla="*/ 0 h 369"/>
                <a:gd name="T48" fmla="*/ 0 w 465"/>
                <a:gd name="T49" fmla="*/ 0 h 369"/>
                <a:gd name="T50" fmla="*/ 0 w 465"/>
                <a:gd name="T51" fmla="*/ 0 h 369"/>
                <a:gd name="T52" fmla="*/ 0 w 465"/>
                <a:gd name="T53" fmla="*/ 0 h 369"/>
                <a:gd name="T54" fmla="*/ 0 w 465"/>
                <a:gd name="T55" fmla="*/ 0 h 369"/>
                <a:gd name="T56" fmla="*/ 0 w 465"/>
                <a:gd name="T57" fmla="*/ 0 h 369"/>
                <a:gd name="T58" fmla="*/ 0 w 465"/>
                <a:gd name="T59" fmla="*/ 0 h 369"/>
                <a:gd name="T60" fmla="*/ 0 w 465"/>
                <a:gd name="T61" fmla="*/ 0 h 369"/>
                <a:gd name="T62" fmla="*/ 0 w 465"/>
                <a:gd name="T63" fmla="*/ 0 h 369"/>
                <a:gd name="T64" fmla="*/ 0 w 465"/>
                <a:gd name="T65" fmla="*/ 0 h 369"/>
                <a:gd name="T66" fmla="*/ 0 w 465"/>
                <a:gd name="T67" fmla="*/ 0 h 369"/>
                <a:gd name="T68" fmla="*/ 0 w 465"/>
                <a:gd name="T69" fmla="*/ 0 h 369"/>
                <a:gd name="T70" fmla="*/ 0 w 465"/>
                <a:gd name="T71" fmla="*/ 0 h 369"/>
                <a:gd name="T72" fmla="*/ 0 w 465"/>
                <a:gd name="T73" fmla="*/ 0 h 369"/>
                <a:gd name="T74" fmla="*/ 0 w 465"/>
                <a:gd name="T75" fmla="*/ 0 h 369"/>
                <a:gd name="T76" fmla="*/ 0 w 465"/>
                <a:gd name="T77" fmla="*/ 0 h 369"/>
                <a:gd name="T78" fmla="*/ 0 w 465"/>
                <a:gd name="T79" fmla="*/ 0 h 369"/>
                <a:gd name="T80" fmla="*/ 0 w 465"/>
                <a:gd name="T81" fmla="*/ 0 h 3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5"/>
                <a:gd name="T124" fmla="*/ 0 h 369"/>
                <a:gd name="T125" fmla="*/ 465 w 465"/>
                <a:gd name="T126" fmla="*/ 369 h 36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5" h="369">
                  <a:moveTo>
                    <a:pt x="62" y="0"/>
                  </a:moveTo>
                  <a:lnTo>
                    <a:pt x="36" y="14"/>
                  </a:lnTo>
                  <a:lnTo>
                    <a:pt x="91" y="23"/>
                  </a:lnTo>
                  <a:lnTo>
                    <a:pt x="91" y="104"/>
                  </a:lnTo>
                  <a:lnTo>
                    <a:pt x="86" y="186"/>
                  </a:lnTo>
                  <a:lnTo>
                    <a:pt x="70" y="344"/>
                  </a:lnTo>
                  <a:lnTo>
                    <a:pt x="25" y="354"/>
                  </a:lnTo>
                  <a:lnTo>
                    <a:pt x="0" y="369"/>
                  </a:lnTo>
                  <a:lnTo>
                    <a:pt x="176" y="369"/>
                  </a:lnTo>
                  <a:lnTo>
                    <a:pt x="202" y="354"/>
                  </a:lnTo>
                  <a:lnTo>
                    <a:pt x="128" y="344"/>
                  </a:lnTo>
                  <a:lnTo>
                    <a:pt x="134" y="188"/>
                  </a:lnTo>
                  <a:lnTo>
                    <a:pt x="267" y="181"/>
                  </a:lnTo>
                  <a:lnTo>
                    <a:pt x="293" y="181"/>
                  </a:lnTo>
                  <a:lnTo>
                    <a:pt x="315" y="186"/>
                  </a:lnTo>
                  <a:lnTo>
                    <a:pt x="324" y="190"/>
                  </a:lnTo>
                  <a:lnTo>
                    <a:pt x="330" y="197"/>
                  </a:lnTo>
                  <a:lnTo>
                    <a:pt x="333" y="220"/>
                  </a:lnTo>
                  <a:lnTo>
                    <a:pt x="320" y="344"/>
                  </a:lnTo>
                  <a:lnTo>
                    <a:pt x="275" y="354"/>
                  </a:lnTo>
                  <a:lnTo>
                    <a:pt x="250" y="369"/>
                  </a:lnTo>
                  <a:lnTo>
                    <a:pt x="426" y="369"/>
                  </a:lnTo>
                  <a:lnTo>
                    <a:pt x="451" y="354"/>
                  </a:lnTo>
                  <a:lnTo>
                    <a:pt x="378" y="344"/>
                  </a:lnTo>
                  <a:lnTo>
                    <a:pt x="385" y="183"/>
                  </a:lnTo>
                  <a:lnTo>
                    <a:pt x="396" y="23"/>
                  </a:lnTo>
                  <a:lnTo>
                    <a:pt x="439" y="14"/>
                  </a:lnTo>
                  <a:lnTo>
                    <a:pt x="465" y="0"/>
                  </a:lnTo>
                  <a:lnTo>
                    <a:pt x="311" y="0"/>
                  </a:lnTo>
                  <a:lnTo>
                    <a:pt x="287" y="14"/>
                  </a:lnTo>
                  <a:lnTo>
                    <a:pt x="340" y="23"/>
                  </a:lnTo>
                  <a:lnTo>
                    <a:pt x="338" y="160"/>
                  </a:lnTo>
                  <a:lnTo>
                    <a:pt x="187" y="168"/>
                  </a:lnTo>
                  <a:lnTo>
                    <a:pt x="170" y="166"/>
                  </a:lnTo>
                  <a:lnTo>
                    <a:pt x="155" y="160"/>
                  </a:lnTo>
                  <a:lnTo>
                    <a:pt x="143" y="147"/>
                  </a:lnTo>
                  <a:lnTo>
                    <a:pt x="138" y="130"/>
                  </a:lnTo>
                  <a:lnTo>
                    <a:pt x="146" y="23"/>
                  </a:lnTo>
                  <a:lnTo>
                    <a:pt x="190" y="14"/>
                  </a:lnTo>
                  <a:lnTo>
                    <a:pt x="215" y="0"/>
                  </a:lnTo>
                  <a:lnTo>
                    <a:pt x="62" y="0"/>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5" name="Freeform 19"/>
            <p:cNvSpPr>
              <a:spLocks/>
            </p:cNvSpPr>
            <p:nvPr/>
          </p:nvSpPr>
          <p:spPr bwMode="auto">
            <a:xfrm>
              <a:off x="2624" y="3266"/>
              <a:ext cx="96" cy="153"/>
            </a:xfrm>
            <a:custGeom>
              <a:avLst/>
              <a:gdLst>
                <a:gd name="T0" fmla="*/ 0 w 289"/>
                <a:gd name="T1" fmla="*/ 0 h 458"/>
                <a:gd name="T2" fmla="*/ 0 w 289"/>
                <a:gd name="T3" fmla="*/ 0 h 458"/>
                <a:gd name="T4" fmla="*/ 0 w 289"/>
                <a:gd name="T5" fmla="*/ 0 h 458"/>
                <a:gd name="T6" fmla="*/ 0 w 289"/>
                <a:gd name="T7" fmla="*/ 0 h 458"/>
                <a:gd name="T8" fmla="*/ 0 w 289"/>
                <a:gd name="T9" fmla="*/ 0 h 458"/>
                <a:gd name="T10" fmla="*/ 0 w 289"/>
                <a:gd name="T11" fmla="*/ 0 h 458"/>
                <a:gd name="T12" fmla="*/ 0 w 289"/>
                <a:gd name="T13" fmla="*/ 0 h 458"/>
                <a:gd name="T14" fmla="*/ 0 w 289"/>
                <a:gd name="T15" fmla="*/ 0 h 458"/>
                <a:gd name="T16" fmla="*/ 0 w 289"/>
                <a:gd name="T17" fmla="*/ 0 h 458"/>
                <a:gd name="T18" fmla="*/ 0 w 289"/>
                <a:gd name="T19" fmla="*/ 0 h 458"/>
                <a:gd name="T20" fmla="*/ 0 w 289"/>
                <a:gd name="T21" fmla="*/ 0 h 458"/>
                <a:gd name="T22" fmla="*/ 0 w 289"/>
                <a:gd name="T23" fmla="*/ 0 h 458"/>
                <a:gd name="T24" fmla="*/ 0 w 289"/>
                <a:gd name="T25" fmla="*/ 0 h 458"/>
                <a:gd name="T26" fmla="*/ 0 w 289"/>
                <a:gd name="T27" fmla="*/ 0 h 458"/>
                <a:gd name="T28" fmla="*/ 0 w 289"/>
                <a:gd name="T29" fmla="*/ 0 h 458"/>
                <a:gd name="T30" fmla="*/ 0 w 289"/>
                <a:gd name="T31" fmla="*/ 0 h 458"/>
                <a:gd name="T32" fmla="*/ 0 w 289"/>
                <a:gd name="T33" fmla="*/ 0 h 458"/>
                <a:gd name="T34" fmla="*/ 0 w 289"/>
                <a:gd name="T35" fmla="*/ 0 h 458"/>
                <a:gd name="T36" fmla="*/ 0 w 289"/>
                <a:gd name="T37" fmla="*/ 0 h 458"/>
                <a:gd name="T38" fmla="*/ 0 w 289"/>
                <a:gd name="T39" fmla="*/ 0 h 458"/>
                <a:gd name="T40" fmla="*/ 0 w 289"/>
                <a:gd name="T41" fmla="*/ 0 h 458"/>
                <a:gd name="T42" fmla="*/ 0 w 289"/>
                <a:gd name="T43" fmla="*/ 0 h 458"/>
                <a:gd name="T44" fmla="*/ 0 w 289"/>
                <a:gd name="T45" fmla="*/ 0 h 458"/>
                <a:gd name="T46" fmla="*/ 0 w 289"/>
                <a:gd name="T47" fmla="*/ 0 h 458"/>
                <a:gd name="T48" fmla="*/ 0 w 289"/>
                <a:gd name="T49" fmla="*/ 0 h 458"/>
                <a:gd name="T50" fmla="*/ 0 w 289"/>
                <a:gd name="T51" fmla="*/ 0 h 458"/>
                <a:gd name="T52" fmla="*/ 0 w 289"/>
                <a:gd name="T53" fmla="*/ 0 h 458"/>
                <a:gd name="T54" fmla="*/ 0 w 289"/>
                <a:gd name="T55" fmla="*/ 0 h 458"/>
                <a:gd name="T56" fmla="*/ 0 w 289"/>
                <a:gd name="T57" fmla="*/ 0 h 458"/>
                <a:gd name="T58" fmla="*/ 0 w 289"/>
                <a:gd name="T59" fmla="*/ 0 h 458"/>
                <a:gd name="T60" fmla="*/ 0 w 289"/>
                <a:gd name="T61" fmla="*/ 0 h 458"/>
                <a:gd name="T62" fmla="*/ 0 w 289"/>
                <a:gd name="T63" fmla="*/ 0 h 458"/>
                <a:gd name="T64" fmla="*/ 0 w 289"/>
                <a:gd name="T65" fmla="*/ 0 h 458"/>
                <a:gd name="T66" fmla="*/ 0 w 289"/>
                <a:gd name="T67" fmla="*/ 0 h 458"/>
                <a:gd name="T68" fmla="*/ 0 w 289"/>
                <a:gd name="T69" fmla="*/ 0 h 458"/>
                <a:gd name="T70" fmla="*/ 0 w 289"/>
                <a:gd name="T71" fmla="*/ 0 h 458"/>
                <a:gd name="T72" fmla="*/ 0 w 289"/>
                <a:gd name="T73" fmla="*/ 0 h 458"/>
                <a:gd name="T74" fmla="*/ 0 w 289"/>
                <a:gd name="T75" fmla="*/ 0 h 458"/>
                <a:gd name="T76" fmla="*/ 0 w 289"/>
                <a:gd name="T77" fmla="*/ 0 h 458"/>
                <a:gd name="T78" fmla="*/ 0 w 289"/>
                <a:gd name="T79" fmla="*/ 0 h 458"/>
                <a:gd name="T80" fmla="*/ 0 w 289"/>
                <a:gd name="T81" fmla="*/ 0 h 458"/>
                <a:gd name="T82" fmla="*/ 0 w 289"/>
                <a:gd name="T83" fmla="*/ 0 h 458"/>
                <a:gd name="T84" fmla="*/ 0 w 289"/>
                <a:gd name="T85" fmla="*/ 0 h 458"/>
                <a:gd name="T86" fmla="*/ 0 w 289"/>
                <a:gd name="T87" fmla="*/ 0 h 458"/>
                <a:gd name="T88" fmla="*/ 0 w 289"/>
                <a:gd name="T89" fmla="*/ 0 h 458"/>
                <a:gd name="T90" fmla="*/ 0 w 289"/>
                <a:gd name="T91" fmla="*/ 0 h 458"/>
                <a:gd name="T92" fmla="*/ 0 w 289"/>
                <a:gd name="T93" fmla="*/ 0 h 458"/>
                <a:gd name="T94" fmla="*/ 0 w 289"/>
                <a:gd name="T95" fmla="*/ 0 h 458"/>
                <a:gd name="T96" fmla="*/ 0 w 289"/>
                <a:gd name="T97" fmla="*/ 0 h 458"/>
                <a:gd name="T98" fmla="*/ 0 w 289"/>
                <a:gd name="T99" fmla="*/ 0 h 458"/>
                <a:gd name="T100" fmla="*/ 0 w 289"/>
                <a:gd name="T101" fmla="*/ 0 h 458"/>
                <a:gd name="T102" fmla="*/ 0 w 289"/>
                <a:gd name="T103" fmla="*/ 0 h 458"/>
                <a:gd name="T104" fmla="*/ 0 w 289"/>
                <a:gd name="T105" fmla="*/ 0 h 458"/>
                <a:gd name="T106" fmla="*/ 0 w 289"/>
                <a:gd name="T107" fmla="*/ 0 h 458"/>
                <a:gd name="T108" fmla="*/ 0 w 289"/>
                <a:gd name="T109" fmla="*/ 0 h 458"/>
                <a:gd name="T110" fmla="*/ 0 w 289"/>
                <a:gd name="T111" fmla="*/ 0 h 458"/>
                <a:gd name="T112" fmla="*/ 0 w 289"/>
                <a:gd name="T113" fmla="*/ 0 h 458"/>
                <a:gd name="T114" fmla="*/ 0 w 289"/>
                <a:gd name="T115" fmla="*/ 0 h 458"/>
                <a:gd name="T116" fmla="*/ 0 w 289"/>
                <a:gd name="T117" fmla="*/ 0 h 458"/>
                <a:gd name="T118" fmla="*/ 0 w 289"/>
                <a:gd name="T119" fmla="*/ 0 h 4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9"/>
                <a:gd name="T181" fmla="*/ 0 h 458"/>
                <a:gd name="T182" fmla="*/ 289 w 289"/>
                <a:gd name="T183" fmla="*/ 458 h 4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9" h="458">
                  <a:moveTo>
                    <a:pt x="146" y="176"/>
                  </a:moveTo>
                  <a:lnTo>
                    <a:pt x="123" y="174"/>
                  </a:lnTo>
                  <a:lnTo>
                    <a:pt x="101" y="178"/>
                  </a:lnTo>
                  <a:lnTo>
                    <a:pt x="81" y="185"/>
                  </a:lnTo>
                  <a:lnTo>
                    <a:pt x="62" y="197"/>
                  </a:lnTo>
                  <a:lnTo>
                    <a:pt x="34" y="224"/>
                  </a:lnTo>
                  <a:lnTo>
                    <a:pt x="17" y="247"/>
                  </a:lnTo>
                  <a:lnTo>
                    <a:pt x="8" y="276"/>
                  </a:lnTo>
                  <a:lnTo>
                    <a:pt x="1" y="320"/>
                  </a:lnTo>
                  <a:lnTo>
                    <a:pt x="0" y="357"/>
                  </a:lnTo>
                  <a:lnTo>
                    <a:pt x="5" y="411"/>
                  </a:lnTo>
                  <a:lnTo>
                    <a:pt x="12" y="435"/>
                  </a:lnTo>
                  <a:lnTo>
                    <a:pt x="23" y="452"/>
                  </a:lnTo>
                  <a:lnTo>
                    <a:pt x="38" y="458"/>
                  </a:lnTo>
                  <a:lnTo>
                    <a:pt x="59" y="449"/>
                  </a:lnTo>
                  <a:lnTo>
                    <a:pt x="139" y="391"/>
                  </a:lnTo>
                  <a:lnTo>
                    <a:pt x="143" y="425"/>
                  </a:lnTo>
                  <a:lnTo>
                    <a:pt x="146" y="441"/>
                  </a:lnTo>
                  <a:lnTo>
                    <a:pt x="149" y="453"/>
                  </a:lnTo>
                  <a:lnTo>
                    <a:pt x="160" y="456"/>
                  </a:lnTo>
                  <a:lnTo>
                    <a:pt x="180" y="449"/>
                  </a:lnTo>
                  <a:lnTo>
                    <a:pt x="251" y="398"/>
                  </a:lnTo>
                  <a:lnTo>
                    <a:pt x="252" y="381"/>
                  </a:lnTo>
                  <a:lnTo>
                    <a:pt x="213" y="403"/>
                  </a:lnTo>
                  <a:lnTo>
                    <a:pt x="196" y="409"/>
                  </a:lnTo>
                  <a:lnTo>
                    <a:pt x="189" y="402"/>
                  </a:lnTo>
                  <a:lnTo>
                    <a:pt x="186" y="389"/>
                  </a:lnTo>
                  <a:lnTo>
                    <a:pt x="186" y="372"/>
                  </a:lnTo>
                  <a:lnTo>
                    <a:pt x="184" y="298"/>
                  </a:lnTo>
                  <a:lnTo>
                    <a:pt x="188" y="223"/>
                  </a:lnTo>
                  <a:lnTo>
                    <a:pt x="201" y="75"/>
                  </a:lnTo>
                  <a:lnTo>
                    <a:pt x="208" y="51"/>
                  </a:lnTo>
                  <a:lnTo>
                    <a:pt x="222" y="40"/>
                  </a:lnTo>
                  <a:lnTo>
                    <a:pt x="242" y="39"/>
                  </a:lnTo>
                  <a:lnTo>
                    <a:pt x="268" y="45"/>
                  </a:lnTo>
                  <a:lnTo>
                    <a:pt x="289" y="2"/>
                  </a:lnTo>
                  <a:lnTo>
                    <a:pt x="262" y="0"/>
                  </a:lnTo>
                  <a:lnTo>
                    <a:pt x="242" y="3"/>
                  </a:lnTo>
                  <a:lnTo>
                    <a:pt x="224" y="14"/>
                  </a:lnTo>
                  <a:lnTo>
                    <a:pt x="181" y="52"/>
                  </a:lnTo>
                  <a:lnTo>
                    <a:pt x="166" y="68"/>
                  </a:lnTo>
                  <a:lnTo>
                    <a:pt x="157" y="87"/>
                  </a:lnTo>
                  <a:lnTo>
                    <a:pt x="149" y="128"/>
                  </a:lnTo>
                  <a:lnTo>
                    <a:pt x="146" y="176"/>
                  </a:lnTo>
                  <a:lnTo>
                    <a:pt x="143" y="223"/>
                  </a:lnTo>
                  <a:lnTo>
                    <a:pt x="139" y="366"/>
                  </a:lnTo>
                  <a:lnTo>
                    <a:pt x="88" y="397"/>
                  </a:lnTo>
                  <a:lnTo>
                    <a:pt x="76" y="400"/>
                  </a:lnTo>
                  <a:lnTo>
                    <a:pt x="66" y="399"/>
                  </a:lnTo>
                  <a:lnTo>
                    <a:pt x="58" y="393"/>
                  </a:lnTo>
                  <a:lnTo>
                    <a:pt x="52" y="383"/>
                  </a:lnTo>
                  <a:lnTo>
                    <a:pt x="46" y="353"/>
                  </a:lnTo>
                  <a:lnTo>
                    <a:pt x="46" y="322"/>
                  </a:lnTo>
                  <a:lnTo>
                    <a:pt x="53" y="261"/>
                  </a:lnTo>
                  <a:lnTo>
                    <a:pt x="64" y="226"/>
                  </a:lnTo>
                  <a:lnTo>
                    <a:pt x="72" y="215"/>
                  </a:lnTo>
                  <a:lnTo>
                    <a:pt x="83" y="211"/>
                  </a:lnTo>
                  <a:lnTo>
                    <a:pt x="110" y="211"/>
                  </a:lnTo>
                  <a:lnTo>
                    <a:pt x="143" y="223"/>
                  </a:lnTo>
                  <a:lnTo>
                    <a:pt x="146" y="176"/>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6" name="Freeform 20"/>
            <p:cNvSpPr>
              <a:spLocks/>
            </p:cNvSpPr>
            <p:nvPr/>
          </p:nvSpPr>
          <p:spPr bwMode="auto">
            <a:xfrm>
              <a:off x="2624" y="3266"/>
              <a:ext cx="96" cy="153"/>
            </a:xfrm>
            <a:custGeom>
              <a:avLst/>
              <a:gdLst>
                <a:gd name="T0" fmla="*/ 0 w 289"/>
                <a:gd name="T1" fmla="*/ 0 h 458"/>
                <a:gd name="T2" fmla="*/ 0 w 289"/>
                <a:gd name="T3" fmla="*/ 0 h 458"/>
                <a:gd name="T4" fmla="*/ 0 w 289"/>
                <a:gd name="T5" fmla="*/ 0 h 458"/>
                <a:gd name="T6" fmla="*/ 0 w 289"/>
                <a:gd name="T7" fmla="*/ 0 h 458"/>
                <a:gd name="T8" fmla="*/ 0 w 289"/>
                <a:gd name="T9" fmla="*/ 0 h 458"/>
                <a:gd name="T10" fmla="*/ 0 w 289"/>
                <a:gd name="T11" fmla="*/ 0 h 458"/>
                <a:gd name="T12" fmla="*/ 0 w 289"/>
                <a:gd name="T13" fmla="*/ 0 h 458"/>
                <a:gd name="T14" fmla="*/ 0 w 289"/>
                <a:gd name="T15" fmla="*/ 0 h 458"/>
                <a:gd name="T16" fmla="*/ 0 w 289"/>
                <a:gd name="T17" fmla="*/ 0 h 458"/>
                <a:gd name="T18" fmla="*/ 0 w 289"/>
                <a:gd name="T19" fmla="*/ 0 h 458"/>
                <a:gd name="T20" fmla="*/ 0 w 289"/>
                <a:gd name="T21" fmla="*/ 0 h 458"/>
                <a:gd name="T22" fmla="*/ 0 w 289"/>
                <a:gd name="T23" fmla="*/ 0 h 458"/>
                <a:gd name="T24" fmla="*/ 0 w 289"/>
                <a:gd name="T25" fmla="*/ 0 h 458"/>
                <a:gd name="T26" fmla="*/ 0 w 289"/>
                <a:gd name="T27" fmla="*/ 0 h 458"/>
                <a:gd name="T28" fmla="*/ 0 w 289"/>
                <a:gd name="T29" fmla="*/ 0 h 458"/>
                <a:gd name="T30" fmla="*/ 0 w 289"/>
                <a:gd name="T31" fmla="*/ 0 h 458"/>
                <a:gd name="T32" fmla="*/ 0 w 289"/>
                <a:gd name="T33" fmla="*/ 0 h 458"/>
                <a:gd name="T34" fmla="*/ 0 w 289"/>
                <a:gd name="T35" fmla="*/ 0 h 458"/>
                <a:gd name="T36" fmla="*/ 0 w 289"/>
                <a:gd name="T37" fmla="*/ 0 h 458"/>
                <a:gd name="T38" fmla="*/ 0 w 289"/>
                <a:gd name="T39" fmla="*/ 0 h 458"/>
                <a:gd name="T40" fmla="*/ 0 w 289"/>
                <a:gd name="T41" fmla="*/ 0 h 458"/>
                <a:gd name="T42" fmla="*/ 0 w 289"/>
                <a:gd name="T43" fmla="*/ 0 h 458"/>
                <a:gd name="T44" fmla="*/ 0 w 289"/>
                <a:gd name="T45" fmla="*/ 0 h 458"/>
                <a:gd name="T46" fmla="*/ 0 w 289"/>
                <a:gd name="T47" fmla="*/ 0 h 458"/>
                <a:gd name="T48" fmla="*/ 0 w 289"/>
                <a:gd name="T49" fmla="*/ 0 h 458"/>
                <a:gd name="T50" fmla="*/ 0 w 289"/>
                <a:gd name="T51" fmla="*/ 0 h 458"/>
                <a:gd name="T52" fmla="*/ 0 w 289"/>
                <a:gd name="T53" fmla="*/ 0 h 458"/>
                <a:gd name="T54" fmla="*/ 0 w 289"/>
                <a:gd name="T55" fmla="*/ 0 h 458"/>
                <a:gd name="T56" fmla="*/ 0 w 289"/>
                <a:gd name="T57" fmla="*/ 0 h 458"/>
                <a:gd name="T58" fmla="*/ 0 w 289"/>
                <a:gd name="T59" fmla="*/ 0 h 458"/>
                <a:gd name="T60" fmla="*/ 0 w 289"/>
                <a:gd name="T61" fmla="*/ 0 h 458"/>
                <a:gd name="T62" fmla="*/ 0 w 289"/>
                <a:gd name="T63" fmla="*/ 0 h 458"/>
                <a:gd name="T64" fmla="*/ 0 w 289"/>
                <a:gd name="T65" fmla="*/ 0 h 458"/>
                <a:gd name="T66" fmla="*/ 0 w 289"/>
                <a:gd name="T67" fmla="*/ 0 h 458"/>
                <a:gd name="T68" fmla="*/ 0 w 289"/>
                <a:gd name="T69" fmla="*/ 0 h 458"/>
                <a:gd name="T70" fmla="*/ 0 w 289"/>
                <a:gd name="T71" fmla="*/ 0 h 458"/>
                <a:gd name="T72" fmla="*/ 0 w 289"/>
                <a:gd name="T73" fmla="*/ 0 h 458"/>
                <a:gd name="T74" fmla="*/ 0 w 289"/>
                <a:gd name="T75" fmla="*/ 0 h 458"/>
                <a:gd name="T76" fmla="*/ 0 w 289"/>
                <a:gd name="T77" fmla="*/ 0 h 458"/>
                <a:gd name="T78" fmla="*/ 0 w 289"/>
                <a:gd name="T79" fmla="*/ 0 h 458"/>
                <a:gd name="T80" fmla="*/ 0 w 289"/>
                <a:gd name="T81" fmla="*/ 0 h 458"/>
                <a:gd name="T82" fmla="*/ 0 w 289"/>
                <a:gd name="T83" fmla="*/ 0 h 458"/>
                <a:gd name="T84" fmla="*/ 0 w 289"/>
                <a:gd name="T85" fmla="*/ 0 h 458"/>
                <a:gd name="T86" fmla="*/ 0 w 289"/>
                <a:gd name="T87" fmla="*/ 0 h 4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89"/>
                <a:gd name="T133" fmla="*/ 0 h 458"/>
                <a:gd name="T134" fmla="*/ 289 w 289"/>
                <a:gd name="T135" fmla="*/ 458 h 4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89" h="458">
                  <a:moveTo>
                    <a:pt x="146" y="176"/>
                  </a:moveTo>
                  <a:lnTo>
                    <a:pt x="123" y="174"/>
                  </a:lnTo>
                  <a:lnTo>
                    <a:pt x="101" y="178"/>
                  </a:lnTo>
                  <a:lnTo>
                    <a:pt x="81" y="185"/>
                  </a:lnTo>
                  <a:lnTo>
                    <a:pt x="62" y="197"/>
                  </a:lnTo>
                  <a:lnTo>
                    <a:pt x="34" y="224"/>
                  </a:lnTo>
                  <a:lnTo>
                    <a:pt x="17" y="247"/>
                  </a:lnTo>
                  <a:lnTo>
                    <a:pt x="8" y="276"/>
                  </a:lnTo>
                  <a:lnTo>
                    <a:pt x="1" y="320"/>
                  </a:lnTo>
                  <a:lnTo>
                    <a:pt x="0" y="357"/>
                  </a:lnTo>
                  <a:lnTo>
                    <a:pt x="5" y="411"/>
                  </a:lnTo>
                  <a:lnTo>
                    <a:pt x="12" y="435"/>
                  </a:lnTo>
                  <a:lnTo>
                    <a:pt x="23" y="452"/>
                  </a:lnTo>
                  <a:lnTo>
                    <a:pt x="38" y="458"/>
                  </a:lnTo>
                  <a:lnTo>
                    <a:pt x="59" y="449"/>
                  </a:lnTo>
                  <a:lnTo>
                    <a:pt x="139" y="391"/>
                  </a:lnTo>
                  <a:lnTo>
                    <a:pt x="143" y="425"/>
                  </a:lnTo>
                  <a:lnTo>
                    <a:pt x="146" y="441"/>
                  </a:lnTo>
                  <a:lnTo>
                    <a:pt x="149" y="453"/>
                  </a:lnTo>
                  <a:lnTo>
                    <a:pt x="160" y="456"/>
                  </a:lnTo>
                  <a:lnTo>
                    <a:pt x="180" y="449"/>
                  </a:lnTo>
                  <a:lnTo>
                    <a:pt x="251" y="398"/>
                  </a:lnTo>
                  <a:lnTo>
                    <a:pt x="252" y="381"/>
                  </a:lnTo>
                  <a:lnTo>
                    <a:pt x="213" y="403"/>
                  </a:lnTo>
                  <a:lnTo>
                    <a:pt x="196" y="409"/>
                  </a:lnTo>
                  <a:lnTo>
                    <a:pt x="189" y="402"/>
                  </a:lnTo>
                  <a:lnTo>
                    <a:pt x="186" y="389"/>
                  </a:lnTo>
                  <a:lnTo>
                    <a:pt x="186" y="372"/>
                  </a:lnTo>
                  <a:lnTo>
                    <a:pt x="184" y="298"/>
                  </a:lnTo>
                  <a:lnTo>
                    <a:pt x="188" y="223"/>
                  </a:lnTo>
                  <a:lnTo>
                    <a:pt x="201" y="75"/>
                  </a:lnTo>
                  <a:lnTo>
                    <a:pt x="208" y="51"/>
                  </a:lnTo>
                  <a:lnTo>
                    <a:pt x="222" y="40"/>
                  </a:lnTo>
                  <a:lnTo>
                    <a:pt x="242" y="39"/>
                  </a:lnTo>
                  <a:lnTo>
                    <a:pt x="268" y="45"/>
                  </a:lnTo>
                  <a:lnTo>
                    <a:pt x="289" y="2"/>
                  </a:lnTo>
                  <a:lnTo>
                    <a:pt x="262" y="0"/>
                  </a:lnTo>
                  <a:lnTo>
                    <a:pt x="242" y="3"/>
                  </a:lnTo>
                  <a:lnTo>
                    <a:pt x="224" y="14"/>
                  </a:lnTo>
                  <a:lnTo>
                    <a:pt x="181" y="52"/>
                  </a:lnTo>
                  <a:lnTo>
                    <a:pt x="166" y="68"/>
                  </a:lnTo>
                  <a:lnTo>
                    <a:pt x="157" y="87"/>
                  </a:lnTo>
                  <a:lnTo>
                    <a:pt x="149" y="128"/>
                  </a:lnTo>
                  <a:lnTo>
                    <a:pt x="146" y="176"/>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7" name="Freeform 21"/>
            <p:cNvSpPr>
              <a:spLocks/>
            </p:cNvSpPr>
            <p:nvPr/>
          </p:nvSpPr>
          <p:spPr bwMode="auto">
            <a:xfrm>
              <a:off x="576" y="3168"/>
              <a:ext cx="4420" cy="1132"/>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5" y="3422"/>
                  </a:lnTo>
                  <a:lnTo>
                    <a:pt x="529" y="3401"/>
                  </a:lnTo>
                  <a:lnTo>
                    <a:pt x="498" y="3374"/>
                  </a:lnTo>
                  <a:lnTo>
                    <a:pt x="470" y="3344"/>
                  </a:lnTo>
                  <a:lnTo>
                    <a:pt x="446" y="3308"/>
                  </a:lnTo>
                  <a:lnTo>
                    <a:pt x="424" y="3268"/>
                  </a:lnTo>
                  <a:lnTo>
                    <a:pt x="389" y="3178"/>
                  </a:lnTo>
                  <a:lnTo>
                    <a:pt x="374" y="3122"/>
                  </a:lnTo>
                  <a:lnTo>
                    <a:pt x="362" y="3064"/>
                  </a:lnTo>
                  <a:lnTo>
                    <a:pt x="342" y="2938"/>
                  </a:lnTo>
                  <a:lnTo>
                    <a:pt x="317" y="2670"/>
                  </a:lnTo>
                  <a:lnTo>
                    <a:pt x="306" y="2535"/>
                  </a:lnTo>
                  <a:lnTo>
                    <a:pt x="292" y="2405"/>
                  </a:lnTo>
                  <a:lnTo>
                    <a:pt x="271" y="2283"/>
                  </a:lnTo>
                  <a:lnTo>
                    <a:pt x="241" y="2175"/>
                  </a:lnTo>
                  <a:lnTo>
                    <a:pt x="132" y="1851"/>
                  </a:lnTo>
                  <a:lnTo>
                    <a:pt x="89" y="1711"/>
                  </a:lnTo>
                  <a:lnTo>
                    <a:pt x="54" y="1584"/>
                  </a:lnTo>
                  <a:lnTo>
                    <a:pt x="27" y="1470"/>
                  </a:lnTo>
                  <a:lnTo>
                    <a:pt x="9" y="1367"/>
                  </a:lnTo>
                  <a:lnTo>
                    <a:pt x="0" y="1275"/>
                  </a:lnTo>
                  <a:lnTo>
                    <a:pt x="0" y="1195"/>
                  </a:lnTo>
                  <a:lnTo>
                    <a:pt x="9" y="1123"/>
                  </a:lnTo>
                  <a:lnTo>
                    <a:pt x="29" y="1060"/>
                  </a:lnTo>
                  <a:lnTo>
                    <a:pt x="57" y="1005"/>
                  </a:lnTo>
                  <a:lnTo>
                    <a:pt x="97" y="957"/>
                  </a:lnTo>
                  <a:lnTo>
                    <a:pt x="149" y="915"/>
                  </a:lnTo>
                  <a:lnTo>
                    <a:pt x="211" y="879"/>
                  </a:lnTo>
                  <a:lnTo>
                    <a:pt x="286" y="848"/>
                  </a:lnTo>
                  <a:lnTo>
                    <a:pt x="371" y="821"/>
                  </a:lnTo>
                  <a:lnTo>
                    <a:pt x="480" y="793"/>
                  </a:lnTo>
                  <a:lnTo>
                    <a:pt x="578" y="773"/>
                  </a:lnTo>
                  <a:lnTo>
                    <a:pt x="666" y="760"/>
                  </a:lnTo>
                  <a:lnTo>
                    <a:pt x="745" y="755"/>
                  </a:lnTo>
                  <a:lnTo>
                    <a:pt x="818" y="759"/>
                  </a:lnTo>
                  <a:lnTo>
                    <a:pt x="880" y="771"/>
                  </a:lnTo>
                  <a:lnTo>
                    <a:pt x="937" y="789"/>
                  </a:lnTo>
                  <a:lnTo>
                    <a:pt x="987" y="817"/>
                  </a:lnTo>
                  <a:lnTo>
                    <a:pt x="1031" y="853"/>
                  </a:lnTo>
                  <a:lnTo>
                    <a:pt x="1070" y="898"/>
                  </a:lnTo>
                  <a:lnTo>
                    <a:pt x="1104" y="950"/>
                  </a:lnTo>
                  <a:lnTo>
                    <a:pt x="1134" y="1012"/>
                  </a:lnTo>
                  <a:lnTo>
                    <a:pt x="1160" y="1083"/>
                  </a:lnTo>
                  <a:lnTo>
                    <a:pt x="1184" y="1162"/>
                  </a:lnTo>
                  <a:lnTo>
                    <a:pt x="1206" y="1250"/>
                  </a:lnTo>
                  <a:lnTo>
                    <a:pt x="1226" y="1348"/>
                  </a:lnTo>
                  <a:lnTo>
                    <a:pt x="1364" y="1344"/>
                  </a:lnTo>
                  <a:lnTo>
                    <a:pt x="1502" y="1334"/>
                  </a:lnTo>
                  <a:lnTo>
                    <a:pt x="1639" y="1318"/>
                  </a:lnTo>
                  <a:lnTo>
                    <a:pt x="1776" y="1295"/>
                  </a:lnTo>
                  <a:lnTo>
                    <a:pt x="1911" y="1267"/>
                  </a:lnTo>
                  <a:lnTo>
                    <a:pt x="2045" y="1232"/>
                  </a:lnTo>
                  <a:lnTo>
                    <a:pt x="2176" y="1190"/>
                  </a:lnTo>
                  <a:lnTo>
                    <a:pt x="2307" y="1144"/>
                  </a:lnTo>
                  <a:lnTo>
                    <a:pt x="2266" y="954"/>
                  </a:lnTo>
                  <a:lnTo>
                    <a:pt x="2260" y="922"/>
                  </a:lnTo>
                  <a:lnTo>
                    <a:pt x="2258" y="892"/>
                  </a:lnTo>
                  <a:lnTo>
                    <a:pt x="2263" y="832"/>
                  </a:lnTo>
                  <a:lnTo>
                    <a:pt x="2280" y="775"/>
                  </a:lnTo>
                  <a:lnTo>
                    <a:pt x="2309" y="719"/>
                  </a:lnTo>
                  <a:lnTo>
                    <a:pt x="2350" y="667"/>
                  </a:lnTo>
                  <a:lnTo>
                    <a:pt x="2402" y="617"/>
                  </a:lnTo>
                  <a:lnTo>
                    <a:pt x="2466" y="568"/>
                  </a:lnTo>
                  <a:lnTo>
                    <a:pt x="2540" y="521"/>
                  </a:lnTo>
                  <a:lnTo>
                    <a:pt x="2624" y="477"/>
                  </a:lnTo>
                  <a:lnTo>
                    <a:pt x="2718" y="435"/>
                  </a:lnTo>
                  <a:lnTo>
                    <a:pt x="2822" y="395"/>
                  </a:lnTo>
                  <a:lnTo>
                    <a:pt x="2934" y="357"/>
                  </a:lnTo>
                  <a:lnTo>
                    <a:pt x="3057" y="321"/>
                  </a:lnTo>
                  <a:lnTo>
                    <a:pt x="3188" y="287"/>
                  </a:lnTo>
                  <a:lnTo>
                    <a:pt x="3326" y="256"/>
                  </a:lnTo>
                  <a:lnTo>
                    <a:pt x="3474" y="225"/>
                  </a:lnTo>
                  <a:lnTo>
                    <a:pt x="3790" y="172"/>
                  </a:lnTo>
                  <a:lnTo>
                    <a:pt x="4134" y="125"/>
                  </a:lnTo>
                  <a:lnTo>
                    <a:pt x="4503" y="87"/>
                  </a:lnTo>
                  <a:lnTo>
                    <a:pt x="4895" y="55"/>
                  </a:lnTo>
                  <a:lnTo>
                    <a:pt x="5305" y="31"/>
                  </a:lnTo>
                  <a:lnTo>
                    <a:pt x="5734" y="14"/>
                  </a:lnTo>
                  <a:lnTo>
                    <a:pt x="6177" y="4"/>
                  </a:lnTo>
                  <a:lnTo>
                    <a:pt x="6630" y="0"/>
                  </a:lnTo>
                  <a:lnTo>
                    <a:pt x="7084" y="4"/>
                  </a:lnTo>
                  <a:lnTo>
                    <a:pt x="7527" y="14"/>
                  </a:lnTo>
                  <a:lnTo>
                    <a:pt x="7955" y="31"/>
                  </a:lnTo>
                  <a:lnTo>
                    <a:pt x="8365" y="55"/>
                  </a:lnTo>
                  <a:lnTo>
                    <a:pt x="8758" y="87"/>
                  </a:lnTo>
                  <a:lnTo>
                    <a:pt x="9127" y="125"/>
                  </a:lnTo>
                  <a:lnTo>
                    <a:pt x="9471" y="172"/>
                  </a:lnTo>
                  <a:lnTo>
                    <a:pt x="9787" y="225"/>
                  </a:lnTo>
                  <a:lnTo>
                    <a:pt x="9934" y="256"/>
                  </a:lnTo>
                  <a:lnTo>
                    <a:pt x="10073" y="287"/>
                  </a:lnTo>
                  <a:lnTo>
                    <a:pt x="10203" y="321"/>
                  </a:lnTo>
                  <a:lnTo>
                    <a:pt x="10326" y="357"/>
                  </a:lnTo>
                  <a:lnTo>
                    <a:pt x="10439" y="395"/>
                  </a:lnTo>
                  <a:lnTo>
                    <a:pt x="10542" y="435"/>
                  </a:lnTo>
                  <a:lnTo>
                    <a:pt x="10636" y="477"/>
                  </a:lnTo>
                  <a:lnTo>
                    <a:pt x="10721" y="521"/>
                  </a:lnTo>
                  <a:lnTo>
                    <a:pt x="10794" y="568"/>
                  </a:lnTo>
                  <a:lnTo>
                    <a:pt x="10858" y="617"/>
                  </a:lnTo>
                  <a:lnTo>
                    <a:pt x="10910" y="667"/>
                  </a:lnTo>
                  <a:lnTo>
                    <a:pt x="10951" y="719"/>
                  </a:lnTo>
                  <a:lnTo>
                    <a:pt x="10980" y="775"/>
                  </a:lnTo>
                  <a:lnTo>
                    <a:pt x="10997" y="832"/>
                  </a:lnTo>
                  <a:lnTo>
                    <a:pt x="11002" y="892"/>
                  </a:lnTo>
                  <a:lnTo>
                    <a:pt x="10995" y="954"/>
                  </a:lnTo>
                  <a:lnTo>
                    <a:pt x="10953" y="1144"/>
                  </a:lnTo>
                  <a:lnTo>
                    <a:pt x="11083" y="1190"/>
                  </a:lnTo>
                  <a:lnTo>
                    <a:pt x="11216" y="1232"/>
                  </a:lnTo>
                  <a:lnTo>
                    <a:pt x="11350" y="1266"/>
                  </a:lnTo>
                  <a:lnTo>
                    <a:pt x="11485" y="1295"/>
                  </a:lnTo>
                  <a:lnTo>
                    <a:pt x="11621" y="1317"/>
                  </a:lnTo>
                  <a:lnTo>
                    <a:pt x="11759" y="1334"/>
                  </a:lnTo>
                  <a:lnTo>
                    <a:pt x="11896" y="1344"/>
                  </a:lnTo>
                  <a:lnTo>
                    <a:pt x="12035" y="1348"/>
                  </a:lnTo>
                  <a:lnTo>
                    <a:pt x="12054" y="1250"/>
                  </a:lnTo>
                  <a:lnTo>
                    <a:pt x="12076" y="1162"/>
                  </a:lnTo>
                  <a:lnTo>
                    <a:pt x="12100" y="1083"/>
                  </a:lnTo>
                  <a:lnTo>
                    <a:pt x="12127" y="1012"/>
                  </a:lnTo>
                  <a:lnTo>
                    <a:pt x="12157" y="950"/>
                  </a:lnTo>
                  <a:lnTo>
                    <a:pt x="12191" y="898"/>
                  </a:lnTo>
                  <a:lnTo>
                    <a:pt x="12229" y="853"/>
                  </a:lnTo>
                  <a:lnTo>
                    <a:pt x="12274" y="817"/>
                  </a:lnTo>
                  <a:lnTo>
                    <a:pt x="12323" y="789"/>
                  </a:lnTo>
                  <a:lnTo>
                    <a:pt x="12380" y="771"/>
                  </a:lnTo>
                  <a:lnTo>
                    <a:pt x="12443" y="759"/>
                  </a:lnTo>
                  <a:lnTo>
                    <a:pt x="12515" y="755"/>
                  </a:lnTo>
                  <a:lnTo>
                    <a:pt x="12595" y="760"/>
                  </a:lnTo>
                  <a:lnTo>
                    <a:pt x="12683" y="773"/>
                  </a:lnTo>
                  <a:lnTo>
                    <a:pt x="12781" y="793"/>
                  </a:lnTo>
                  <a:lnTo>
                    <a:pt x="12889" y="821"/>
                  </a:lnTo>
                  <a:lnTo>
                    <a:pt x="12975" y="848"/>
                  </a:lnTo>
                  <a:lnTo>
                    <a:pt x="13050" y="879"/>
                  </a:lnTo>
                  <a:lnTo>
                    <a:pt x="13111" y="915"/>
                  </a:lnTo>
                  <a:lnTo>
                    <a:pt x="13163" y="957"/>
                  </a:lnTo>
                  <a:lnTo>
                    <a:pt x="13203" y="1005"/>
                  </a:lnTo>
                  <a:lnTo>
                    <a:pt x="13232" y="1060"/>
                  </a:lnTo>
                  <a:lnTo>
                    <a:pt x="13251" y="1123"/>
                  </a:lnTo>
                  <a:lnTo>
                    <a:pt x="13261" y="1195"/>
                  </a:lnTo>
                  <a:lnTo>
                    <a:pt x="13261" y="1275"/>
                  </a:lnTo>
                  <a:lnTo>
                    <a:pt x="13251" y="1367"/>
                  </a:lnTo>
                  <a:lnTo>
                    <a:pt x="13233" y="1470"/>
                  </a:lnTo>
                  <a:lnTo>
                    <a:pt x="13207" y="1584"/>
                  </a:lnTo>
                  <a:lnTo>
                    <a:pt x="13172" y="1711"/>
                  </a:lnTo>
                  <a:lnTo>
                    <a:pt x="13128" y="1851"/>
                  </a:lnTo>
                  <a:lnTo>
                    <a:pt x="13020" y="2175"/>
                  </a:lnTo>
                  <a:lnTo>
                    <a:pt x="13004" y="2227"/>
                  </a:lnTo>
                  <a:lnTo>
                    <a:pt x="12989" y="2283"/>
                  </a:lnTo>
                  <a:lnTo>
                    <a:pt x="12969" y="2405"/>
                  </a:lnTo>
                  <a:lnTo>
                    <a:pt x="12954" y="2535"/>
                  </a:lnTo>
                  <a:lnTo>
                    <a:pt x="12944" y="2670"/>
                  </a:lnTo>
                  <a:lnTo>
                    <a:pt x="12918" y="2938"/>
                  </a:lnTo>
                  <a:lnTo>
                    <a:pt x="12899" y="3064"/>
                  </a:lnTo>
                  <a:lnTo>
                    <a:pt x="12890" y="3110"/>
                  </a:lnTo>
                  <a:lnTo>
                    <a:pt x="12888" y="3122"/>
                  </a:lnTo>
                  <a:lnTo>
                    <a:pt x="12871" y="3178"/>
                  </a:lnTo>
                  <a:lnTo>
                    <a:pt x="12836" y="3268"/>
                  </a:lnTo>
                  <a:lnTo>
                    <a:pt x="12814" y="3308"/>
                  </a:lnTo>
                  <a:lnTo>
                    <a:pt x="12790" y="3344"/>
                  </a:lnTo>
                  <a:lnTo>
                    <a:pt x="12763" y="3374"/>
                  </a:lnTo>
                  <a:lnTo>
                    <a:pt x="12731" y="3401"/>
                  </a:lnTo>
                  <a:lnTo>
                    <a:pt x="12695" y="3422"/>
                  </a:lnTo>
                  <a:lnTo>
                    <a:pt x="12656" y="3438"/>
                  </a:lnTo>
                  <a:lnTo>
                    <a:pt x="12598" y="3453"/>
                  </a:lnTo>
                  <a:lnTo>
                    <a:pt x="12545" y="3463"/>
                  </a:lnTo>
                  <a:lnTo>
                    <a:pt x="12496" y="3466"/>
                  </a:lnTo>
                  <a:lnTo>
                    <a:pt x="12451" y="3465"/>
                  </a:lnTo>
                  <a:lnTo>
                    <a:pt x="12411" y="3459"/>
                  </a:lnTo>
                  <a:lnTo>
                    <a:pt x="12375" y="3449"/>
                  </a:lnTo>
                  <a:lnTo>
                    <a:pt x="12344" y="3436"/>
                  </a:lnTo>
                  <a:lnTo>
                    <a:pt x="12316" y="3420"/>
                  </a:lnTo>
                  <a:lnTo>
                    <a:pt x="12292" y="3400"/>
                  </a:lnTo>
                  <a:lnTo>
                    <a:pt x="12273" y="3379"/>
                  </a:lnTo>
                  <a:lnTo>
                    <a:pt x="12258" y="3356"/>
                  </a:lnTo>
                  <a:lnTo>
                    <a:pt x="12247" y="3331"/>
                  </a:lnTo>
                  <a:lnTo>
                    <a:pt x="12240" y="3307"/>
                  </a:lnTo>
                  <a:lnTo>
                    <a:pt x="12238" y="3282"/>
                  </a:lnTo>
                  <a:lnTo>
                    <a:pt x="12244" y="3233"/>
                  </a:lnTo>
                  <a:lnTo>
                    <a:pt x="12382" y="2783"/>
                  </a:lnTo>
                  <a:lnTo>
                    <a:pt x="12293" y="2762"/>
                  </a:lnTo>
                  <a:lnTo>
                    <a:pt x="12204" y="2747"/>
                  </a:lnTo>
                  <a:lnTo>
                    <a:pt x="12081" y="3294"/>
                  </a:lnTo>
                  <a:lnTo>
                    <a:pt x="12068" y="3329"/>
                  </a:lnTo>
                  <a:lnTo>
                    <a:pt x="12045" y="3359"/>
                  </a:lnTo>
                  <a:lnTo>
                    <a:pt x="12012" y="3386"/>
                  </a:lnTo>
                  <a:lnTo>
                    <a:pt x="11971" y="3408"/>
                  </a:lnTo>
                  <a:lnTo>
                    <a:pt x="11923" y="3427"/>
                  </a:lnTo>
                  <a:lnTo>
                    <a:pt x="11867" y="3442"/>
                  </a:lnTo>
                  <a:lnTo>
                    <a:pt x="11738" y="3459"/>
                  </a:lnTo>
                  <a:lnTo>
                    <a:pt x="11590" y="3464"/>
                  </a:lnTo>
                  <a:lnTo>
                    <a:pt x="11426" y="3456"/>
                  </a:lnTo>
                  <a:lnTo>
                    <a:pt x="11254" y="3437"/>
                  </a:lnTo>
                  <a:lnTo>
                    <a:pt x="11078" y="3407"/>
                  </a:lnTo>
                  <a:lnTo>
                    <a:pt x="10905" y="3368"/>
                  </a:lnTo>
                  <a:lnTo>
                    <a:pt x="10739" y="3322"/>
                  </a:lnTo>
                  <a:lnTo>
                    <a:pt x="10587" y="3267"/>
                  </a:lnTo>
                  <a:lnTo>
                    <a:pt x="10454" y="3208"/>
                  </a:lnTo>
                  <a:lnTo>
                    <a:pt x="10395" y="3175"/>
                  </a:lnTo>
                  <a:lnTo>
                    <a:pt x="10344" y="3142"/>
                  </a:lnTo>
                  <a:lnTo>
                    <a:pt x="10301" y="3109"/>
                  </a:lnTo>
                  <a:lnTo>
                    <a:pt x="10265" y="3074"/>
                  </a:lnTo>
                  <a:lnTo>
                    <a:pt x="10238" y="3037"/>
                  </a:lnTo>
                  <a:lnTo>
                    <a:pt x="10221" y="3002"/>
                  </a:lnTo>
                  <a:lnTo>
                    <a:pt x="10214" y="2965"/>
                  </a:lnTo>
                  <a:lnTo>
                    <a:pt x="10218" y="2929"/>
                  </a:lnTo>
                  <a:lnTo>
                    <a:pt x="10317" y="2548"/>
                  </a:lnTo>
                  <a:lnTo>
                    <a:pt x="10093" y="2487"/>
                  </a:lnTo>
                  <a:lnTo>
                    <a:pt x="9868" y="2434"/>
                  </a:lnTo>
                  <a:lnTo>
                    <a:pt x="9641" y="2386"/>
                  </a:lnTo>
                  <a:lnTo>
                    <a:pt x="9413" y="2343"/>
                  </a:lnTo>
                  <a:lnTo>
                    <a:pt x="9184" y="2306"/>
                  </a:lnTo>
                  <a:lnTo>
                    <a:pt x="8953" y="2274"/>
                  </a:lnTo>
                  <a:lnTo>
                    <a:pt x="8721" y="2246"/>
                  </a:lnTo>
                  <a:lnTo>
                    <a:pt x="8490" y="2223"/>
                  </a:lnTo>
                  <a:lnTo>
                    <a:pt x="8024" y="2187"/>
                  </a:lnTo>
                  <a:lnTo>
                    <a:pt x="7558" y="2166"/>
                  </a:lnTo>
                  <a:lnTo>
                    <a:pt x="7094" y="2154"/>
                  </a:lnTo>
                  <a:lnTo>
                    <a:pt x="6630" y="2151"/>
                  </a:lnTo>
                  <a:lnTo>
                    <a:pt x="6167" y="2154"/>
                  </a:lnTo>
                  <a:lnTo>
                    <a:pt x="5702" y="2166"/>
                  </a:lnTo>
                  <a:lnTo>
                    <a:pt x="5237" y="2187"/>
                  </a:lnTo>
                  <a:lnTo>
                    <a:pt x="4771" y="2223"/>
                  </a:lnTo>
                  <a:lnTo>
                    <a:pt x="4539" y="2246"/>
                  </a:lnTo>
                  <a:lnTo>
                    <a:pt x="4307" y="2274"/>
                  </a:lnTo>
                  <a:lnTo>
                    <a:pt x="4077" y="2306"/>
                  </a:lnTo>
                  <a:lnTo>
                    <a:pt x="3848" y="2343"/>
                  </a:lnTo>
                  <a:lnTo>
                    <a:pt x="3620" y="2386"/>
                  </a:lnTo>
                  <a:lnTo>
                    <a:pt x="3393" y="2434"/>
                  </a:lnTo>
                  <a:lnTo>
                    <a:pt x="3167" y="2487"/>
                  </a:lnTo>
                  <a:lnTo>
                    <a:pt x="2944" y="2548"/>
                  </a:lnTo>
                  <a:lnTo>
                    <a:pt x="3043" y="2929"/>
                  </a:lnTo>
                  <a:lnTo>
                    <a:pt x="3046" y="2965"/>
                  </a:lnTo>
                  <a:lnTo>
                    <a:pt x="3039" y="3002"/>
                  </a:lnTo>
                  <a:lnTo>
                    <a:pt x="3022" y="3037"/>
                  </a:lnTo>
                  <a:lnTo>
                    <a:pt x="2996" y="3074"/>
                  </a:lnTo>
                  <a:lnTo>
                    <a:pt x="2960" y="3109"/>
                  </a:lnTo>
                  <a:lnTo>
                    <a:pt x="2916" y="3142"/>
                  </a:lnTo>
                  <a:lnTo>
                    <a:pt x="2865" y="3175"/>
                  </a:lnTo>
                  <a:lnTo>
                    <a:pt x="2806" y="3208"/>
                  </a:lnTo>
                  <a:lnTo>
                    <a:pt x="2674" y="3267"/>
                  </a:lnTo>
                  <a:lnTo>
                    <a:pt x="2521" y="3322"/>
                  </a:lnTo>
                  <a:lnTo>
                    <a:pt x="2355" y="3368"/>
                  </a:lnTo>
                  <a:lnTo>
                    <a:pt x="2182" y="3407"/>
                  </a:lnTo>
                  <a:lnTo>
                    <a:pt x="2006" y="3437"/>
                  </a:lnTo>
                  <a:lnTo>
                    <a:pt x="1835" y="3456"/>
                  </a:lnTo>
                  <a:lnTo>
                    <a:pt x="1671" y="3464"/>
                  </a:lnTo>
                  <a:lnTo>
                    <a:pt x="1522" y="3459"/>
                  </a:lnTo>
                  <a:lnTo>
                    <a:pt x="1393" y="3442"/>
                  </a:lnTo>
                  <a:lnTo>
                    <a:pt x="1338" y="3427"/>
                  </a:lnTo>
                  <a:lnTo>
                    <a:pt x="1289" y="3408"/>
                  </a:lnTo>
                  <a:lnTo>
                    <a:pt x="1248" y="3386"/>
                  </a:lnTo>
                  <a:lnTo>
                    <a:pt x="1216" y="3359"/>
                  </a:lnTo>
                  <a:lnTo>
                    <a:pt x="1193" y="3329"/>
                  </a:lnTo>
                  <a:lnTo>
                    <a:pt x="1180" y="3294"/>
                  </a:lnTo>
                  <a:lnTo>
                    <a:pt x="1057" y="2747"/>
                  </a:lnTo>
                  <a:lnTo>
                    <a:pt x="967" y="2762"/>
                  </a:lnTo>
                  <a:lnTo>
                    <a:pt x="878" y="2783"/>
                  </a:lnTo>
                  <a:lnTo>
                    <a:pt x="1017" y="3233"/>
                  </a:lnTo>
                  <a:lnTo>
                    <a:pt x="1022" y="3258"/>
                  </a:lnTo>
                  <a:lnTo>
                    <a:pt x="1023" y="3282"/>
                  </a:lnTo>
                  <a:lnTo>
                    <a:pt x="1020" y="3307"/>
                  </a:lnTo>
                  <a:lnTo>
                    <a:pt x="1013" y="3331"/>
                  </a:lnTo>
                  <a:lnTo>
                    <a:pt x="1002" y="3356"/>
                  </a:lnTo>
                  <a:lnTo>
                    <a:pt x="988" y="3379"/>
                  </a:lnTo>
                  <a:lnTo>
                    <a:pt x="969" y="3400"/>
                  </a:lnTo>
                  <a:lnTo>
                    <a:pt x="944" y="3420"/>
                  </a:lnTo>
                  <a:lnTo>
                    <a:pt x="917" y="3436"/>
                  </a:lnTo>
                  <a:lnTo>
                    <a:pt x="885" y="3449"/>
                  </a:lnTo>
                  <a:lnTo>
                    <a:pt x="849" y="3459"/>
                  </a:lnTo>
                  <a:lnTo>
                    <a:pt x="809" y="3465"/>
                  </a:lnTo>
                  <a:lnTo>
                    <a:pt x="765" y="3466"/>
                  </a:lnTo>
                  <a:lnTo>
                    <a:pt x="715" y="3463"/>
                  </a:lnTo>
                  <a:lnTo>
                    <a:pt x="662" y="3453"/>
                  </a:lnTo>
                  <a:lnTo>
                    <a:pt x="604" y="3438"/>
                  </a:lnTo>
                  <a:close/>
                </a:path>
              </a:pathLst>
            </a:custGeom>
            <a:gradFill rotWithShape="0">
              <a:gsLst>
                <a:gs pos="0">
                  <a:srgbClr val="766347"/>
                </a:gs>
                <a:gs pos="50000">
                  <a:srgbClr val="FFD699"/>
                </a:gs>
                <a:gs pos="100000">
                  <a:srgbClr val="766347"/>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8" name="Freeform 22"/>
            <p:cNvSpPr>
              <a:spLocks/>
            </p:cNvSpPr>
            <p:nvPr/>
          </p:nvSpPr>
          <p:spPr bwMode="auto">
            <a:xfrm>
              <a:off x="576" y="3145"/>
              <a:ext cx="4420" cy="1156"/>
            </a:xfrm>
            <a:custGeom>
              <a:avLst/>
              <a:gdLst>
                <a:gd name="T0" fmla="*/ 0 w 13261"/>
                <a:gd name="T1" fmla="*/ 0 h 3466"/>
                <a:gd name="T2" fmla="*/ 0 w 13261"/>
                <a:gd name="T3" fmla="*/ 0 h 3466"/>
                <a:gd name="T4" fmla="*/ 0 w 13261"/>
                <a:gd name="T5" fmla="*/ 0 h 3466"/>
                <a:gd name="T6" fmla="*/ 0 w 13261"/>
                <a:gd name="T7" fmla="*/ 0 h 3466"/>
                <a:gd name="T8" fmla="*/ 0 w 13261"/>
                <a:gd name="T9" fmla="*/ 0 h 3466"/>
                <a:gd name="T10" fmla="*/ 0 w 13261"/>
                <a:gd name="T11" fmla="*/ 0 h 3466"/>
                <a:gd name="T12" fmla="*/ 0 w 13261"/>
                <a:gd name="T13" fmla="*/ 0 h 3466"/>
                <a:gd name="T14" fmla="*/ 0 w 13261"/>
                <a:gd name="T15" fmla="*/ 0 h 3466"/>
                <a:gd name="T16" fmla="*/ 0 w 13261"/>
                <a:gd name="T17" fmla="*/ 0 h 3466"/>
                <a:gd name="T18" fmla="*/ 0 w 13261"/>
                <a:gd name="T19" fmla="*/ 0 h 3466"/>
                <a:gd name="T20" fmla="*/ 0 w 13261"/>
                <a:gd name="T21" fmla="*/ 0 h 3466"/>
                <a:gd name="T22" fmla="*/ 0 w 13261"/>
                <a:gd name="T23" fmla="*/ 0 h 3466"/>
                <a:gd name="T24" fmla="*/ 0 w 13261"/>
                <a:gd name="T25" fmla="*/ 0 h 3466"/>
                <a:gd name="T26" fmla="*/ 0 w 13261"/>
                <a:gd name="T27" fmla="*/ 0 h 3466"/>
                <a:gd name="T28" fmla="*/ 0 w 13261"/>
                <a:gd name="T29" fmla="*/ 0 h 3466"/>
                <a:gd name="T30" fmla="*/ 0 w 13261"/>
                <a:gd name="T31" fmla="*/ 0 h 3466"/>
                <a:gd name="T32" fmla="*/ 0 w 13261"/>
                <a:gd name="T33" fmla="*/ 0 h 3466"/>
                <a:gd name="T34" fmla="*/ 0 w 13261"/>
                <a:gd name="T35" fmla="*/ 0 h 3466"/>
                <a:gd name="T36" fmla="*/ 0 w 13261"/>
                <a:gd name="T37" fmla="*/ 0 h 3466"/>
                <a:gd name="T38" fmla="*/ 0 w 13261"/>
                <a:gd name="T39" fmla="*/ 0 h 3466"/>
                <a:gd name="T40" fmla="*/ 0 w 13261"/>
                <a:gd name="T41" fmla="*/ 0 h 3466"/>
                <a:gd name="T42" fmla="*/ 0 w 13261"/>
                <a:gd name="T43" fmla="*/ 0 h 3466"/>
                <a:gd name="T44" fmla="*/ 0 w 13261"/>
                <a:gd name="T45" fmla="*/ 0 h 3466"/>
                <a:gd name="T46" fmla="*/ 0 w 13261"/>
                <a:gd name="T47" fmla="*/ 0 h 3466"/>
                <a:gd name="T48" fmla="*/ 0 w 13261"/>
                <a:gd name="T49" fmla="*/ 0 h 3466"/>
                <a:gd name="T50" fmla="*/ 0 w 13261"/>
                <a:gd name="T51" fmla="*/ 0 h 3466"/>
                <a:gd name="T52" fmla="*/ 0 w 13261"/>
                <a:gd name="T53" fmla="*/ 0 h 3466"/>
                <a:gd name="T54" fmla="*/ 0 w 13261"/>
                <a:gd name="T55" fmla="*/ 0 h 3466"/>
                <a:gd name="T56" fmla="*/ 0 w 13261"/>
                <a:gd name="T57" fmla="*/ 0 h 3466"/>
                <a:gd name="T58" fmla="*/ 0 w 13261"/>
                <a:gd name="T59" fmla="*/ 0 h 3466"/>
                <a:gd name="T60" fmla="*/ 0 w 13261"/>
                <a:gd name="T61" fmla="*/ 0 h 3466"/>
                <a:gd name="T62" fmla="*/ 0 w 13261"/>
                <a:gd name="T63" fmla="*/ 0 h 3466"/>
                <a:gd name="T64" fmla="*/ 0 w 13261"/>
                <a:gd name="T65" fmla="*/ 0 h 3466"/>
                <a:gd name="T66" fmla="*/ 0 w 13261"/>
                <a:gd name="T67" fmla="*/ 0 h 3466"/>
                <a:gd name="T68" fmla="*/ 0 w 13261"/>
                <a:gd name="T69" fmla="*/ 0 h 3466"/>
                <a:gd name="T70" fmla="*/ 0 w 13261"/>
                <a:gd name="T71" fmla="*/ 0 h 3466"/>
                <a:gd name="T72" fmla="*/ 0 w 13261"/>
                <a:gd name="T73" fmla="*/ 0 h 3466"/>
                <a:gd name="T74" fmla="*/ 0 w 13261"/>
                <a:gd name="T75" fmla="*/ 0 h 3466"/>
                <a:gd name="T76" fmla="*/ 0 w 13261"/>
                <a:gd name="T77" fmla="*/ 0 h 3466"/>
                <a:gd name="T78" fmla="*/ 0 w 13261"/>
                <a:gd name="T79" fmla="*/ 0 h 3466"/>
                <a:gd name="T80" fmla="*/ 0 w 13261"/>
                <a:gd name="T81" fmla="*/ 0 h 3466"/>
                <a:gd name="T82" fmla="*/ 0 w 13261"/>
                <a:gd name="T83" fmla="*/ 0 h 3466"/>
                <a:gd name="T84" fmla="*/ 0 w 13261"/>
                <a:gd name="T85" fmla="*/ 0 h 3466"/>
                <a:gd name="T86" fmla="*/ 0 w 13261"/>
                <a:gd name="T87" fmla="*/ 0 h 3466"/>
                <a:gd name="T88" fmla="*/ 0 w 13261"/>
                <a:gd name="T89" fmla="*/ 0 h 3466"/>
                <a:gd name="T90" fmla="*/ 0 w 13261"/>
                <a:gd name="T91" fmla="*/ 0 h 3466"/>
                <a:gd name="T92" fmla="*/ 0 w 13261"/>
                <a:gd name="T93" fmla="*/ 0 h 3466"/>
                <a:gd name="T94" fmla="*/ 0 w 13261"/>
                <a:gd name="T95" fmla="*/ 0 h 3466"/>
                <a:gd name="T96" fmla="*/ 0 w 13261"/>
                <a:gd name="T97" fmla="*/ 0 h 3466"/>
                <a:gd name="T98" fmla="*/ 0 w 13261"/>
                <a:gd name="T99" fmla="*/ 0 h 3466"/>
                <a:gd name="T100" fmla="*/ 0 w 13261"/>
                <a:gd name="T101" fmla="*/ 0 h 3466"/>
                <a:gd name="T102" fmla="*/ 0 w 13261"/>
                <a:gd name="T103" fmla="*/ 0 h 3466"/>
                <a:gd name="T104" fmla="*/ 0 w 13261"/>
                <a:gd name="T105" fmla="*/ 0 h 3466"/>
                <a:gd name="T106" fmla="*/ 0 w 13261"/>
                <a:gd name="T107" fmla="*/ 0 h 34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261"/>
                <a:gd name="T163" fmla="*/ 0 h 3466"/>
                <a:gd name="T164" fmla="*/ 13261 w 13261"/>
                <a:gd name="T165" fmla="*/ 3466 h 34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261" h="3466">
                  <a:moveTo>
                    <a:pt x="604" y="3438"/>
                  </a:moveTo>
                  <a:lnTo>
                    <a:pt x="565" y="3422"/>
                  </a:lnTo>
                  <a:lnTo>
                    <a:pt x="529" y="3401"/>
                  </a:lnTo>
                  <a:lnTo>
                    <a:pt x="498" y="3374"/>
                  </a:lnTo>
                  <a:lnTo>
                    <a:pt x="470" y="3344"/>
                  </a:lnTo>
                  <a:lnTo>
                    <a:pt x="446" y="3308"/>
                  </a:lnTo>
                  <a:lnTo>
                    <a:pt x="424" y="3268"/>
                  </a:lnTo>
                  <a:lnTo>
                    <a:pt x="389" y="3178"/>
                  </a:lnTo>
                  <a:lnTo>
                    <a:pt x="374" y="3122"/>
                  </a:lnTo>
                  <a:lnTo>
                    <a:pt x="362" y="3064"/>
                  </a:lnTo>
                  <a:lnTo>
                    <a:pt x="342" y="2938"/>
                  </a:lnTo>
                  <a:lnTo>
                    <a:pt x="317" y="2670"/>
                  </a:lnTo>
                  <a:lnTo>
                    <a:pt x="306" y="2535"/>
                  </a:lnTo>
                  <a:lnTo>
                    <a:pt x="292" y="2405"/>
                  </a:lnTo>
                  <a:lnTo>
                    <a:pt x="271" y="2283"/>
                  </a:lnTo>
                  <a:lnTo>
                    <a:pt x="241" y="2175"/>
                  </a:lnTo>
                  <a:lnTo>
                    <a:pt x="132" y="1851"/>
                  </a:lnTo>
                  <a:lnTo>
                    <a:pt x="89" y="1711"/>
                  </a:lnTo>
                  <a:lnTo>
                    <a:pt x="54" y="1584"/>
                  </a:lnTo>
                  <a:lnTo>
                    <a:pt x="27" y="1470"/>
                  </a:lnTo>
                  <a:lnTo>
                    <a:pt x="9" y="1367"/>
                  </a:lnTo>
                  <a:lnTo>
                    <a:pt x="0" y="1275"/>
                  </a:lnTo>
                  <a:lnTo>
                    <a:pt x="0" y="1195"/>
                  </a:lnTo>
                  <a:lnTo>
                    <a:pt x="9" y="1123"/>
                  </a:lnTo>
                  <a:lnTo>
                    <a:pt x="29" y="1060"/>
                  </a:lnTo>
                  <a:lnTo>
                    <a:pt x="57" y="1005"/>
                  </a:lnTo>
                  <a:lnTo>
                    <a:pt x="97" y="957"/>
                  </a:lnTo>
                  <a:lnTo>
                    <a:pt x="149" y="915"/>
                  </a:lnTo>
                  <a:lnTo>
                    <a:pt x="211" y="879"/>
                  </a:lnTo>
                  <a:lnTo>
                    <a:pt x="286" y="848"/>
                  </a:lnTo>
                  <a:lnTo>
                    <a:pt x="371" y="821"/>
                  </a:lnTo>
                  <a:lnTo>
                    <a:pt x="480" y="793"/>
                  </a:lnTo>
                  <a:lnTo>
                    <a:pt x="578" y="773"/>
                  </a:lnTo>
                  <a:lnTo>
                    <a:pt x="666" y="760"/>
                  </a:lnTo>
                  <a:lnTo>
                    <a:pt x="745" y="755"/>
                  </a:lnTo>
                  <a:lnTo>
                    <a:pt x="818" y="759"/>
                  </a:lnTo>
                  <a:lnTo>
                    <a:pt x="880" y="771"/>
                  </a:lnTo>
                  <a:lnTo>
                    <a:pt x="937" y="789"/>
                  </a:lnTo>
                  <a:lnTo>
                    <a:pt x="987" y="817"/>
                  </a:lnTo>
                  <a:lnTo>
                    <a:pt x="1031" y="853"/>
                  </a:lnTo>
                  <a:lnTo>
                    <a:pt x="1070" y="898"/>
                  </a:lnTo>
                  <a:lnTo>
                    <a:pt x="1104" y="950"/>
                  </a:lnTo>
                  <a:lnTo>
                    <a:pt x="1134" y="1012"/>
                  </a:lnTo>
                  <a:lnTo>
                    <a:pt x="1160" y="1083"/>
                  </a:lnTo>
                  <a:lnTo>
                    <a:pt x="1184" y="1162"/>
                  </a:lnTo>
                  <a:lnTo>
                    <a:pt x="1206" y="1250"/>
                  </a:lnTo>
                  <a:lnTo>
                    <a:pt x="1226" y="1348"/>
                  </a:lnTo>
                  <a:lnTo>
                    <a:pt x="1364" y="1344"/>
                  </a:lnTo>
                  <a:lnTo>
                    <a:pt x="1502" y="1334"/>
                  </a:lnTo>
                  <a:lnTo>
                    <a:pt x="1639" y="1318"/>
                  </a:lnTo>
                  <a:lnTo>
                    <a:pt x="1776" y="1295"/>
                  </a:lnTo>
                  <a:lnTo>
                    <a:pt x="1911" y="1267"/>
                  </a:lnTo>
                  <a:lnTo>
                    <a:pt x="2045" y="1232"/>
                  </a:lnTo>
                  <a:lnTo>
                    <a:pt x="2176" y="1190"/>
                  </a:lnTo>
                  <a:lnTo>
                    <a:pt x="2307" y="1144"/>
                  </a:lnTo>
                  <a:lnTo>
                    <a:pt x="2266" y="954"/>
                  </a:lnTo>
                  <a:lnTo>
                    <a:pt x="2260" y="922"/>
                  </a:lnTo>
                  <a:lnTo>
                    <a:pt x="2258" y="892"/>
                  </a:lnTo>
                  <a:lnTo>
                    <a:pt x="2263" y="832"/>
                  </a:lnTo>
                  <a:lnTo>
                    <a:pt x="2280" y="775"/>
                  </a:lnTo>
                  <a:lnTo>
                    <a:pt x="2309" y="719"/>
                  </a:lnTo>
                  <a:lnTo>
                    <a:pt x="2350" y="667"/>
                  </a:lnTo>
                  <a:lnTo>
                    <a:pt x="2402" y="617"/>
                  </a:lnTo>
                  <a:lnTo>
                    <a:pt x="2466" y="568"/>
                  </a:lnTo>
                  <a:lnTo>
                    <a:pt x="2540" y="521"/>
                  </a:lnTo>
                  <a:lnTo>
                    <a:pt x="2624" y="477"/>
                  </a:lnTo>
                  <a:lnTo>
                    <a:pt x="2718" y="435"/>
                  </a:lnTo>
                  <a:lnTo>
                    <a:pt x="2822" y="395"/>
                  </a:lnTo>
                  <a:lnTo>
                    <a:pt x="2934" y="357"/>
                  </a:lnTo>
                  <a:lnTo>
                    <a:pt x="3057" y="321"/>
                  </a:lnTo>
                  <a:lnTo>
                    <a:pt x="3188" y="287"/>
                  </a:lnTo>
                  <a:lnTo>
                    <a:pt x="3326" y="256"/>
                  </a:lnTo>
                  <a:lnTo>
                    <a:pt x="3474" y="225"/>
                  </a:lnTo>
                  <a:lnTo>
                    <a:pt x="3790" y="172"/>
                  </a:lnTo>
                  <a:lnTo>
                    <a:pt x="4134" y="125"/>
                  </a:lnTo>
                  <a:lnTo>
                    <a:pt x="4503" y="87"/>
                  </a:lnTo>
                  <a:lnTo>
                    <a:pt x="4895" y="55"/>
                  </a:lnTo>
                  <a:lnTo>
                    <a:pt x="5305" y="31"/>
                  </a:lnTo>
                  <a:lnTo>
                    <a:pt x="5734" y="14"/>
                  </a:lnTo>
                  <a:lnTo>
                    <a:pt x="6177" y="4"/>
                  </a:lnTo>
                  <a:lnTo>
                    <a:pt x="6630" y="0"/>
                  </a:lnTo>
                  <a:lnTo>
                    <a:pt x="7084" y="4"/>
                  </a:lnTo>
                  <a:lnTo>
                    <a:pt x="7527" y="14"/>
                  </a:lnTo>
                  <a:lnTo>
                    <a:pt x="7955" y="31"/>
                  </a:lnTo>
                  <a:lnTo>
                    <a:pt x="8365" y="55"/>
                  </a:lnTo>
                  <a:lnTo>
                    <a:pt x="8758" y="87"/>
                  </a:lnTo>
                  <a:lnTo>
                    <a:pt x="9127" y="125"/>
                  </a:lnTo>
                  <a:lnTo>
                    <a:pt x="9471" y="172"/>
                  </a:lnTo>
                  <a:lnTo>
                    <a:pt x="9787" y="225"/>
                  </a:lnTo>
                  <a:lnTo>
                    <a:pt x="9934" y="256"/>
                  </a:lnTo>
                  <a:lnTo>
                    <a:pt x="10073" y="287"/>
                  </a:lnTo>
                  <a:lnTo>
                    <a:pt x="10203" y="321"/>
                  </a:lnTo>
                  <a:lnTo>
                    <a:pt x="10326" y="357"/>
                  </a:lnTo>
                  <a:lnTo>
                    <a:pt x="10439" y="395"/>
                  </a:lnTo>
                  <a:lnTo>
                    <a:pt x="10542" y="435"/>
                  </a:lnTo>
                  <a:lnTo>
                    <a:pt x="10636" y="477"/>
                  </a:lnTo>
                  <a:lnTo>
                    <a:pt x="10721" y="521"/>
                  </a:lnTo>
                  <a:lnTo>
                    <a:pt x="10794" y="568"/>
                  </a:lnTo>
                  <a:lnTo>
                    <a:pt x="10858" y="617"/>
                  </a:lnTo>
                  <a:lnTo>
                    <a:pt x="10910" y="667"/>
                  </a:lnTo>
                  <a:lnTo>
                    <a:pt x="10951" y="719"/>
                  </a:lnTo>
                  <a:lnTo>
                    <a:pt x="10980" y="775"/>
                  </a:lnTo>
                  <a:lnTo>
                    <a:pt x="10997" y="832"/>
                  </a:lnTo>
                  <a:lnTo>
                    <a:pt x="11002" y="892"/>
                  </a:lnTo>
                  <a:lnTo>
                    <a:pt x="10995" y="954"/>
                  </a:lnTo>
                  <a:lnTo>
                    <a:pt x="10953" y="1144"/>
                  </a:lnTo>
                  <a:lnTo>
                    <a:pt x="11083" y="1190"/>
                  </a:lnTo>
                  <a:lnTo>
                    <a:pt x="11216" y="1232"/>
                  </a:lnTo>
                  <a:lnTo>
                    <a:pt x="11350" y="1266"/>
                  </a:lnTo>
                  <a:lnTo>
                    <a:pt x="11485" y="1295"/>
                  </a:lnTo>
                  <a:lnTo>
                    <a:pt x="11621" y="1317"/>
                  </a:lnTo>
                  <a:lnTo>
                    <a:pt x="11759" y="1334"/>
                  </a:lnTo>
                  <a:lnTo>
                    <a:pt x="11896" y="1344"/>
                  </a:lnTo>
                  <a:lnTo>
                    <a:pt x="12035" y="1348"/>
                  </a:lnTo>
                  <a:lnTo>
                    <a:pt x="12054" y="1250"/>
                  </a:lnTo>
                  <a:lnTo>
                    <a:pt x="12076" y="1162"/>
                  </a:lnTo>
                  <a:lnTo>
                    <a:pt x="12100" y="1083"/>
                  </a:lnTo>
                  <a:lnTo>
                    <a:pt x="12127" y="1012"/>
                  </a:lnTo>
                  <a:lnTo>
                    <a:pt x="12157" y="950"/>
                  </a:lnTo>
                  <a:lnTo>
                    <a:pt x="12191" y="898"/>
                  </a:lnTo>
                  <a:lnTo>
                    <a:pt x="12229" y="853"/>
                  </a:lnTo>
                  <a:lnTo>
                    <a:pt x="12274" y="817"/>
                  </a:lnTo>
                  <a:lnTo>
                    <a:pt x="12323" y="789"/>
                  </a:lnTo>
                  <a:lnTo>
                    <a:pt x="12380" y="771"/>
                  </a:lnTo>
                  <a:lnTo>
                    <a:pt x="12443" y="759"/>
                  </a:lnTo>
                  <a:lnTo>
                    <a:pt x="12515" y="755"/>
                  </a:lnTo>
                  <a:lnTo>
                    <a:pt x="12595" y="760"/>
                  </a:lnTo>
                  <a:lnTo>
                    <a:pt x="12683" y="773"/>
                  </a:lnTo>
                  <a:lnTo>
                    <a:pt x="12781" y="793"/>
                  </a:lnTo>
                  <a:lnTo>
                    <a:pt x="12889" y="821"/>
                  </a:lnTo>
                  <a:lnTo>
                    <a:pt x="12975" y="848"/>
                  </a:lnTo>
                  <a:lnTo>
                    <a:pt x="13050" y="879"/>
                  </a:lnTo>
                  <a:lnTo>
                    <a:pt x="13111" y="915"/>
                  </a:lnTo>
                  <a:lnTo>
                    <a:pt x="13163" y="957"/>
                  </a:lnTo>
                  <a:lnTo>
                    <a:pt x="13203" y="1005"/>
                  </a:lnTo>
                  <a:lnTo>
                    <a:pt x="13232" y="1060"/>
                  </a:lnTo>
                  <a:lnTo>
                    <a:pt x="13251" y="1123"/>
                  </a:lnTo>
                  <a:lnTo>
                    <a:pt x="13261" y="1195"/>
                  </a:lnTo>
                  <a:lnTo>
                    <a:pt x="13261" y="1275"/>
                  </a:lnTo>
                  <a:lnTo>
                    <a:pt x="13251" y="1367"/>
                  </a:lnTo>
                  <a:lnTo>
                    <a:pt x="13233" y="1470"/>
                  </a:lnTo>
                  <a:lnTo>
                    <a:pt x="13207" y="1584"/>
                  </a:lnTo>
                  <a:lnTo>
                    <a:pt x="13172" y="1711"/>
                  </a:lnTo>
                  <a:lnTo>
                    <a:pt x="13128" y="1851"/>
                  </a:lnTo>
                  <a:lnTo>
                    <a:pt x="13020" y="2175"/>
                  </a:lnTo>
                  <a:lnTo>
                    <a:pt x="13004" y="2227"/>
                  </a:lnTo>
                  <a:lnTo>
                    <a:pt x="12989" y="2283"/>
                  </a:lnTo>
                  <a:lnTo>
                    <a:pt x="12969" y="2405"/>
                  </a:lnTo>
                  <a:lnTo>
                    <a:pt x="12954" y="2535"/>
                  </a:lnTo>
                  <a:lnTo>
                    <a:pt x="12944" y="2670"/>
                  </a:lnTo>
                  <a:lnTo>
                    <a:pt x="12918" y="2938"/>
                  </a:lnTo>
                  <a:lnTo>
                    <a:pt x="12899" y="3064"/>
                  </a:lnTo>
                  <a:lnTo>
                    <a:pt x="12890" y="3110"/>
                  </a:lnTo>
                  <a:lnTo>
                    <a:pt x="12888" y="3122"/>
                  </a:lnTo>
                  <a:lnTo>
                    <a:pt x="12871" y="3178"/>
                  </a:lnTo>
                  <a:lnTo>
                    <a:pt x="12836" y="3268"/>
                  </a:lnTo>
                  <a:lnTo>
                    <a:pt x="12814" y="3308"/>
                  </a:lnTo>
                  <a:lnTo>
                    <a:pt x="12790" y="3344"/>
                  </a:lnTo>
                  <a:lnTo>
                    <a:pt x="12763" y="3374"/>
                  </a:lnTo>
                  <a:lnTo>
                    <a:pt x="12731" y="3401"/>
                  </a:lnTo>
                  <a:lnTo>
                    <a:pt x="12695" y="3422"/>
                  </a:lnTo>
                  <a:lnTo>
                    <a:pt x="12656" y="3438"/>
                  </a:lnTo>
                  <a:lnTo>
                    <a:pt x="12598" y="3453"/>
                  </a:lnTo>
                  <a:lnTo>
                    <a:pt x="12545" y="3463"/>
                  </a:lnTo>
                  <a:lnTo>
                    <a:pt x="12496" y="3466"/>
                  </a:lnTo>
                  <a:lnTo>
                    <a:pt x="12451" y="3465"/>
                  </a:lnTo>
                  <a:lnTo>
                    <a:pt x="12411" y="3459"/>
                  </a:lnTo>
                  <a:lnTo>
                    <a:pt x="12375" y="3449"/>
                  </a:lnTo>
                  <a:lnTo>
                    <a:pt x="12344" y="3436"/>
                  </a:lnTo>
                  <a:lnTo>
                    <a:pt x="12316" y="3420"/>
                  </a:lnTo>
                  <a:lnTo>
                    <a:pt x="12292" y="3400"/>
                  </a:lnTo>
                  <a:lnTo>
                    <a:pt x="12273" y="3379"/>
                  </a:lnTo>
                  <a:lnTo>
                    <a:pt x="12258" y="3356"/>
                  </a:lnTo>
                  <a:lnTo>
                    <a:pt x="12247" y="3331"/>
                  </a:lnTo>
                  <a:lnTo>
                    <a:pt x="12240" y="3307"/>
                  </a:lnTo>
                  <a:lnTo>
                    <a:pt x="12238" y="3282"/>
                  </a:lnTo>
                  <a:lnTo>
                    <a:pt x="12244" y="3233"/>
                  </a:lnTo>
                  <a:lnTo>
                    <a:pt x="12382" y="2783"/>
                  </a:lnTo>
                  <a:lnTo>
                    <a:pt x="12293" y="2762"/>
                  </a:lnTo>
                  <a:lnTo>
                    <a:pt x="12204" y="2747"/>
                  </a:lnTo>
                  <a:lnTo>
                    <a:pt x="12081" y="3294"/>
                  </a:lnTo>
                  <a:lnTo>
                    <a:pt x="12068" y="3329"/>
                  </a:lnTo>
                  <a:lnTo>
                    <a:pt x="12045" y="3359"/>
                  </a:lnTo>
                  <a:lnTo>
                    <a:pt x="12012" y="3386"/>
                  </a:lnTo>
                  <a:lnTo>
                    <a:pt x="11971" y="3408"/>
                  </a:lnTo>
                  <a:lnTo>
                    <a:pt x="11923" y="3427"/>
                  </a:lnTo>
                  <a:lnTo>
                    <a:pt x="11867" y="3442"/>
                  </a:lnTo>
                  <a:lnTo>
                    <a:pt x="11738" y="3459"/>
                  </a:lnTo>
                  <a:lnTo>
                    <a:pt x="11590" y="3464"/>
                  </a:lnTo>
                  <a:lnTo>
                    <a:pt x="11426" y="3456"/>
                  </a:lnTo>
                  <a:lnTo>
                    <a:pt x="11254" y="3437"/>
                  </a:lnTo>
                  <a:lnTo>
                    <a:pt x="11078" y="3407"/>
                  </a:lnTo>
                  <a:lnTo>
                    <a:pt x="10905" y="3368"/>
                  </a:lnTo>
                  <a:lnTo>
                    <a:pt x="10739" y="3322"/>
                  </a:lnTo>
                  <a:lnTo>
                    <a:pt x="10587" y="3267"/>
                  </a:lnTo>
                  <a:lnTo>
                    <a:pt x="10454" y="3208"/>
                  </a:lnTo>
                  <a:lnTo>
                    <a:pt x="10395" y="3175"/>
                  </a:lnTo>
                  <a:lnTo>
                    <a:pt x="10344" y="3142"/>
                  </a:lnTo>
                  <a:lnTo>
                    <a:pt x="10301" y="3109"/>
                  </a:lnTo>
                  <a:lnTo>
                    <a:pt x="10265" y="3074"/>
                  </a:lnTo>
                  <a:lnTo>
                    <a:pt x="10238" y="3037"/>
                  </a:lnTo>
                  <a:lnTo>
                    <a:pt x="10221" y="3002"/>
                  </a:lnTo>
                  <a:lnTo>
                    <a:pt x="10214" y="2965"/>
                  </a:lnTo>
                  <a:lnTo>
                    <a:pt x="10218" y="2929"/>
                  </a:lnTo>
                  <a:lnTo>
                    <a:pt x="10317" y="2548"/>
                  </a:lnTo>
                  <a:lnTo>
                    <a:pt x="10093" y="2487"/>
                  </a:lnTo>
                  <a:lnTo>
                    <a:pt x="9868" y="2434"/>
                  </a:lnTo>
                  <a:lnTo>
                    <a:pt x="9641" y="2386"/>
                  </a:lnTo>
                  <a:lnTo>
                    <a:pt x="9413" y="2343"/>
                  </a:lnTo>
                  <a:lnTo>
                    <a:pt x="9184" y="2306"/>
                  </a:lnTo>
                  <a:lnTo>
                    <a:pt x="8953" y="2274"/>
                  </a:lnTo>
                  <a:lnTo>
                    <a:pt x="8721" y="2246"/>
                  </a:lnTo>
                  <a:lnTo>
                    <a:pt x="8490" y="2223"/>
                  </a:lnTo>
                  <a:lnTo>
                    <a:pt x="8024" y="2187"/>
                  </a:lnTo>
                  <a:lnTo>
                    <a:pt x="7558" y="2166"/>
                  </a:lnTo>
                  <a:lnTo>
                    <a:pt x="7094" y="2154"/>
                  </a:lnTo>
                  <a:lnTo>
                    <a:pt x="6630" y="2151"/>
                  </a:lnTo>
                  <a:lnTo>
                    <a:pt x="6167" y="2154"/>
                  </a:lnTo>
                  <a:lnTo>
                    <a:pt x="5702" y="2166"/>
                  </a:lnTo>
                  <a:lnTo>
                    <a:pt x="5237" y="2187"/>
                  </a:lnTo>
                  <a:lnTo>
                    <a:pt x="4771" y="2223"/>
                  </a:lnTo>
                  <a:lnTo>
                    <a:pt x="4539" y="2246"/>
                  </a:lnTo>
                  <a:lnTo>
                    <a:pt x="4307" y="2274"/>
                  </a:lnTo>
                  <a:lnTo>
                    <a:pt x="4077" y="2306"/>
                  </a:lnTo>
                  <a:lnTo>
                    <a:pt x="3848" y="2343"/>
                  </a:lnTo>
                  <a:lnTo>
                    <a:pt x="3620" y="2386"/>
                  </a:lnTo>
                  <a:lnTo>
                    <a:pt x="3393" y="2434"/>
                  </a:lnTo>
                  <a:lnTo>
                    <a:pt x="3167" y="2487"/>
                  </a:lnTo>
                  <a:lnTo>
                    <a:pt x="2944" y="2548"/>
                  </a:lnTo>
                  <a:lnTo>
                    <a:pt x="3043" y="2929"/>
                  </a:lnTo>
                  <a:lnTo>
                    <a:pt x="3046" y="2965"/>
                  </a:lnTo>
                  <a:lnTo>
                    <a:pt x="3039" y="3002"/>
                  </a:lnTo>
                  <a:lnTo>
                    <a:pt x="3022" y="3037"/>
                  </a:lnTo>
                  <a:lnTo>
                    <a:pt x="2996" y="3074"/>
                  </a:lnTo>
                  <a:lnTo>
                    <a:pt x="2960" y="3109"/>
                  </a:lnTo>
                  <a:lnTo>
                    <a:pt x="2916" y="3142"/>
                  </a:lnTo>
                  <a:lnTo>
                    <a:pt x="2865" y="3175"/>
                  </a:lnTo>
                  <a:lnTo>
                    <a:pt x="2806" y="3208"/>
                  </a:lnTo>
                  <a:lnTo>
                    <a:pt x="2674" y="3267"/>
                  </a:lnTo>
                  <a:lnTo>
                    <a:pt x="2521" y="3322"/>
                  </a:lnTo>
                  <a:lnTo>
                    <a:pt x="2355" y="3368"/>
                  </a:lnTo>
                  <a:lnTo>
                    <a:pt x="2182" y="3407"/>
                  </a:lnTo>
                  <a:lnTo>
                    <a:pt x="2006" y="3437"/>
                  </a:lnTo>
                  <a:lnTo>
                    <a:pt x="1835" y="3456"/>
                  </a:lnTo>
                  <a:lnTo>
                    <a:pt x="1671" y="3464"/>
                  </a:lnTo>
                  <a:lnTo>
                    <a:pt x="1522" y="3459"/>
                  </a:lnTo>
                  <a:lnTo>
                    <a:pt x="1393" y="3442"/>
                  </a:lnTo>
                  <a:lnTo>
                    <a:pt x="1338" y="3427"/>
                  </a:lnTo>
                  <a:lnTo>
                    <a:pt x="1289" y="3408"/>
                  </a:lnTo>
                  <a:lnTo>
                    <a:pt x="1248" y="3386"/>
                  </a:lnTo>
                  <a:lnTo>
                    <a:pt x="1216" y="3359"/>
                  </a:lnTo>
                  <a:lnTo>
                    <a:pt x="1193" y="3329"/>
                  </a:lnTo>
                  <a:lnTo>
                    <a:pt x="1180" y="3294"/>
                  </a:lnTo>
                  <a:lnTo>
                    <a:pt x="1057" y="2747"/>
                  </a:lnTo>
                  <a:lnTo>
                    <a:pt x="967" y="2762"/>
                  </a:lnTo>
                  <a:lnTo>
                    <a:pt x="878" y="2783"/>
                  </a:lnTo>
                  <a:lnTo>
                    <a:pt x="1017" y="3233"/>
                  </a:lnTo>
                  <a:lnTo>
                    <a:pt x="1022" y="3258"/>
                  </a:lnTo>
                  <a:lnTo>
                    <a:pt x="1023" y="3282"/>
                  </a:lnTo>
                  <a:lnTo>
                    <a:pt x="1020" y="3307"/>
                  </a:lnTo>
                  <a:lnTo>
                    <a:pt x="1013" y="3331"/>
                  </a:lnTo>
                  <a:lnTo>
                    <a:pt x="1002" y="3356"/>
                  </a:lnTo>
                  <a:lnTo>
                    <a:pt x="988" y="3379"/>
                  </a:lnTo>
                  <a:lnTo>
                    <a:pt x="969" y="3400"/>
                  </a:lnTo>
                  <a:lnTo>
                    <a:pt x="944" y="3420"/>
                  </a:lnTo>
                  <a:lnTo>
                    <a:pt x="917" y="3436"/>
                  </a:lnTo>
                  <a:lnTo>
                    <a:pt x="885" y="3449"/>
                  </a:lnTo>
                  <a:lnTo>
                    <a:pt x="849" y="3459"/>
                  </a:lnTo>
                  <a:lnTo>
                    <a:pt x="809" y="3465"/>
                  </a:lnTo>
                  <a:lnTo>
                    <a:pt x="765" y="3466"/>
                  </a:lnTo>
                  <a:lnTo>
                    <a:pt x="715" y="3463"/>
                  </a:lnTo>
                  <a:lnTo>
                    <a:pt x="662" y="3453"/>
                  </a:lnTo>
                  <a:lnTo>
                    <a:pt x="604" y="3438"/>
                  </a:lnTo>
                  <a:close/>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69" name="Freeform 23"/>
            <p:cNvSpPr>
              <a:spLocks/>
            </p:cNvSpPr>
            <p:nvPr/>
          </p:nvSpPr>
          <p:spPr bwMode="auto">
            <a:xfrm>
              <a:off x="704" y="4073"/>
              <a:ext cx="164" cy="132"/>
            </a:xfrm>
            <a:custGeom>
              <a:avLst/>
              <a:gdLst>
                <a:gd name="T0" fmla="*/ 0 w 494"/>
                <a:gd name="T1" fmla="*/ 0 h 395"/>
                <a:gd name="T2" fmla="*/ 0 w 494"/>
                <a:gd name="T3" fmla="*/ 0 h 395"/>
                <a:gd name="T4" fmla="*/ 0 w 494"/>
                <a:gd name="T5" fmla="*/ 0 h 395"/>
                <a:gd name="T6" fmla="*/ 0 w 494"/>
                <a:gd name="T7" fmla="*/ 0 h 395"/>
                <a:gd name="T8" fmla="*/ 0 w 494"/>
                <a:gd name="T9" fmla="*/ 0 h 395"/>
                <a:gd name="T10" fmla="*/ 0 w 494"/>
                <a:gd name="T11" fmla="*/ 0 h 395"/>
                <a:gd name="T12" fmla="*/ 0 w 494"/>
                <a:gd name="T13" fmla="*/ 0 h 395"/>
                <a:gd name="T14" fmla="*/ 0 w 494"/>
                <a:gd name="T15" fmla="*/ 0 h 395"/>
                <a:gd name="T16" fmla="*/ 0 w 494"/>
                <a:gd name="T17" fmla="*/ 0 h 395"/>
                <a:gd name="T18" fmla="*/ 0 w 494"/>
                <a:gd name="T19" fmla="*/ 0 h 395"/>
                <a:gd name="T20" fmla="*/ 0 w 494"/>
                <a:gd name="T21" fmla="*/ 0 h 395"/>
                <a:gd name="T22" fmla="*/ 0 w 494"/>
                <a:gd name="T23" fmla="*/ 0 h 395"/>
                <a:gd name="T24" fmla="*/ 0 w 494"/>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4"/>
                <a:gd name="T40" fmla="*/ 0 h 395"/>
                <a:gd name="T41" fmla="*/ 494 w 494"/>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4" h="395">
                  <a:moveTo>
                    <a:pt x="5" y="395"/>
                  </a:moveTo>
                  <a:lnTo>
                    <a:pt x="0" y="356"/>
                  </a:lnTo>
                  <a:lnTo>
                    <a:pt x="7" y="316"/>
                  </a:lnTo>
                  <a:lnTo>
                    <a:pt x="22" y="278"/>
                  </a:lnTo>
                  <a:lnTo>
                    <a:pt x="46" y="239"/>
                  </a:lnTo>
                  <a:lnTo>
                    <a:pt x="80" y="203"/>
                  </a:lnTo>
                  <a:lnTo>
                    <a:pt x="121" y="168"/>
                  </a:lnTo>
                  <a:lnTo>
                    <a:pt x="168" y="136"/>
                  </a:lnTo>
                  <a:lnTo>
                    <a:pt x="221" y="104"/>
                  </a:lnTo>
                  <a:lnTo>
                    <a:pt x="284" y="74"/>
                  </a:lnTo>
                  <a:lnTo>
                    <a:pt x="350" y="46"/>
                  </a:lnTo>
                  <a:lnTo>
                    <a:pt x="420" y="21"/>
                  </a:lnTo>
                  <a:lnTo>
                    <a:pt x="494"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0" name="Freeform 24"/>
            <p:cNvSpPr>
              <a:spLocks/>
            </p:cNvSpPr>
            <p:nvPr/>
          </p:nvSpPr>
          <p:spPr bwMode="auto">
            <a:xfrm>
              <a:off x="777" y="4108"/>
              <a:ext cx="135" cy="115"/>
            </a:xfrm>
            <a:custGeom>
              <a:avLst/>
              <a:gdLst>
                <a:gd name="T0" fmla="*/ 0 w 412"/>
                <a:gd name="T1" fmla="*/ 0 h 346"/>
                <a:gd name="T2" fmla="*/ 0 w 412"/>
                <a:gd name="T3" fmla="*/ 0 h 346"/>
                <a:gd name="T4" fmla="*/ 0 w 412"/>
                <a:gd name="T5" fmla="*/ 0 h 346"/>
                <a:gd name="T6" fmla="*/ 0 w 412"/>
                <a:gd name="T7" fmla="*/ 0 h 346"/>
                <a:gd name="T8" fmla="*/ 0 w 412"/>
                <a:gd name="T9" fmla="*/ 0 h 346"/>
                <a:gd name="T10" fmla="*/ 0 w 412"/>
                <a:gd name="T11" fmla="*/ 0 h 346"/>
                <a:gd name="T12" fmla="*/ 0 w 412"/>
                <a:gd name="T13" fmla="*/ 0 h 346"/>
                <a:gd name="T14" fmla="*/ 0 w 412"/>
                <a:gd name="T15" fmla="*/ 0 h 346"/>
                <a:gd name="T16" fmla="*/ 0 w 412"/>
                <a:gd name="T17" fmla="*/ 0 h 346"/>
                <a:gd name="T18" fmla="*/ 0 w 412"/>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346"/>
                <a:gd name="T32" fmla="*/ 412 w 412"/>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346">
                  <a:moveTo>
                    <a:pt x="0" y="0"/>
                  </a:moveTo>
                  <a:lnTo>
                    <a:pt x="86" y="275"/>
                  </a:lnTo>
                  <a:lnTo>
                    <a:pt x="152" y="252"/>
                  </a:lnTo>
                  <a:lnTo>
                    <a:pt x="213" y="241"/>
                  </a:lnTo>
                  <a:lnTo>
                    <a:pt x="265" y="240"/>
                  </a:lnTo>
                  <a:lnTo>
                    <a:pt x="309" y="248"/>
                  </a:lnTo>
                  <a:lnTo>
                    <a:pt x="347" y="265"/>
                  </a:lnTo>
                  <a:lnTo>
                    <a:pt x="376" y="287"/>
                  </a:lnTo>
                  <a:lnTo>
                    <a:pt x="397" y="315"/>
                  </a:lnTo>
                  <a:lnTo>
                    <a:pt x="412" y="34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1" name="Freeform 25"/>
            <p:cNvSpPr>
              <a:spLocks/>
            </p:cNvSpPr>
            <p:nvPr/>
          </p:nvSpPr>
          <p:spPr bwMode="auto">
            <a:xfrm>
              <a:off x="928" y="4058"/>
              <a:ext cx="170" cy="185"/>
            </a:xfrm>
            <a:custGeom>
              <a:avLst/>
              <a:gdLst>
                <a:gd name="T0" fmla="*/ 0 w 510"/>
                <a:gd name="T1" fmla="*/ 0 h 556"/>
                <a:gd name="T2" fmla="*/ 0 w 510"/>
                <a:gd name="T3" fmla="*/ 0 h 556"/>
                <a:gd name="T4" fmla="*/ 0 w 510"/>
                <a:gd name="T5" fmla="*/ 0 h 556"/>
                <a:gd name="T6" fmla="*/ 0 w 510"/>
                <a:gd name="T7" fmla="*/ 0 h 556"/>
                <a:gd name="T8" fmla="*/ 0 w 510"/>
                <a:gd name="T9" fmla="*/ 0 h 556"/>
                <a:gd name="T10" fmla="*/ 0 w 510"/>
                <a:gd name="T11" fmla="*/ 0 h 556"/>
                <a:gd name="T12" fmla="*/ 0 w 510"/>
                <a:gd name="T13" fmla="*/ 0 h 556"/>
                <a:gd name="T14" fmla="*/ 0 w 510"/>
                <a:gd name="T15" fmla="*/ 0 h 556"/>
                <a:gd name="T16" fmla="*/ 0 w 510"/>
                <a:gd name="T17" fmla="*/ 0 h 556"/>
                <a:gd name="T18" fmla="*/ 0 w 510"/>
                <a:gd name="T19" fmla="*/ 0 h 556"/>
                <a:gd name="T20" fmla="*/ 0 w 510"/>
                <a:gd name="T21" fmla="*/ 0 h 556"/>
                <a:gd name="T22" fmla="*/ 0 w 510"/>
                <a:gd name="T23" fmla="*/ 0 h 556"/>
                <a:gd name="T24" fmla="*/ 0 w 510"/>
                <a:gd name="T25" fmla="*/ 0 h 556"/>
                <a:gd name="T26" fmla="*/ 0 w 510"/>
                <a:gd name="T27" fmla="*/ 0 h 556"/>
                <a:gd name="T28" fmla="*/ 0 w 510"/>
                <a:gd name="T29" fmla="*/ 0 h 556"/>
                <a:gd name="T30" fmla="*/ 0 w 510"/>
                <a:gd name="T31" fmla="*/ 0 h 556"/>
                <a:gd name="T32" fmla="*/ 0 w 510"/>
                <a:gd name="T33" fmla="*/ 0 h 556"/>
                <a:gd name="T34" fmla="*/ 0 w 510"/>
                <a:gd name="T35" fmla="*/ 0 h 556"/>
                <a:gd name="T36" fmla="*/ 0 w 510"/>
                <a:gd name="T37" fmla="*/ 0 h 556"/>
                <a:gd name="T38" fmla="*/ 0 w 510"/>
                <a:gd name="T39" fmla="*/ 0 h 556"/>
                <a:gd name="T40" fmla="*/ 0 w 510"/>
                <a:gd name="T41" fmla="*/ 0 h 556"/>
                <a:gd name="T42" fmla="*/ 0 w 510"/>
                <a:gd name="T43" fmla="*/ 0 h 556"/>
                <a:gd name="T44" fmla="*/ 0 w 510"/>
                <a:gd name="T45" fmla="*/ 0 h 556"/>
                <a:gd name="T46" fmla="*/ 0 w 510"/>
                <a:gd name="T47" fmla="*/ 0 h 556"/>
                <a:gd name="T48" fmla="*/ 0 w 510"/>
                <a:gd name="T49" fmla="*/ 0 h 556"/>
                <a:gd name="T50" fmla="*/ 0 w 510"/>
                <a:gd name="T51" fmla="*/ 0 h 556"/>
                <a:gd name="T52" fmla="*/ 0 w 510"/>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0"/>
                <a:gd name="T82" fmla="*/ 0 h 556"/>
                <a:gd name="T83" fmla="*/ 510 w 510"/>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0" h="556">
                  <a:moveTo>
                    <a:pt x="0" y="9"/>
                  </a:moveTo>
                  <a:lnTo>
                    <a:pt x="105" y="0"/>
                  </a:lnTo>
                  <a:lnTo>
                    <a:pt x="204" y="1"/>
                  </a:lnTo>
                  <a:lnTo>
                    <a:pt x="294" y="13"/>
                  </a:lnTo>
                  <a:lnTo>
                    <a:pt x="335" y="23"/>
                  </a:lnTo>
                  <a:lnTo>
                    <a:pt x="372" y="36"/>
                  </a:lnTo>
                  <a:lnTo>
                    <a:pt x="406" y="52"/>
                  </a:lnTo>
                  <a:lnTo>
                    <a:pt x="436" y="72"/>
                  </a:lnTo>
                  <a:lnTo>
                    <a:pt x="462" y="95"/>
                  </a:lnTo>
                  <a:lnTo>
                    <a:pt x="482" y="122"/>
                  </a:lnTo>
                  <a:lnTo>
                    <a:pt x="498" y="153"/>
                  </a:lnTo>
                  <a:lnTo>
                    <a:pt x="508" y="185"/>
                  </a:lnTo>
                  <a:lnTo>
                    <a:pt x="510" y="224"/>
                  </a:lnTo>
                  <a:lnTo>
                    <a:pt x="508" y="264"/>
                  </a:lnTo>
                  <a:lnTo>
                    <a:pt x="498" y="299"/>
                  </a:lnTo>
                  <a:lnTo>
                    <a:pt x="482" y="330"/>
                  </a:lnTo>
                  <a:lnTo>
                    <a:pt x="459" y="357"/>
                  </a:lnTo>
                  <a:lnTo>
                    <a:pt x="432" y="379"/>
                  </a:lnTo>
                  <a:lnTo>
                    <a:pt x="400" y="397"/>
                  </a:lnTo>
                  <a:lnTo>
                    <a:pt x="366" y="415"/>
                  </a:lnTo>
                  <a:lnTo>
                    <a:pt x="294" y="443"/>
                  </a:lnTo>
                  <a:lnTo>
                    <a:pt x="225" y="466"/>
                  </a:lnTo>
                  <a:lnTo>
                    <a:pt x="167" y="491"/>
                  </a:lnTo>
                  <a:lnTo>
                    <a:pt x="146" y="503"/>
                  </a:lnTo>
                  <a:lnTo>
                    <a:pt x="130" y="519"/>
                  </a:lnTo>
                  <a:lnTo>
                    <a:pt x="123" y="536"/>
                  </a:lnTo>
                  <a:lnTo>
                    <a:pt x="123" y="556"/>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2" name="Freeform 26"/>
            <p:cNvSpPr>
              <a:spLocks/>
            </p:cNvSpPr>
            <p:nvPr/>
          </p:nvSpPr>
          <p:spPr bwMode="auto">
            <a:xfrm>
              <a:off x="984" y="3595"/>
              <a:ext cx="117" cy="551"/>
            </a:xfrm>
            <a:custGeom>
              <a:avLst/>
              <a:gdLst>
                <a:gd name="T0" fmla="*/ 0 w 348"/>
                <a:gd name="T1" fmla="*/ 0 h 1654"/>
                <a:gd name="T2" fmla="*/ 0 w 348"/>
                <a:gd name="T3" fmla="*/ 0 h 1654"/>
                <a:gd name="T4" fmla="*/ 0 w 348"/>
                <a:gd name="T5" fmla="*/ 0 h 1654"/>
                <a:gd name="T6" fmla="*/ 0 w 348"/>
                <a:gd name="T7" fmla="*/ 0 h 1654"/>
                <a:gd name="T8" fmla="*/ 0 w 348"/>
                <a:gd name="T9" fmla="*/ 0 h 1654"/>
                <a:gd name="T10" fmla="*/ 0 w 348"/>
                <a:gd name="T11" fmla="*/ 0 h 1654"/>
                <a:gd name="T12" fmla="*/ 0 w 348"/>
                <a:gd name="T13" fmla="*/ 0 h 1654"/>
                <a:gd name="T14" fmla="*/ 0 w 348"/>
                <a:gd name="T15" fmla="*/ 0 h 1654"/>
                <a:gd name="T16" fmla="*/ 0 w 348"/>
                <a:gd name="T17" fmla="*/ 0 h 1654"/>
                <a:gd name="T18" fmla="*/ 0 w 348"/>
                <a:gd name="T19" fmla="*/ 0 h 1654"/>
                <a:gd name="T20" fmla="*/ 0 w 348"/>
                <a:gd name="T21" fmla="*/ 0 h 1654"/>
                <a:gd name="T22" fmla="*/ 0 w 348"/>
                <a:gd name="T23" fmla="*/ 0 h 16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8"/>
                <a:gd name="T37" fmla="*/ 0 h 1654"/>
                <a:gd name="T38" fmla="*/ 348 w 348"/>
                <a:gd name="T39" fmla="*/ 1654 h 16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8" h="1654">
                  <a:moveTo>
                    <a:pt x="339" y="1654"/>
                  </a:moveTo>
                  <a:lnTo>
                    <a:pt x="347" y="1574"/>
                  </a:lnTo>
                  <a:lnTo>
                    <a:pt x="348" y="1492"/>
                  </a:lnTo>
                  <a:lnTo>
                    <a:pt x="343" y="1411"/>
                  </a:lnTo>
                  <a:lnTo>
                    <a:pt x="333" y="1328"/>
                  </a:lnTo>
                  <a:lnTo>
                    <a:pt x="318" y="1243"/>
                  </a:lnTo>
                  <a:lnTo>
                    <a:pt x="299" y="1156"/>
                  </a:lnTo>
                  <a:lnTo>
                    <a:pt x="249" y="969"/>
                  </a:lnTo>
                  <a:lnTo>
                    <a:pt x="125" y="539"/>
                  </a:lnTo>
                  <a:lnTo>
                    <a:pt x="60" y="286"/>
                  </a:lnTo>
                  <a:lnTo>
                    <a:pt x="36" y="185"/>
                  </a:lnTo>
                  <a:lnTo>
                    <a:pt x="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3" name="Freeform 27"/>
            <p:cNvSpPr>
              <a:spLocks/>
            </p:cNvSpPr>
            <p:nvPr/>
          </p:nvSpPr>
          <p:spPr bwMode="auto">
            <a:xfrm>
              <a:off x="1345" y="3527"/>
              <a:ext cx="104" cy="542"/>
            </a:xfrm>
            <a:custGeom>
              <a:avLst/>
              <a:gdLst>
                <a:gd name="T0" fmla="*/ 0 w 312"/>
                <a:gd name="T1" fmla="*/ 0 h 1628"/>
                <a:gd name="T2" fmla="*/ 0 w 312"/>
                <a:gd name="T3" fmla="*/ 0 h 1628"/>
                <a:gd name="T4" fmla="*/ 0 w 312"/>
                <a:gd name="T5" fmla="*/ 0 h 1628"/>
                <a:gd name="T6" fmla="*/ 0 w 312"/>
                <a:gd name="T7" fmla="*/ 0 h 1628"/>
                <a:gd name="T8" fmla="*/ 0 w 312"/>
                <a:gd name="T9" fmla="*/ 0 h 1628"/>
                <a:gd name="T10" fmla="*/ 0 w 312"/>
                <a:gd name="T11" fmla="*/ 0 h 1628"/>
                <a:gd name="T12" fmla="*/ 0 w 312"/>
                <a:gd name="T13" fmla="*/ 0 h 1628"/>
                <a:gd name="T14" fmla="*/ 0 w 312"/>
                <a:gd name="T15" fmla="*/ 0 h 1628"/>
                <a:gd name="T16" fmla="*/ 0 w 312"/>
                <a:gd name="T17" fmla="*/ 0 h 1628"/>
                <a:gd name="T18" fmla="*/ 0 w 312"/>
                <a:gd name="T19" fmla="*/ 0 h 1628"/>
                <a:gd name="T20" fmla="*/ 0 w 312"/>
                <a:gd name="T21" fmla="*/ 0 h 1628"/>
                <a:gd name="T22" fmla="*/ 0 w 312"/>
                <a:gd name="T23" fmla="*/ 0 h 1628"/>
                <a:gd name="T24" fmla="*/ 0 w 312"/>
                <a:gd name="T25" fmla="*/ 0 h 16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2"/>
                <a:gd name="T40" fmla="*/ 0 h 1628"/>
                <a:gd name="T41" fmla="*/ 312 w 312"/>
                <a:gd name="T42" fmla="*/ 1628 h 16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2" h="1628">
                  <a:moveTo>
                    <a:pt x="0" y="0"/>
                  </a:moveTo>
                  <a:lnTo>
                    <a:pt x="43" y="181"/>
                  </a:lnTo>
                  <a:lnTo>
                    <a:pt x="89" y="355"/>
                  </a:lnTo>
                  <a:lnTo>
                    <a:pt x="176" y="701"/>
                  </a:lnTo>
                  <a:lnTo>
                    <a:pt x="215" y="881"/>
                  </a:lnTo>
                  <a:lnTo>
                    <a:pt x="245" y="1071"/>
                  </a:lnTo>
                  <a:lnTo>
                    <a:pt x="267" y="1276"/>
                  </a:lnTo>
                  <a:lnTo>
                    <a:pt x="273" y="1385"/>
                  </a:lnTo>
                  <a:lnTo>
                    <a:pt x="276" y="1499"/>
                  </a:lnTo>
                  <a:lnTo>
                    <a:pt x="279" y="1540"/>
                  </a:lnTo>
                  <a:lnTo>
                    <a:pt x="286" y="1575"/>
                  </a:lnTo>
                  <a:lnTo>
                    <a:pt x="297" y="1604"/>
                  </a:lnTo>
                  <a:lnTo>
                    <a:pt x="312" y="1628"/>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4" name="Freeform 28"/>
            <p:cNvSpPr>
              <a:spLocks/>
            </p:cNvSpPr>
            <p:nvPr/>
          </p:nvSpPr>
          <p:spPr bwMode="auto">
            <a:xfrm>
              <a:off x="1445" y="3995"/>
              <a:ext cx="145" cy="127"/>
            </a:xfrm>
            <a:custGeom>
              <a:avLst/>
              <a:gdLst>
                <a:gd name="T0" fmla="*/ 0 w 436"/>
                <a:gd name="T1" fmla="*/ 0 h 381"/>
                <a:gd name="T2" fmla="*/ 0 w 436"/>
                <a:gd name="T3" fmla="*/ 0 h 381"/>
                <a:gd name="T4" fmla="*/ 0 w 436"/>
                <a:gd name="T5" fmla="*/ 0 h 381"/>
                <a:gd name="T6" fmla="*/ 0 w 436"/>
                <a:gd name="T7" fmla="*/ 0 h 381"/>
                <a:gd name="T8" fmla="*/ 0 w 436"/>
                <a:gd name="T9" fmla="*/ 0 h 381"/>
                <a:gd name="T10" fmla="*/ 0 w 436"/>
                <a:gd name="T11" fmla="*/ 0 h 381"/>
                <a:gd name="T12" fmla="*/ 0 w 436"/>
                <a:gd name="T13" fmla="*/ 0 h 381"/>
                <a:gd name="T14" fmla="*/ 0 w 436"/>
                <a:gd name="T15" fmla="*/ 0 h 381"/>
                <a:gd name="T16" fmla="*/ 0 w 436"/>
                <a:gd name="T17" fmla="*/ 0 h 381"/>
                <a:gd name="T18" fmla="*/ 0 w 436"/>
                <a:gd name="T19" fmla="*/ 0 h 381"/>
                <a:gd name="T20" fmla="*/ 0 w 436"/>
                <a:gd name="T21" fmla="*/ 0 h 381"/>
                <a:gd name="T22" fmla="*/ 0 w 436"/>
                <a:gd name="T23" fmla="*/ 0 h 381"/>
                <a:gd name="T24" fmla="*/ 0 w 436"/>
                <a:gd name="T25" fmla="*/ 0 h 381"/>
                <a:gd name="T26" fmla="*/ 0 w 436"/>
                <a:gd name="T27" fmla="*/ 0 h 381"/>
                <a:gd name="T28" fmla="*/ 0 w 436"/>
                <a:gd name="T29" fmla="*/ 0 h 381"/>
                <a:gd name="T30" fmla="*/ 0 w 436"/>
                <a:gd name="T31" fmla="*/ 0 h 381"/>
                <a:gd name="T32" fmla="*/ 0 w 436"/>
                <a:gd name="T33" fmla="*/ 0 h 381"/>
                <a:gd name="T34" fmla="*/ 0 w 436"/>
                <a:gd name="T35" fmla="*/ 0 h 381"/>
                <a:gd name="T36" fmla="*/ 0 w 436"/>
                <a:gd name="T37" fmla="*/ 0 h 381"/>
                <a:gd name="T38" fmla="*/ 0 w 436"/>
                <a:gd name="T39" fmla="*/ 0 h 381"/>
                <a:gd name="T40" fmla="*/ 0 w 436"/>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6"/>
                <a:gd name="T64" fmla="*/ 0 h 381"/>
                <a:gd name="T65" fmla="*/ 436 w 436"/>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6" h="381">
                  <a:moveTo>
                    <a:pt x="436" y="381"/>
                  </a:moveTo>
                  <a:lnTo>
                    <a:pt x="426" y="357"/>
                  </a:lnTo>
                  <a:lnTo>
                    <a:pt x="410" y="337"/>
                  </a:lnTo>
                  <a:lnTo>
                    <a:pt x="391" y="323"/>
                  </a:lnTo>
                  <a:lnTo>
                    <a:pt x="368" y="312"/>
                  </a:lnTo>
                  <a:lnTo>
                    <a:pt x="311" y="302"/>
                  </a:lnTo>
                  <a:lnTo>
                    <a:pt x="249" y="297"/>
                  </a:lnTo>
                  <a:lnTo>
                    <a:pt x="181" y="295"/>
                  </a:lnTo>
                  <a:lnTo>
                    <a:pt x="117" y="285"/>
                  </a:lnTo>
                  <a:lnTo>
                    <a:pt x="59" y="263"/>
                  </a:lnTo>
                  <a:lnTo>
                    <a:pt x="34" y="247"/>
                  </a:lnTo>
                  <a:lnTo>
                    <a:pt x="13" y="224"/>
                  </a:lnTo>
                  <a:lnTo>
                    <a:pt x="3" y="205"/>
                  </a:lnTo>
                  <a:lnTo>
                    <a:pt x="0" y="186"/>
                  </a:lnTo>
                  <a:lnTo>
                    <a:pt x="4" y="168"/>
                  </a:lnTo>
                  <a:lnTo>
                    <a:pt x="13" y="150"/>
                  </a:lnTo>
                  <a:lnTo>
                    <a:pt x="48" y="116"/>
                  </a:lnTo>
                  <a:lnTo>
                    <a:pt x="99" y="86"/>
                  </a:lnTo>
                  <a:lnTo>
                    <a:pt x="159" y="59"/>
                  </a:lnTo>
                  <a:lnTo>
                    <a:pt x="222" y="35"/>
                  </a:lnTo>
                  <a:lnTo>
                    <a:pt x="337"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5" name="Freeform 29"/>
            <p:cNvSpPr>
              <a:spLocks/>
            </p:cNvSpPr>
            <p:nvPr/>
          </p:nvSpPr>
          <p:spPr bwMode="auto">
            <a:xfrm>
              <a:off x="3983" y="3995"/>
              <a:ext cx="146" cy="127"/>
            </a:xfrm>
            <a:custGeom>
              <a:avLst/>
              <a:gdLst>
                <a:gd name="T0" fmla="*/ 0 w 435"/>
                <a:gd name="T1" fmla="*/ 0 h 381"/>
                <a:gd name="T2" fmla="*/ 0 w 435"/>
                <a:gd name="T3" fmla="*/ 0 h 381"/>
                <a:gd name="T4" fmla="*/ 0 w 435"/>
                <a:gd name="T5" fmla="*/ 0 h 381"/>
                <a:gd name="T6" fmla="*/ 0 w 435"/>
                <a:gd name="T7" fmla="*/ 0 h 381"/>
                <a:gd name="T8" fmla="*/ 0 w 435"/>
                <a:gd name="T9" fmla="*/ 0 h 381"/>
                <a:gd name="T10" fmla="*/ 0 w 435"/>
                <a:gd name="T11" fmla="*/ 0 h 381"/>
                <a:gd name="T12" fmla="*/ 0 w 435"/>
                <a:gd name="T13" fmla="*/ 0 h 381"/>
                <a:gd name="T14" fmla="*/ 0 w 435"/>
                <a:gd name="T15" fmla="*/ 0 h 381"/>
                <a:gd name="T16" fmla="*/ 0 w 435"/>
                <a:gd name="T17" fmla="*/ 0 h 381"/>
                <a:gd name="T18" fmla="*/ 0 w 435"/>
                <a:gd name="T19" fmla="*/ 0 h 381"/>
                <a:gd name="T20" fmla="*/ 0 w 435"/>
                <a:gd name="T21" fmla="*/ 0 h 381"/>
                <a:gd name="T22" fmla="*/ 0 w 435"/>
                <a:gd name="T23" fmla="*/ 0 h 381"/>
                <a:gd name="T24" fmla="*/ 0 w 435"/>
                <a:gd name="T25" fmla="*/ 0 h 381"/>
                <a:gd name="T26" fmla="*/ 0 w 435"/>
                <a:gd name="T27" fmla="*/ 0 h 381"/>
                <a:gd name="T28" fmla="*/ 0 w 435"/>
                <a:gd name="T29" fmla="*/ 0 h 381"/>
                <a:gd name="T30" fmla="*/ 0 w 435"/>
                <a:gd name="T31" fmla="*/ 0 h 381"/>
                <a:gd name="T32" fmla="*/ 0 w 435"/>
                <a:gd name="T33" fmla="*/ 0 h 381"/>
                <a:gd name="T34" fmla="*/ 0 w 435"/>
                <a:gd name="T35" fmla="*/ 0 h 381"/>
                <a:gd name="T36" fmla="*/ 0 w 435"/>
                <a:gd name="T37" fmla="*/ 0 h 381"/>
                <a:gd name="T38" fmla="*/ 0 w 435"/>
                <a:gd name="T39" fmla="*/ 0 h 381"/>
                <a:gd name="T40" fmla="*/ 0 w 435"/>
                <a:gd name="T41" fmla="*/ 0 h 3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5"/>
                <a:gd name="T64" fmla="*/ 0 h 381"/>
                <a:gd name="T65" fmla="*/ 435 w 435"/>
                <a:gd name="T66" fmla="*/ 381 h 3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5" h="381">
                  <a:moveTo>
                    <a:pt x="99" y="0"/>
                  </a:moveTo>
                  <a:lnTo>
                    <a:pt x="213" y="35"/>
                  </a:lnTo>
                  <a:lnTo>
                    <a:pt x="276" y="59"/>
                  </a:lnTo>
                  <a:lnTo>
                    <a:pt x="336" y="86"/>
                  </a:lnTo>
                  <a:lnTo>
                    <a:pt x="387" y="116"/>
                  </a:lnTo>
                  <a:lnTo>
                    <a:pt x="422" y="150"/>
                  </a:lnTo>
                  <a:lnTo>
                    <a:pt x="432" y="168"/>
                  </a:lnTo>
                  <a:lnTo>
                    <a:pt x="435" y="186"/>
                  </a:lnTo>
                  <a:lnTo>
                    <a:pt x="433" y="205"/>
                  </a:lnTo>
                  <a:lnTo>
                    <a:pt x="422" y="224"/>
                  </a:lnTo>
                  <a:lnTo>
                    <a:pt x="402" y="247"/>
                  </a:lnTo>
                  <a:lnTo>
                    <a:pt x="376" y="263"/>
                  </a:lnTo>
                  <a:lnTo>
                    <a:pt x="318" y="285"/>
                  </a:lnTo>
                  <a:lnTo>
                    <a:pt x="254" y="295"/>
                  </a:lnTo>
                  <a:lnTo>
                    <a:pt x="188" y="297"/>
                  </a:lnTo>
                  <a:lnTo>
                    <a:pt x="124" y="302"/>
                  </a:lnTo>
                  <a:lnTo>
                    <a:pt x="67" y="312"/>
                  </a:lnTo>
                  <a:lnTo>
                    <a:pt x="44" y="323"/>
                  </a:lnTo>
                  <a:lnTo>
                    <a:pt x="25" y="337"/>
                  </a:lnTo>
                  <a:lnTo>
                    <a:pt x="9" y="357"/>
                  </a:lnTo>
                  <a:lnTo>
                    <a:pt x="0" y="381"/>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6" name="Freeform 30"/>
            <p:cNvSpPr>
              <a:spLocks/>
            </p:cNvSpPr>
            <p:nvPr/>
          </p:nvSpPr>
          <p:spPr bwMode="auto">
            <a:xfrm>
              <a:off x="4122" y="3527"/>
              <a:ext cx="105" cy="542"/>
            </a:xfrm>
            <a:custGeom>
              <a:avLst/>
              <a:gdLst>
                <a:gd name="T0" fmla="*/ 0 w 313"/>
                <a:gd name="T1" fmla="*/ 0 h 1628"/>
                <a:gd name="T2" fmla="*/ 0 w 313"/>
                <a:gd name="T3" fmla="*/ 0 h 1628"/>
                <a:gd name="T4" fmla="*/ 0 w 313"/>
                <a:gd name="T5" fmla="*/ 0 h 1628"/>
                <a:gd name="T6" fmla="*/ 0 w 313"/>
                <a:gd name="T7" fmla="*/ 0 h 1628"/>
                <a:gd name="T8" fmla="*/ 0 w 313"/>
                <a:gd name="T9" fmla="*/ 0 h 1628"/>
                <a:gd name="T10" fmla="*/ 0 w 313"/>
                <a:gd name="T11" fmla="*/ 0 h 1628"/>
                <a:gd name="T12" fmla="*/ 0 w 313"/>
                <a:gd name="T13" fmla="*/ 0 h 1628"/>
                <a:gd name="T14" fmla="*/ 0 w 313"/>
                <a:gd name="T15" fmla="*/ 0 h 1628"/>
                <a:gd name="T16" fmla="*/ 0 w 313"/>
                <a:gd name="T17" fmla="*/ 0 h 1628"/>
                <a:gd name="T18" fmla="*/ 0 w 313"/>
                <a:gd name="T19" fmla="*/ 0 h 1628"/>
                <a:gd name="T20" fmla="*/ 0 w 313"/>
                <a:gd name="T21" fmla="*/ 0 h 1628"/>
                <a:gd name="T22" fmla="*/ 0 w 313"/>
                <a:gd name="T23" fmla="*/ 0 h 1628"/>
                <a:gd name="T24" fmla="*/ 0 w 313"/>
                <a:gd name="T25" fmla="*/ 0 h 1628"/>
                <a:gd name="T26" fmla="*/ 0 w 313"/>
                <a:gd name="T27" fmla="*/ 0 h 16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3"/>
                <a:gd name="T43" fmla="*/ 0 h 1628"/>
                <a:gd name="T44" fmla="*/ 313 w 313"/>
                <a:gd name="T45" fmla="*/ 1628 h 16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3" h="1628">
                  <a:moveTo>
                    <a:pt x="0" y="1628"/>
                  </a:moveTo>
                  <a:lnTo>
                    <a:pt x="14" y="1604"/>
                  </a:lnTo>
                  <a:lnTo>
                    <a:pt x="25" y="1575"/>
                  </a:lnTo>
                  <a:lnTo>
                    <a:pt x="33" y="1540"/>
                  </a:lnTo>
                  <a:lnTo>
                    <a:pt x="35" y="1499"/>
                  </a:lnTo>
                  <a:lnTo>
                    <a:pt x="39" y="1385"/>
                  </a:lnTo>
                  <a:lnTo>
                    <a:pt x="45" y="1276"/>
                  </a:lnTo>
                  <a:lnTo>
                    <a:pt x="54" y="1171"/>
                  </a:lnTo>
                  <a:lnTo>
                    <a:pt x="66" y="1071"/>
                  </a:lnTo>
                  <a:lnTo>
                    <a:pt x="98" y="881"/>
                  </a:lnTo>
                  <a:lnTo>
                    <a:pt x="136" y="701"/>
                  </a:lnTo>
                  <a:lnTo>
                    <a:pt x="223" y="355"/>
                  </a:lnTo>
                  <a:lnTo>
                    <a:pt x="269" y="181"/>
                  </a:lnTo>
                  <a:lnTo>
                    <a:pt x="313"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7" name="Freeform 31"/>
            <p:cNvSpPr>
              <a:spLocks/>
            </p:cNvSpPr>
            <p:nvPr/>
          </p:nvSpPr>
          <p:spPr bwMode="auto">
            <a:xfrm>
              <a:off x="4471" y="3595"/>
              <a:ext cx="116" cy="551"/>
            </a:xfrm>
            <a:custGeom>
              <a:avLst/>
              <a:gdLst>
                <a:gd name="T0" fmla="*/ 0 w 349"/>
                <a:gd name="T1" fmla="*/ 0 h 1654"/>
                <a:gd name="T2" fmla="*/ 0 w 349"/>
                <a:gd name="T3" fmla="*/ 0 h 1654"/>
                <a:gd name="T4" fmla="*/ 0 w 349"/>
                <a:gd name="T5" fmla="*/ 0 h 1654"/>
                <a:gd name="T6" fmla="*/ 0 w 349"/>
                <a:gd name="T7" fmla="*/ 0 h 1654"/>
                <a:gd name="T8" fmla="*/ 0 w 349"/>
                <a:gd name="T9" fmla="*/ 0 h 1654"/>
                <a:gd name="T10" fmla="*/ 0 w 349"/>
                <a:gd name="T11" fmla="*/ 0 h 1654"/>
                <a:gd name="T12" fmla="*/ 0 w 349"/>
                <a:gd name="T13" fmla="*/ 0 h 1654"/>
                <a:gd name="T14" fmla="*/ 0 w 349"/>
                <a:gd name="T15" fmla="*/ 0 h 1654"/>
                <a:gd name="T16" fmla="*/ 0 w 349"/>
                <a:gd name="T17" fmla="*/ 0 h 1654"/>
                <a:gd name="T18" fmla="*/ 0 w 349"/>
                <a:gd name="T19" fmla="*/ 0 h 1654"/>
                <a:gd name="T20" fmla="*/ 0 w 349"/>
                <a:gd name="T21" fmla="*/ 0 h 16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9"/>
                <a:gd name="T34" fmla="*/ 0 h 1654"/>
                <a:gd name="T35" fmla="*/ 349 w 349"/>
                <a:gd name="T36" fmla="*/ 1654 h 165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9" h="1654">
                  <a:moveTo>
                    <a:pt x="349" y="0"/>
                  </a:moveTo>
                  <a:lnTo>
                    <a:pt x="289" y="286"/>
                  </a:lnTo>
                  <a:lnTo>
                    <a:pt x="223" y="539"/>
                  </a:lnTo>
                  <a:lnTo>
                    <a:pt x="100" y="969"/>
                  </a:lnTo>
                  <a:lnTo>
                    <a:pt x="50" y="1156"/>
                  </a:lnTo>
                  <a:lnTo>
                    <a:pt x="30" y="1243"/>
                  </a:lnTo>
                  <a:lnTo>
                    <a:pt x="16" y="1328"/>
                  </a:lnTo>
                  <a:lnTo>
                    <a:pt x="5" y="1411"/>
                  </a:lnTo>
                  <a:lnTo>
                    <a:pt x="0" y="1492"/>
                  </a:lnTo>
                  <a:lnTo>
                    <a:pt x="1" y="1574"/>
                  </a:lnTo>
                  <a:lnTo>
                    <a:pt x="10" y="1654"/>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8" name="Freeform 32"/>
            <p:cNvSpPr>
              <a:spLocks/>
            </p:cNvSpPr>
            <p:nvPr/>
          </p:nvSpPr>
          <p:spPr bwMode="auto">
            <a:xfrm>
              <a:off x="4473" y="4058"/>
              <a:ext cx="171" cy="185"/>
            </a:xfrm>
            <a:custGeom>
              <a:avLst/>
              <a:gdLst>
                <a:gd name="T0" fmla="*/ 0 w 511"/>
                <a:gd name="T1" fmla="*/ 0 h 556"/>
                <a:gd name="T2" fmla="*/ 0 w 511"/>
                <a:gd name="T3" fmla="*/ 0 h 556"/>
                <a:gd name="T4" fmla="*/ 0 w 511"/>
                <a:gd name="T5" fmla="*/ 0 h 556"/>
                <a:gd name="T6" fmla="*/ 0 w 511"/>
                <a:gd name="T7" fmla="*/ 0 h 556"/>
                <a:gd name="T8" fmla="*/ 0 w 511"/>
                <a:gd name="T9" fmla="*/ 0 h 556"/>
                <a:gd name="T10" fmla="*/ 0 w 511"/>
                <a:gd name="T11" fmla="*/ 0 h 556"/>
                <a:gd name="T12" fmla="*/ 0 w 511"/>
                <a:gd name="T13" fmla="*/ 0 h 556"/>
                <a:gd name="T14" fmla="*/ 0 w 511"/>
                <a:gd name="T15" fmla="*/ 0 h 556"/>
                <a:gd name="T16" fmla="*/ 0 w 511"/>
                <a:gd name="T17" fmla="*/ 0 h 556"/>
                <a:gd name="T18" fmla="*/ 0 w 511"/>
                <a:gd name="T19" fmla="*/ 0 h 556"/>
                <a:gd name="T20" fmla="*/ 0 w 511"/>
                <a:gd name="T21" fmla="*/ 0 h 556"/>
                <a:gd name="T22" fmla="*/ 0 w 511"/>
                <a:gd name="T23" fmla="*/ 0 h 556"/>
                <a:gd name="T24" fmla="*/ 0 w 511"/>
                <a:gd name="T25" fmla="*/ 0 h 556"/>
                <a:gd name="T26" fmla="*/ 0 w 511"/>
                <a:gd name="T27" fmla="*/ 0 h 556"/>
                <a:gd name="T28" fmla="*/ 0 w 511"/>
                <a:gd name="T29" fmla="*/ 0 h 556"/>
                <a:gd name="T30" fmla="*/ 0 w 511"/>
                <a:gd name="T31" fmla="*/ 0 h 556"/>
                <a:gd name="T32" fmla="*/ 0 w 511"/>
                <a:gd name="T33" fmla="*/ 0 h 556"/>
                <a:gd name="T34" fmla="*/ 0 w 511"/>
                <a:gd name="T35" fmla="*/ 0 h 556"/>
                <a:gd name="T36" fmla="*/ 0 w 511"/>
                <a:gd name="T37" fmla="*/ 0 h 556"/>
                <a:gd name="T38" fmla="*/ 0 w 511"/>
                <a:gd name="T39" fmla="*/ 0 h 556"/>
                <a:gd name="T40" fmla="*/ 0 w 511"/>
                <a:gd name="T41" fmla="*/ 0 h 556"/>
                <a:gd name="T42" fmla="*/ 0 w 511"/>
                <a:gd name="T43" fmla="*/ 0 h 556"/>
                <a:gd name="T44" fmla="*/ 0 w 511"/>
                <a:gd name="T45" fmla="*/ 0 h 556"/>
                <a:gd name="T46" fmla="*/ 0 w 511"/>
                <a:gd name="T47" fmla="*/ 0 h 556"/>
                <a:gd name="T48" fmla="*/ 0 w 511"/>
                <a:gd name="T49" fmla="*/ 0 h 556"/>
                <a:gd name="T50" fmla="*/ 0 w 511"/>
                <a:gd name="T51" fmla="*/ 0 h 556"/>
                <a:gd name="T52" fmla="*/ 0 w 511"/>
                <a:gd name="T53" fmla="*/ 0 h 5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11"/>
                <a:gd name="T82" fmla="*/ 0 h 556"/>
                <a:gd name="T83" fmla="*/ 511 w 511"/>
                <a:gd name="T84" fmla="*/ 556 h 55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11" h="556">
                  <a:moveTo>
                    <a:pt x="388" y="556"/>
                  </a:moveTo>
                  <a:lnTo>
                    <a:pt x="388" y="536"/>
                  </a:lnTo>
                  <a:lnTo>
                    <a:pt x="381" y="519"/>
                  </a:lnTo>
                  <a:lnTo>
                    <a:pt x="365" y="503"/>
                  </a:lnTo>
                  <a:lnTo>
                    <a:pt x="343" y="491"/>
                  </a:lnTo>
                  <a:lnTo>
                    <a:pt x="285" y="466"/>
                  </a:lnTo>
                  <a:lnTo>
                    <a:pt x="216" y="443"/>
                  </a:lnTo>
                  <a:lnTo>
                    <a:pt x="144" y="415"/>
                  </a:lnTo>
                  <a:lnTo>
                    <a:pt x="110" y="397"/>
                  </a:lnTo>
                  <a:lnTo>
                    <a:pt x="79" y="379"/>
                  </a:lnTo>
                  <a:lnTo>
                    <a:pt x="51" y="357"/>
                  </a:lnTo>
                  <a:lnTo>
                    <a:pt x="29" y="330"/>
                  </a:lnTo>
                  <a:lnTo>
                    <a:pt x="13" y="299"/>
                  </a:lnTo>
                  <a:lnTo>
                    <a:pt x="3" y="264"/>
                  </a:lnTo>
                  <a:lnTo>
                    <a:pt x="0" y="224"/>
                  </a:lnTo>
                  <a:lnTo>
                    <a:pt x="3" y="185"/>
                  </a:lnTo>
                  <a:lnTo>
                    <a:pt x="13" y="153"/>
                  </a:lnTo>
                  <a:lnTo>
                    <a:pt x="28" y="122"/>
                  </a:lnTo>
                  <a:lnTo>
                    <a:pt x="49" y="95"/>
                  </a:lnTo>
                  <a:lnTo>
                    <a:pt x="74" y="72"/>
                  </a:lnTo>
                  <a:lnTo>
                    <a:pt x="104" y="52"/>
                  </a:lnTo>
                  <a:lnTo>
                    <a:pt x="138" y="36"/>
                  </a:lnTo>
                  <a:lnTo>
                    <a:pt x="175" y="23"/>
                  </a:lnTo>
                  <a:lnTo>
                    <a:pt x="216" y="13"/>
                  </a:lnTo>
                  <a:lnTo>
                    <a:pt x="307" y="1"/>
                  </a:lnTo>
                  <a:lnTo>
                    <a:pt x="406" y="0"/>
                  </a:lnTo>
                  <a:lnTo>
                    <a:pt x="511" y="9"/>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79" name="Freeform 33"/>
            <p:cNvSpPr>
              <a:spLocks/>
            </p:cNvSpPr>
            <p:nvPr/>
          </p:nvSpPr>
          <p:spPr bwMode="auto">
            <a:xfrm>
              <a:off x="4702" y="4073"/>
              <a:ext cx="164" cy="132"/>
            </a:xfrm>
            <a:custGeom>
              <a:avLst/>
              <a:gdLst>
                <a:gd name="T0" fmla="*/ 0 w 494"/>
                <a:gd name="T1" fmla="*/ 0 h 395"/>
                <a:gd name="T2" fmla="*/ 0 w 494"/>
                <a:gd name="T3" fmla="*/ 0 h 395"/>
                <a:gd name="T4" fmla="*/ 0 w 494"/>
                <a:gd name="T5" fmla="*/ 0 h 395"/>
                <a:gd name="T6" fmla="*/ 0 w 494"/>
                <a:gd name="T7" fmla="*/ 0 h 395"/>
                <a:gd name="T8" fmla="*/ 0 w 494"/>
                <a:gd name="T9" fmla="*/ 0 h 395"/>
                <a:gd name="T10" fmla="*/ 0 w 494"/>
                <a:gd name="T11" fmla="*/ 0 h 395"/>
                <a:gd name="T12" fmla="*/ 0 w 494"/>
                <a:gd name="T13" fmla="*/ 0 h 395"/>
                <a:gd name="T14" fmla="*/ 0 w 494"/>
                <a:gd name="T15" fmla="*/ 0 h 395"/>
                <a:gd name="T16" fmla="*/ 0 w 494"/>
                <a:gd name="T17" fmla="*/ 0 h 395"/>
                <a:gd name="T18" fmla="*/ 0 w 494"/>
                <a:gd name="T19" fmla="*/ 0 h 395"/>
                <a:gd name="T20" fmla="*/ 0 w 494"/>
                <a:gd name="T21" fmla="*/ 0 h 395"/>
                <a:gd name="T22" fmla="*/ 0 w 494"/>
                <a:gd name="T23" fmla="*/ 0 h 395"/>
                <a:gd name="T24" fmla="*/ 0 w 494"/>
                <a:gd name="T25" fmla="*/ 0 h 3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4"/>
                <a:gd name="T40" fmla="*/ 0 h 395"/>
                <a:gd name="T41" fmla="*/ 494 w 494"/>
                <a:gd name="T42" fmla="*/ 395 h 3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4" h="395">
                  <a:moveTo>
                    <a:pt x="0" y="0"/>
                  </a:moveTo>
                  <a:lnTo>
                    <a:pt x="73" y="21"/>
                  </a:lnTo>
                  <a:lnTo>
                    <a:pt x="144" y="46"/>
                  </a:lnTo>
                  <a:lnTo>
                    <a:pt x="210" y="74"/>
                  </a:lnTo>
                  <a:lnTo>
                    <a:pt x="272" y="104"/>
                  </a:lnTo>
                  <a:lnTo>
                    <a:pt x="325" y="136"/>
                  </a:lnTo>
                  <a:lnTo>
                    <a:pt x="373" y="168"/>
                  </a:lnTo>
                  <a:lnTo>
                    <a:pt x="414" y="203"/>
                  </a:lnTo>
                  <a:lnTo>
                    <a:pt x="448" y="239"/>
                  </a:lnTo>
                  <a:lnTo>
                    <a:pt x="472" y="278"/>
                  </a:lnTo>
                  <a:lnTo>
                    <a:pt x="488" y="316"/>
                  </a:lnTo>
                  <a:lnTo>
                    <a:pt x="494" y="356"/>
                  </a:lnTo>
                  <a:lnTo>
                    <a:pt x="489" y="395"/>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sp>
          <p:nvSpPr>
            <p:cNvPr id="112680" name="Freeform 34"/>
            <p:cNvSpPr>
              <a:spLocks/>
            </p:cNvSpPr>
            <p:nvPr/>
          </p:nvSpPr>
          <p:spPr bwMode="auto">
            <a:xfrm>
              <a:off x="4657" y="4108"/>
              <a:ext cx="137" cy="115"/>
            </a:xfrm>
            <a:custGeom>
              <a:avLst/>
              <a:gdLst>
                <a:gd name="T0" fmla="*/ 0 w 410"/>
                <a:gd name="T1" fmla="*/ 0 h 346"/>
                <a:gd name="T2" fmla="*/ 0 w 410"/>
                <a:gd name="T3" fmla="*/ 0 h 346"/>
                <a:gd name="T4" fmla="*/ 0 w 410"/>
                <a:gd name="T5" fmla="*/ 0 h 346"/>
                <a:gd name="T6" fmla="*/ 0 w 410"/>
                <a:gd name="T7" fmla="*/ 0 h 346"/>
                <a:gd name="T8" fmla="*/ 0 w 410"/>
                <a:gd name="T9" fmla="*/ 0 h 346"/>
                <a:gd name="T10" fmla="*/ 0 w 410"/>
                <a:gd name="T11" fmla="*/ 0 h 346"/>
                <a:gd name="T12" fmla="*/ 0 w 410"/>
                <a:gd name="T13" fmla="*/ 0 h 346"/>
                <a:gd name="T14" fmla="*/ 0 w 410"/>
                <a:gd name="T15" fmla="*/ 0 h 346"/>
                <a:gd name="T16" fmla="*/ 0 w 410"/>
                <a:gd name="T17" fmla="*/ 0 h 346"/>
                <a:gd name="T18" fmla="*/ 0 w 410"/>
                <a:gd name="T19" fmla="*/ 0 h 3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0"/>
                <a:gd name="T31" fmla="*/ 0 h 346"/>
                <a:gd name="T32" fmla="*/ 410 w 410"/>
                <a:gd name="T33" fmla="*/ 346 h 3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0" h="346">
                  <a:moveTo>
                    <a:pt x="0" y="346"/>
                  </a:moveTo>
                  <a:lnTo>
                    <a:pt x="14" y="315"/>
                  </a:lnTo>
                  <a:lnTo>
                    <a:pt x="36" y="287"/>
                  </a:lnTo>
                  <a:lnTo>
                    <a:pt x="65" y="265"/>
                  </a:lnTo>
                  <a:lnTo>
                    <a:pt x="102" y="248"/>
                  </a:lnTo>
                  <a:lnTo>
                    <a:pt x="147" y="240"/>
                  </a:lnTo>
                  <a:lnTo>
                    <a:pt x="199" y="241"/>
                  </a:lnTo>
                  <a:lnTo>
                    <a:pt x="259" y="252"/>
                  </a:lnTo>
                  <a:lnTo>
                    <a:pt x="325" y="275"/>
                  </a:lnTo>
                  <a:lnTo>
                    <a:pt x="410" y="0"/>
                  </a:lnTo>
                </a:path>
              </a:pathLst>
            </a:custGeom>
            <a:gradFill rotWithShape="0">
              <a:gsLst>
                <a:gs pos="0">
                  <a:srgbClr val="766347"/>
                </a:gs>
                <a:gs pos="50000">
                  <a:srgbClr val="FFD699"/>
                </a:gs>
                <a:gs pos="100000">
                  <a:srgbClr val="766347"/>
                </a:gs>
              </a:gsLst>
              <a:lin ang="0" scaled="1"/>
            </a:gradFill>
            <a:ln w="0">
              <a:solidFill>
                <a:srgbClr val="000000"/>
              </a:solidFill>
              <a:round/>
              <a:headEnd/>
              <a:tailEnd/>
            </a:ln>
          </p:spPr>
          <p:txBody>
            <a:bodyPr/>
            <a:lstStyle/>
            <a:p>
              <a:pPr eaLnBrk="1" fontAlgn="auto" hangingPunct="1">
                <a:spcBef>
                  <a:spcPts val="0"/>
                </a:spcBef>
                <a:spcAft>
                  <a:spcPts val="0"/>
                </a:spcAft>
                <a:defRPr/>
              </a:pPr>
              <a:endParaRPr kumimoji="0" lang="pl-PL" sz="1800" kern="0">
                <a:solidFill>
                  <a:sysClr val="windowText" lastClr="000000"/>
                </a:solidFill>
                <a:latin typeface="Arial" panose="020B0604020202020204" pitchFamily="34" charset="0"/>
              </a:endParaRPr>
            </a:p>
          </p:txBody>
        </p:sp>
      </p:grpSp>
      <p:sp>
        <p:nvSpPr>
          <p:cNvPr id="116" name="Rectangle 35"/>
          <p:cNvSpPr>
            <a:spLocks noChangeArrowheads="1"/>
          </p:cNvSpPr>
          <p:nvPr/>
        </p:nvSpPr>
        <p:spPr bwMode="auto">
          <a:xfrm>
            <a:off x="1158875" y="3665538"/>
            <a:ext cx="4176713" cy="704850"/>
          </a:xfrm>
          <a:prstGeom prst="rect">
            <a:avLst/>
          </a:prstGeom>
          <a:noFill/>
          <a:ln w="12700">
            <a:noFill/>
            <a:miter lim="800000"/>
            <a:headEnd/>
            <a:tailEnd/>
          </a:ln>
          <a:effectLst/>
        </p:spPr>
        <p:txBody>
          <a:bodyPr lIns="90488" tIns="44450" rIns="90488" bIns="44450">
            <a:spAutoFit/>
          </a:bodyPr>
          <a:lstStyle/>
          <a:p>
            <a:pPr algn="ctr" defTabSz="762000" eaLnBrk="1" fontAlgn="auto" hangingPunct="1">
              <a:spcBef>
                <a:spcPct val="50000"/>
              </a:spcBef>
              <a:spcAft>
                <a:spcPts val="0"/>
              </a:spcAft>
              <a:buClr>
                <a:schemeClr val="accent2"/>
              </a:buClr>
              <a:buFont typeface="Monotype Sorts" pitchFamily="2" charset="2"/>
              <a:buNone/>
              <a:defRPr/>
            </a:pPr>
            <a:r>
              <a:rPr kumimoji="0" lang="pl-PL" sz="1800" b="1" kern="0" dirty="0">
                <a:solidFill>
                  <a:srgbClr val="A50021"/>
                </a:solidFill>
                <a:effectLst>
                  <a:outerShdw blurRad="38100" dist="38100" dir="2700000" algn="tl">
                    <a:srgbClr val="C0C0C0"/>
                  </a:outerShdw>
                </a:effectLst>
                <a:latin typeface="Times New Roman" pitchFamily="18" charset="0"/>
              </a:rPr>
              <a:t>     </a:t>
            </a:r>
            <a:r>
              <a:rPr kumimoji="0" lang="pl-PL" sz="2000" b="1" kern="0" dirty="0">
                <a:solidFill>
                  <a:srgbClr val="A50021"/>
                </a:solidFill>
                <a:effectLst>
                  <a:outerShdw blurRad="38100" dist="38100" dir="2700000" algn="tl">
                    <a:srgbClr val="C0C0C0"/>
                  </a:outerShdw>
                </a:effectLst>
              </a:rPr>
              <a:t>Dziękuję za uwagę i proszę przygotować się do ćwiczeń.</a:t>
            </a:r>
          </a:p>
        </p:txBody>
      </p:sp>
      <p:pic>
        <p:nvPicPr>
          <p:cNvPr id="144392" name="Obraz 2"/>
          <p:cNvPicPr>
            <a:picLocks noChangeAspect="1"/>
          </p:cNvPicPr>
          <p:nvPr/>
        </p:nvPicPr>
        <p:blipFill>
          <a:blip r:embed="rId6" cstate="print"/>
          <a:srcRect/>
          <a:stretch>
            <a:fillRect/>
          </a:stretch>
        </p:blipFill>
        <p:spPr bwMode="auto">
          <a:xfrm>
            <a:off x="323850" y="138113"/>
            <a:ext cx="2303463" cy="1230312"/>
          </a:xfrm>
          <a:prstGeom prst="rect">
            <a:avLst/>
          </a:prstGeom>
          <a:noFill/>
          <a:ln w="9525">
            <a:noFill/>
            <a:miter lim="800000"/>
            <a:headEnd/>
            <a:tailEnd/>
          </a:ln>
        </p:spPr>
      </p:pic>
    </p:spTree>
  </p:cSld>
  <p:clrMapOvr>
    <a:masterClrMapping/>
  </p:clrMapOvr>
  <p:transition spd="med">
    <p:pull dir="ld"/>
  </p:transition>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90</Words>
  <Application>Microsoft Office PowerPoint</Application>
  <PresentationFormat>Pokaz na ekranie (4:3)</PresentationFormat>
  <Paragraphs>110</Paragraphs>
  <Slides>37</Slides>
  <Notes>37</Notes>
  <HiddenSlides>0</HiddenSlides>
  <MMClips>0</MMClips>
  <ScaleCrop>false</ScaleCrop>
  <HeadingPairs>
    <vt:vector size="6" baseType="variant">
      <vt:variant>
        <vt:lpstr>Motyw</vt:lpstr>
      </vt:variant>
      <vt:variant>
        <vt:i4>1</vt:i4>
      </vt:variant>
      <vt:variant>
        <vt:lpstr>Osadzone serwery OLE</vt:lpstr>
      </vt:variant>
      <vt:variant>
        <vt:i4>1</vt:i4>
      </vt:variant>
      <vt:variant>
        <vt:lpstr>Tytuły slajdów</vt:lpstr>
      </vt:variant>
      <vt:variant>
        <vt:i4>37</vt:i4>
      </vt:variant>
    </vt:vector>
  </HeadingPairs>
  <TitlesOfParts>
    <vt:vector size="39" baseType="lpstr">
      <vt:lpstr>Motyw pakietu Office</vt:lpstr>
      <vt:lpstr>Klip</vt:lpstr>
      <vt:lpstr>LEGIA AKADEMICKA</vt:lpstr>
      <vt:lpstr>T20. Pojęcie oraz rozwój międzynarodowego prawa humanitarnego konfliktów zbrojnych. Podstawowe pojęcia oraz znaki ochronne.   </vt:lpstr>
      <vt:lpstr>ZAGADNIENIA: Prawo Humanitarne Konfliktów zbrojnych – podstawowe definicje  Znaki ochronne  Reguły obowiązujące żołnierza Podstawowe reguły walki  </vt:lpstr>
      <vt:lpstr>ZAGADNIENIE 1 Prawo Humanitarne Konfliktów zbrojnych – podstawowe definicje   </vt:lpstr>
      <vt:lpstr>  Cel wojskowy – celami wojskowymi są: siły zbrojne z wyjątkiem służby medycznej i personelu duchownego oraz przedmiotów kultu religijnego; urządzenia, budynki i pozycje, gdzie ulokowane są siły zbrojne lub ich wyposażenie (rejony rozmieszczenia, koszary, magazyny); inne obiekty, które ze względu na swój charakter, położenie, przeznaczenie lub użytek przyczyniają się skutecznie do prowadzenia działań wojskowych oraz których całkowite lub częściowe zniszczenie, zajęcie lub zneutralizowanie pozwala w danych okolicznościach na osiągnięcie określonych korzyści wojskowych.   </vt:lpstr>
      <vt:lpstr>  Kombatant – oznacza każdego członka sił zbrojnych, z wyjątkiem personelu medycznego i duchownego. Kombatanci muszą odróżniać się od ludności cywilnej w czasie, gdy biorą udział w działaniach zbrojnych lub w wojskowej operacji przygotowawczej do działań zbrojnych. Członkowie regularnych lub upodobnionych do nich sił zbrojnych odróżniają się przez swoje umundurowanie. Członkowie innych sił zbrojnych noszą stały i widoczny  z daleka znak rozpoznawczy oraz jawnie noszą broń. W wyjątkowych sytuacjach, w których wskutek charakteru działań zbrojnych, uzbrojony kombatant nie może odróżniać się od ludności cywilnej, zachowuje on swój status kombatanta, jeżeli jawnie nosi broń.   </vt:lpstr>
      <vt:lpstr>  Niekombatanci – osoby cywilne i inne, które nie należą do sił zbrojnych.     Ludność cywilna – obejmuje wszystkie osoby cywilne. Obecność wśród ludności cywilnej pojedynczych osób nie będących osobami cywilnymi nie pozbawia tej ludności jej cywilnego charakteru.   Osoba cywilna – oznacza każdą osobę, która nie należy do sił zbrojnych i nie bierze udziału w walce.   </vt:lpstr>
      <vt:lpstr>  Personel medyczny – oznacza personel przeznaczony wyłącznie do prowadzenia działalności medycznej, administrowania zakładami medycznymi oraz transportu medycznego. Ujęty personel medyczny nie jest traktowany jako jeńcy wojenni. Mogą jednak być zatrzymani w celu wykonywania swoich obowiązków. Zatrzymany personel medyczny jest chroniony przez III Konwencję Genewską.   </vt:lpstr>
      <vt:lpstr>  Personel duchowny – oznacza osoby wojskowe lub cywilne, takie jak kapelani, które poświęcają się wyłącznie swej działalności duszpasterskiej  i są przydzielone do sił zbrojnych, cywilnej służby medycznej, obrony cywilnej. Personel duchowny ma taki sam status jak stały personel medyczny.   </vt:lpstr>
      <vt:lpstr>  Ranny i chory – oznacza osobę, zarówno wojskową, jak i cywilną, która  z powodu urazu, choroby albo innej ułomności lub zakłócenia czynności fizycznych czy umysłowych potrzebuje pomocy lub opieki medycznej i która powstrzymuje się od jakichkolwiek wrogich działań.   Jeniec wojenny – oznacza w zasadzie każdego kombatanta, który znalazł się we władzy strony nieprzyjacielskiej.    </vt:lpstr>
      <vt:lpstr>  Obiekty cywilne – są to wszystkie obiekty, które nie są obiektami wojskowymi. Wyjątek: obiekty, które normalnie są obiektami cywilnymi, mogą  w zależności od sytuacji wojskowej stać się obiektami wojskowymi (np. dom lub most używany przez obrońcę do celów taktycznych, a więc będący celem dla atakującego).  Przypadki wątpliwe: w razie wątpliwości, czy obiekt przeznaczony normalnie dla potrzeb cywilnych (np. świątynia, dom, budynek mieszkalny, szkoła), jest obiektem wojskowym,  powinien być uważany za obiekt cywilny.     </vt:lpstr>
      <vt:lpstr>  Obiekty kultury/dobra kultury (o charakterze religijnym lub świeckim) – objęty ogólną ochroną oznacza obiekt o poważnym znaczeniu dla dziedzictwa kulturalnego każdego narodu.  Należą do nich: zabytki architektury, sztuki lub historii, stanowiska archeologiczne, zespoły budowlane posiadające znaczenie historyczne lub artystyczne, obiekty przeznaczone do przechowywania lub składowania ruchomych dóbr kultury – muzea, biblioteki, archiwa; ośrodki obejmujące znaczną liczbę nieruchomych obiektów kulturalnych oraz odpowiednio oznakowanych środków transportu przeznaczonych do przewożenia dóbr kultury wraz z personelem je obsługującym.      </vt:lpstr>
      <vt:lpstr>  Obrona cywilna – oznacza przeznaczenie do określonych zadań mających na celu ochronę i zapewnienie przetrwania ludności cywilnej.   Strefa lub miejscowość sanitarna – oznacza obszar tak zorganizowany, aby mógł ochraniać rannych i chorych przed skutkami działań zbrojnych.     </vt:lpstr>
      <vt:lpstr>  Transport medyczny – oznacza wszelkie środki transportu przeznaczone do przewozu na lądzie, na wodzie i w powietrzu wyłącznie rannych, chorych, rozbitków, personelu medycznego i duchownego lub inwentarza medycznego.   Zakład medyczny – oznacza wszelkiego rodzaju zakład przeznaczony wyłącznie do celów medycznych.     </vt:lpstr>
      <vt:lpstr>   ZAGADNIENIE 2 Znaki ochronne        </vt:lpstr>
      <vt:lpstr>Barwa: niebieski trójkąt na pomarańczowym tle.          Służby Medyczne w konflikcie zbrojnym (cywilne i wojskowe)     </vt:lpstr>
      <vt:lpstr>   Barwa: czerwona na białym tle.                          Ważne dobra kultury (muzea, pomniki, budowle religijne, naukowe…)     </vt:lpstr>
      <vt:lpstr>Barwa: tarcza niebiesko-biała. Potrójny znak – Ochrona specjalna (dobro o wyjątkowym znaczeniu)                         Pojedynczy znak – Ochrona ogólna (dobro o dużym znaczeniu) </vt:lpstr>
      <vt:lpstr>        Uprawnienia do uchylenia nietykalności: 1) ochrona ogólna: od dowódcy batalionu wzwyż; 2) ochrona specjalna: dowódca związku taktycznego lub szczebla wyższego od dywizji.   Instalacje zawierające niebezpieczne siły (tamy, groble, elektrownie jądrowe…) Barwa: trzy pomarańczowe koła.   Zniszczenie tych obiektów spowodowałoby wyzwolenie niebezpiecznych sił bez możliwości ich kontroli wywołałoby poważne straty wśród ludności cywilnej. Biała Flaga Rozejmowa (wykorzystywana jako sygnał do rokowań albo poddania się).          </vt:lpstr>
      <vt:lpstr>       Należy szanować osoby niosące białą flagę (flagę rozejmową) lub inne osoby wyznaczone specjalnie do nawiązywania kontaktów  z nieprzyjacielem. Osoby takie nie mogą wykorzystywać swojej misji dla celów wywiadowczych. Dowódca nie jest we wszystkich sytuacjach zobowiązany do przyjęcia osoby niosącej białą flagę lub osób podobnych.   PW (POW) – stosowane oznaczenia: Jeniec wojenny, Prisoner of War (w języku angielskim), PG – Prisnnier de Guerre (w języku francuskim), PG – Prisoniero de Guerra (w języku hiszpańskim).             </vt:lpstr>
      <vt:lpstr>       ZAGADNIENIE 3 Reguły obowiązujące żołnierza              </vt:lpstr>
      <vt:lpstr>      1. Bądź żołnierzem zdyscyplinowanym. Nieprzestrzeganie prawa konfliktów zbrojnych przynosi ujmę twojej armii i tobie samemu i powoduje zbędne cierpienia; bynajmniej nie osłabia woli walki nieprzyjaciela, a często ją wzmacnia. 2. Zwalczaj tylko nieprzyjacielskich kombatantów i atakuj jedynie cele wojskowe. 3. Nie dokonuj większych niszczeń niż wymaga tego twoje zadanie. 4. Jeńcy wojenni powinni być traktowani humanitarnie. Są obowiązani do podania tylko informacji dotyczących ich tożsamości. Nie jest dozwolone stosowanie wobec jeńców ani fizycznych ani psychicznych tortur.            </vt:lpstr>
      <vt:lpstr>      5. Nie zwalczaj nieprzyjaciół, którzy są wyłączeni z walki albo poddają się. Rozbrój ich i przekaż ich twojemu przełożonemu. 6. Zbieraj i udzielaj pomocy rannym i chorym, swoim i przeciwnikom. 7. Traktuj humanitarnie wszystkie osoby cywilne i wszystkich nieprzyjaciół znajdujących się w twej władzy. 8. Nie bierz zakładników.            </vt:lpstr>
      <vt:lpstr>      9. Powstrzymaj się od wszelkich ataków odwetu. 10. Uszanuj wszystkie osoby i przedmioty noszące znak: Czerwonego Krzyża, Czerwonego Półksiężyca, białą flagę rozejmową lub znak ochronny dóbr kultury. 11. Uszanuj cudzą własność. Grabież jest zabroniona. 12. Staraj się zapobiegać wszelkim naruszeniom powyższych reguł. Melduj swojemu przełożonemu o wszelkich naruszeniach. Każde naruszenie prawa konfliktów zbrojnych jest karalne.              </vt:lpstr>
      <vt:lpstr>      ZAGADNIENIE 4 Podstawowe reguły walki              </vt:lpstr>
      <vt:lpstr>      1. Walkę należy prowadzić tylko przeciw nieprzyjacielskim kombatantom. Oznacza to, że nie wolno atakować osób cywilnych i że nie powinny one brać udziału w walce.  2. Nie wolno niszczyć mienia cywilnego za wyjątkiem sytuacji, w której jest to absolutnie konieczne dla wykonania zadania. Grabież i kradzież mienia cywilnego są zabronione.  3. Ataki powinny być skierowane jedynie przeciwko celom wojskowym. Obiekty cywilne winny być oszczędzane, chyba że są wykorzystywane do celów wojskowych.           </vt:lpstr>
      <vt:lpstr>      4. Nieprzyjacielski kombatant, który nie jest w stanie dalej walczyć, nie powinien być atakowany i podlega ochronie. To samo odnosi się do kombatantów, którzy poddają się, do rannych, do nieprzyjacielskiej załogi, która musiała opuścić statek powietrzny niezdolny do dalszego lotu, do rozbitków.   5. Nieprzyjacielscy kombatanci, którzy niosą białą flagę, muszą być uszanowani. Ranni nieprzyjacielscy kombatanci powinni być zbierani  i otoczeni opieką.  6. Służby medyczne zostały utworzone w siłach zbrojnych w celu opieki nad rannymi. Ich personel, materiały i pojazdy posiadają ochronny znak Czerwonego Krzyża lub Czerwonego Półksiężyca, na białym tle. Nie wolno atakować tego personelu, pojazdów i budynków. To samo dotyczy wojskowego personelu duchownego.          </vt:lpstr>
      <vt:lpstr>      7. Nie wolno atakować pewnych dóbr i budynków, chyba że zostanie wydany odmienny rozkaz. Obejmuje to budowle o znaczeniu kulturalnym (świątynie, muzea, biblioteki itp.) oraz osoby, które się nimi opiekują.  8. Nie wolno atakować budowli i urządzeń, które zawierają szczególnie niebezpieczne siły (tamy, groble, elektrownie atomowe).  9. Ochronie podlega własność obrony cywilnej, która ma zadanie pomagać ludności w czasie konfliktu zbrojnego (walka z pożarami i inne formy ratownictwa)             </vt:lpstr>
      <vt:lpstr>      Zakazy: 1. Atakowania ludności cywilnej, osób i obiektów cywilnych jako zamierzonej metody prowadzenia wojny.  2. Zmuszania obywateli strony przeciwnej do uczestnictwa w działaniach wojennych skierowanych przeciwko ich krajowi, nawet wtedy, gdy byli oni  w służbie innej strony przed rozpoczęciem działań wojennych.  3. Atakowanie lub bombardowanie niebronionych miast, wsi, domów mieszkalnych i budowli.            </vt:lpstr>
      <vt:lpstr>         Zakazy:  4. Dopuszczania się rabunku, nawet jeśli miasto lub miejsce zdobyto szturmem.  5. Stosowanie represalia przeciwko osobom lub dobrom chronionym.  6. Stosowania wobec osób cywilnych głodu jako metody prowadzenia wojny.   7. Szerzenia terroru wśród ludności cywilnej poprzez akty i groźby przemocy.  8. Wydawania rozkazu, by nikogo nie zostawiać przy życiu, grożenia tym przeciwnikowi lub przeprowadzania działań zbrojnych w oparciu o taki rozkaz.             </vt:lpstr>
      <vt:lpstr>         Zakazy:  9. Kierowania ataków na obiekty niezbędne dla przetrwania ludności cywilnej, takie jak środki żywnościowe, zbiory, bydło i woda pitna.  10. Stosowania metod walki, które zmierzają lub mogą zmierzać do wywołania długotrwałych skutków o szerokim zasięgu i poważnych szkód w środowisku naturalnym.              </vt:lpstr>
      <vt:lpstr>         Zakazy:  11. Atakowania grobli, elektrowni jądrowych lub zapór, jeżeli atak spowoduje wyzwolenie niebezpiecznych sił i w konsekwencji poważne straty wśród ludności cywilnej, chyba że używane są one do bezpośredniego wsparcia operacji wojskowych lub w celach wojskowych, a atak jest jedynym środkiem do spowodowania zaprzestania oporu.  12. Prowadzenia ataków „bez rozróżniania”, czyli takich, które nie są skierowane przeciwko określonemu celowi wojskowemu, a które podejmowane są przeciwko celowi wojskowemu i obiektom cywilnym bez rozróżnienia.    Określając atak jako „bez rozróżnienia”, należy traktować go całościowo, a nie jako izolowane fragmenty. Dowódcy muszą podejmować decyzje na podstawie informacji dostępnych w danej chwili.             </vt:lpstr>
      <vt:lpstr>        Postępowanie z wziętymi do niewoli:  1. Daruj im życie.  2. Rozbrój ich i podaj przeszukaniu. Rozbrojenie obejmuje przeszukanie  i odebranie rynsztunku i dokumentów np. broń, amunicja, mapy, rozkazy, sprzęt telekomunikacyjny i kody.  3. Pozostaw wziętym do niewoli następujące przedmioty: dokumenty dla osobistej identyfikacji (karta identyfikacyjna, znaczek identyfikacyjny); odzież, przybory do jedzenia i przedmioty osobistego użytku; przedmioty osobistej ochrony: hełm, maska przeciwgazowa.              </vt:lpstr>
      <vt:lpstr>        Postępowanie z wziętymi do niewoli:  4. Rozdziel ich.  5. Niezwłocznie przekaż ich swojemu przełożonemu.  6. W oczekiwaniu na ewakuację nie powinni być narażeni na niebezpieczeństwo ani zmuszani do wykonywania prac, powinni być chronieni przed atakami przemocy, zniewagi i ciekawością publiczną.   W razie potrzeby powinni otrzymać niezbędną pomoc medyczną.              </vt:lpstr>
      <vt:lpstr>             Traktowanie jeńca wojennego: Ujęci kombatanci stają się jeńcami wojennymi. Status jeńca wojennego przysługuje z chwilą dostania się do niewoli, co oznacza że:  1. Podlegają rozbrojeniu i rewizji.  2. Są traktowani humanitarnie.  3. Muszą być niezwłocznie przekazani dowódcy. 4. Są chronieni i otoczenia opieką.  5. Powinni zostać ewakuowani.  6. W czasie przesłuchania jeńcy wojenni (oraz wzięty do niewoli personel medyczny i duchowny) mają obowiązek ujawnić jedynie: swoje nazwisko  i imiona, stopień wojskowy, numer książeczki wojskowej lub inne równoważne informacje.                </vt:lpstr>
      <vt:lpstr>             Postępowanie z osobami cywilnymi: 1. Uszanuj je. 2. Traktuj humanitarnie osoby będące pod twoją władzą. 3. Chroń je przed złym traktowaniem. Działania odwetowe i branie zakładników      są zabronione. 4. Uszanuj ich mienie. Nie niszcz go ani nie kradnij.   Nieprzyjacielskie mienie wojskowe:  Zajęte mienie nieprzyjaciela staje się zdobyczą wojenną i należy do państwa, które je zajęło. Wyjątki to między innymi: środki identyfikacji, dobra medyczne  i religijne, żywność, ubrania, transport sanitarny i konieczny dla opieki nad rannymi i chorymi.                 </vt:lpstr>
      <vt:lpstr>Slajd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LEGIA AKADEMICKA</dc:title>
  <dc:creator>HP</dc:creator>
  <cp:lastModifiedBy>HP</cp:lastModifiedBy>
  <cp:revision>24</cp:revision>
  <dcterms:created xsi:type="dcterms:W3CDTF">2018-01-25T11:48:37Z</dcterms:created>
  <dcterms:modified xsi:type="dcterms:W3CDTF">2018-01-25T12:58:20Z</dcterms:modified>
</cp:coreProperties>
</file>